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64" r:id="rId2"/>
    <p:sldId id="265" r:id="rId3"/>
    <p:sldId id="267" r:id="rId4"/>
    <p:sldId id="266" r:id="rId5"/>
    <p:sldId id="268" r:id="rId6"/>
    <p:sldId id="269" r:id="rId7"/>
    <p:sldId id="270" r:id="rId8"/>
    <p:sldId id="277" r:id="rId9"/>
    <p:sldId id="276" r:id="rId10"/>
    <p:sldId id="278" r:id="rId11"/>
    <p:sldId id="272" r:id="rId12"/>
    <p:sldId id="273" r:id="rId13"/>
    <p:sldId id="297" r:id="rId14"/>
    <p:sldId id="274" r:id="rId15"/>
    <p:sldId id="275" r:id="rId16"/>
    <p:sldId id="279" r:id="rId17"/>
    <p:sldId id="280" r:id="rId18"/>
    <p:sldId id="282" r:id="rId19"/>
    <p:sldId id="281" r:id="rId20"/>
    <p:sldId id="271" r:id="rId21"/>
    <p:sldId id="283" r:id="rId22"/>
    <p:sldId id="287" r:id="rId23"/>
    <p:sldId id="288" r:id="rId24"/>
    <p:sldId id="289" r:id="rId25"/>
    <p:sldId id="284" r:id="rId26"/>
    <p:sldId id="285" r:id="rId27"/>
    <p:sldId id="286" r:id="rId28"/>
    <p:sldId id="290" r:id="rId29"/>
    <p:sldId id="291" r:id="rId30"/>
    <p:sldId id="292" r:id="rId31"/>
    <p:sldId id="293" r:id="rId32"/>
    <p:sldId id="294" r:id="rId33"/>
    <p:sldId id="295" r:id="rId34"/>
    <p:sldId id="296" r:id="rId35"/>
    <p:sldId id="257" r:id="rId36"/>
    <p:sldId id="258" r:id="rId37"/>
    <p:sldId id="259" r:id="rId38"/>
    <p:sldId id="260" r:id="rId39"/>
    <p:sldId id="261" r:id="rId40"/>
    <p:sldId id="262" r:id="rId41"/>
    <p:sldId id="26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1C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7778" autoAdjust="0"/>
  </p:normalViewPr>
  <p:slideViewPr>
    <p:cSldViewPr>
      <p:cViewPr varScale="1">
        <p:scale>
          <a:sx n="96" d="100"/>
          <a:sy n="96" d="100"/>
        </p:scale>
        <p:origin x="-33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5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D8708E-28AC-4A82-B403-3CEFAA81996A}" type="datetimeFigureOut">
              <a:rPr lang="en-US" smtClean="0"/>
              <a:pPr/>
              <a:t>1/6/2009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33D34B-9962-4EA5-BC1F-D0AC3C2C5E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FD90A555-482F-4DB8-980E-C532170C41A9}" type="slidenum">
              <a:rPr lang="en-US"/>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57B7DE93-1B9B-41C3-B44C-3EAA986F33EA}" type="slidenum">
              <a:rPr lang="en-US"/>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5236" name="Slide Number Placeholder 3"/>
          <p:cNvSpPr>
            <a:spLocks noGrp="1"/>
          </p:cNvSpPr>
          <p:nvPr>
            <p:ph type="sldNum" sz="quarter" idx="5"/>
          </p:nvPr>
        </p:nvSpPr>
        <p:spPr bwMode="auto">
          <a:noFill/>
          <a:ln>
            <a:miter lim="800000"/>
            <a:headEnd/>
            <a:tailEnd/>
          </a:ln>
        </p:spPr>
        <p:txBody>
          <a:bodyPr/>
          <a:lstStyle/>
          <a:p>
            <a:fld id="{A387056F-4FA1-4003-ADD2-AEF9BB80D8D9}" type="slidenum">
              <a:rPr lang="en-US"/>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4212" name="Slide Number Placeholder 3"/>
          <p:cNvSpPr>
            <a:spLocks noGrp="1"/>
          </p:cNvSpPr>
          <p:nvPr>
            <p:ph type="sldNum" sz="quarter" idx="5"/>
          </p:nvPr>
        </p:nvSpPr>
        <p:spPr bwMode="auto">
          <a:noFill/>
          <a:ln>
            <a:miter lim="800000"/>
            <a:headEnd/>
            <a:tailEnd/>
          </a:ln>
        </p:spPr>
        <p:txBody>
          <a:bodyPr/>
          <a:lstStyle/>
          <a:p>
            <a:fld id="{0C3DDBBC-DD4D-4A8B-8BB1-070775840560}" type="slidenum">
              <a:rPr lang="en-US"/>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2164" name="Slide Number Placeholder 3"/>
          <p:cNvSpPr>
            <a:spLocks noGrp="1"/>
          </p:cNvSpPr>
          <p:nvPr>
            <p:ph type="sldNum" sz="quarter" idx="5"/>
          </p:nvPr>
        </p:nvSpPr>
        <p:spPr bwMode="auto">
          <a:noFill/>
          <a:ln>
            <a:miter lim="800000"/>
            <a:headEnd/>
            <a:tailEnd/>
          </a:ln>
        </p:spPr>
        <p:txBody>
          <a:bodyPr/>
          <a:lstStyle/>
          <a:p>
            <a:fld id="{F908FA44-04D5-4EE9-A14D-9CFE35476EC9}" type="slidenum">
              <a:rPr lang="en-US"/>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33D34B-9962-4EA5-BC1F-D0AC3C2C5E7E}" type="slidenum">
              <a:rPr lang="en-US" smtClean="0"/>
              <a:pPr/>
              <a:t>35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teaching assistant noticed distracted behavior (looking at the ceiling, clock, newspaper, cell phone, etc.) </a:t>
            </a:r>
          </a:p>
          <a:p>
            <a:endParaRPr lang="en-US" dirty="0" smtClean="0"/>
          </a:p>
          <a:p>
            <a:r>
              <a:rPr lang="en-US" dirty="0" smtClean="0"/>
              <a:t>(facing forward or engaging in the class activity) </a:t>
            </a:r>
            <a:endParaRPr lang="en-US" dirty="0"/>
          </a:p>
        </p:txBody>
      </p:sp>
      <p:sp>
        <p:nvSpPr>
          <p:cNvPr id="4" name="Slide Number Placeholder 3"/>
          <p:cNvSpPr>
            <a:spLocks noGrp="1"/>
          </p:cNvSpPr>
          <p:nvPr>
            <p:ph type="sldNum" sz="quarter" idx="10"/>
          </p:nvPr>
        </p:nvSpPr>
        <p:spPr/>
        <p:txBody>
          <a:bodyPr/>
          <a:lstStyle/>
          <a:p>
            <a:fld id="{EC33D34B-9962-4EA5-BC1F-D0AC3C2C5E7E}" type="slidenum">
              <a:rPr lang="en-US" smtClean="0"/>
              <a:pPr/>
              <a:t>36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through anonymous clicker response. At the following class meeting, students were asked to respond to the following two questions: 1) “The pesticide (or </a:t>
            </a:r>
            <a:r>
              <a:rPr lang="en-US" sz="1200" kern="1200" dirty="0" err="1" smtClean="0">
                <a:solidFill>
                  <a:schemeClr val="tx1"/>
                </a:solidFill>
                <a:latin typeface="+mn-lt"/>
                <a:ea typeface="+mn-ea"/>
                <a:cs typeface="+mn-cs"/>
              </a:rPr>
              <a:t>bioenergy</a:t>
            </a:r>
            <a:r>
              <a:rPr lang="en-US" sz="1200" kern="1200" dirty="0" smtClean="0">
                <a:solidFill>
                  <a:schemeClr val="tx1"/>
                </a:solidFill>
                <a:latin typeface="+mn-lt"/>
                <a:ea typeface="+mn-ea"/>
                <a:cs typeface="+mn-cs"/>
              </a:rPr>
              <a:t>) activity we performed last class helped make the material in this unit more interesting.” and Q2: “The pesticide (</a:t>
            </a:r>
            <a:r>
              <a:rPr lang="en-US" sz="1200" kern="1200" dirty="0" err="1" smtClean="0">
                <a:solidFill>
                  <a:schemeClr val="tx1"/>
                </a:solidFill>
                <a:latin typeface="+mn-lt"/>
                <a:ea typeface="+mn-ea"/>
                <a:cs typeface="+mn-cs"/>
              </a:rPr>
              <a:t>bioenergy</a:t>
            </a:r>
            <a:r>
              <a:rPr lang="en-US" sz="1200" kern="1200" dirty="0" smtClean="0">
                <a:solidFill>
                  <a:schemeClr val="tx1"/>
                </a:solidFill>
                <a:latin typeface="+mn-lt"/>
                <a:ea typeface="+mn-ea"/>
                <a:cs typeface="+mn-cs"/>
              </a:rPr>
              <a:t>) activity we performed last class helped me better understand some of the concepts in this unit.”  Students used their clicker to respond with “strongly agree”, “agree”, “neutral”, “disagree” or “strongly disagree”.</a:t>
            </a:r>
          </a:p>
          <a:p>
            <a:endParaRPr lang="en-US" dirty="0"/>
          </a:p>
        </p:txBody>
      </p:sp>
      <p:sp>
        <p:nvSpPr>
          <p:cNvPr id="4" name="Slide Number Placeholder 3"/>
          <p:cNvSpPr>
            <a:spLocks noGrp="1"/>
          </p:cNvSpPr>
          <p:nvPr>
            <p:ph type="sldNum" sz="quarter" idx="10"/>
          </p:nvPr>
        </p:nvSpPr>
        <p:spPr/>
        <p:txBody>
          <a:bodyPr/>
          <a:lstStyle/>
          <a:p>
            <a:fld id="{EC33D34B-9962-4EA5-BC1F-D0AC3C2C5E7E}"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96114FA-B65C-42CF-871D-A2297BEA1F81}" type="datetimeFigureOut">
              <a:rPr lang="en-US" smtClean="0"/>
              <a:pPr/>
              <a:t>1/6/2009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15235DC-C649-4C30-B0C7-D853FB0F519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6114FA-B65C-42CF-871D-A2297BEA1F81}" type="datetimeFigureOut">
              <a:rPr lang="en-US" smtClean="0"/>
              <a:pPr/>
              <a:t>1/6/2009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15235DC-C649-4C30-B0C7-D853FB0F51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6114FA-B65C-42CF-871D-A2297BEA1F81}" type="datetimeFigureOut">
              <a:rPr lang="en-US" smtClean="0"/>
              <a:pPr/>
              <a:t>1/6/2009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15235DC-C649-4C30-B0C7-D853FB0F51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6114FA-B65C-42CF-871D-A2297BEA1F81}" type="datetimeFigureOut">
              <a:rPr lang="en-US" smtClean="0"/>
              <a:pPr/>
              <a:t>1/6/2009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15235DC-C649-4C30-B0C7-D853FB0F51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96114FA-B65C-42CF-871D-A2297BEA1F81}" type="datetimeFigureOut">
              <a:rPr lang="en-US" smtClean="0"/>
              <a:pPr/>
              <a:t>1/6/2009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15235DC-C649-4C30-B0C7-D853FB0F519E}"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6114FA-B65C-42CF-871D-A2297BEA1F81}" type="datetimeFigureOut">
              <a:rPr lang="en-US" smtClean="0"/>
              <a:pPr/>
              <a:t>1/6/2009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15235DC-C649-4C30-B0C7-D853FB0F51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96114FA-B65C-42CF-871D-A2297BEA1F81}" type="datetimeFigureOut">
              <a:rPr lang="en-US" smtClean="0"/>
              <a:pPr/>
              <a:t>1/6/2009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15235DC-C649-4C30-B0C7-D853FB0F51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96114FA-B65C-42CF-871D-A2297BEA1F81}" type="datetimeFigureOut">
              <a:rPr lang="en-US" smtClean="0"/>
              <a:pPr/>
              <a:t>1/6/2009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15235DC-C649-4C30-B0C7-D853FB0F51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96114FA-B65C-42CF-871D-A2297BEA1F81}" type="datetimeFigureOut">
              <a:rPr lang="en-US" smtClean="0"/>
              <a:pPr/>
              <a:t>1/6/2009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15235DC-C649-4C30-B0C7-D853FB0F519E}"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6114FA-B65C-42CF-871D-A2297BEA1F81}" type="datetimeFigureOut">
              <a:rPr lang="en-US" smtClean="0"/>
              <a:pPr/>
              <a:t>1/6/2009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15235DC-C649-4C30-B0C7-D853FB0F51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96114FA-B65C-42CF-871D-A2297BEA1F81}" type="datetimeFigureOut">
              <a:rPr lang="en-US" smtClean="0"/>
              <a:pPr/>
              <a:t>1/6/2009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15235DC-C649-4C30-B0C7-D853FB0F519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96114FA-B65C-42CF-871D-A2297BEA1F81}" type="datetimeFigureOut">
              <a:rPr lang="en-US" smtClean="0"/>
              <a:pPr/>
              <a:t>1/6/2009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5235DC-C649-4C30-B0C7-D853FB0F519E}"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26.emf"/><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498080" cy="1143000"/>
          </a:xfrm>
        </p:spPr>
        <p:txBody>
          <a:bodyPr>
            <a:normAutofit fontScale="90000"/>
          </a:bodyPr>
          <a:lstStyle/>
          <a:p>
            <a:r>
              <a:rPr lang="en-US" sz="6000" dirty="0" smtClean="0"/>
              <a:t>Guided-Inquiry Learning</a:t>
            </a:r>
            <a:r>
              <a:rPr lang="en-US" dirty="0" smtClean="0"/>
              <a:t/>
            </a:r>
            <a:br>
              <a:rPr lang="en-US" dirty="0" smtClean="0"/>
            </a:br>
            <a:r>
              <a:rPr lang="en-US" dirty="0" smtClean="0"/>
              <a:t/>
            </a:r>
            <a:br>
              <a:rPr lang="en-US" dirty="0" smtClean="0"/>
            </a:br>
            <a:r>
              <a:rPr lang="en-US" dirty="0" smtClean="0"/>
              <a:t>in a Large-lecture Setting</a:t>
            </a:r>
            <a:endParaRPr lang="en-US" dirty="0"/>
          </a:p>
        </p:txBody>
      </p:sp>
      <p:sp>
        <p:nvSpPr>
          <p:cNvPr id="3" name="Content Placeholder 2"/>
          <p:cNvSpPr>
            <a:spLocks noGrp="1"/>
          </p:cNvSpPr>
          <p:nvPr>
            <p:ph idx="1"/>
          </p:nvPr>
        </p:nvSpPr>
        <p:spPr>
          <a:xfrm>
            <a:off x="1447800" y="2971800"/>
            <a:ext cx="7498080" cy="3505200"/>
          </a:xfrm>
        </p:spPr>
        <p:txBody>
          <a:bodyPr/>
          <a:lstStyle/>
          <a:p>
            <a:pPr>
              <a:buNone/>
            </a:pPr>
            <a:r>
              <a:rPr lang="en-US" dirty="0" err="1" smtClean="0"/>
              <a:t>Guang</a:t>
            </a:r>
            <a:r>
              <a:rPr lang="en-US" dirty="0" smtClean="0"/>
              <a:t> Jin, P.E., Sc.D.</a:t>
            </a:r>
          </a:p>
          <a:p>
            <a:pPr>
              <a:buNone/>
            </a:pPr>
            <a:r>
              <a:rPr lang="en-US" dirty="0" smtClean="0"/>
              <a:t>Tom </a:t>
            </a:r>
            <a:r>
              <a:rPr lang="en-US" dirty="0" err="1" smtClean="0"/>
              <a:t>Bierma</a:t>
            </a:r>
            <a:r>
              <a:rPr lang="en-US" dirty="0" smtClean="0"/>
              <a:t>, MBA, Ph.D.</a:t>
            </a:r>
          </a:p>
          <a:p>
            <a:pPr>
              <a:buNone/>
            </a:pPr>
            <a:r>
              <a:rPr lang="en-US" sz="2400" dirty="0" smtClean="0"/>
              <a:t>Environmental Health Program</a:t>
            </a:r>
          </a:p>
          <a:p>
            <a:pPr>
              <a:buNone/>
            </a:pPr>
            <a:r>
              <a:rPr lang="en-US" sz="2400" dirty="0" smtClean="0"/>
              <a:t>Department of Health Sciences</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498080" cy="1143000"/>
          </a:xfrm>
        </p:spPr>
        <p:txBody>
          <a:bodyPr>
            <a:normAutofit fontScale="90000"/>
          </a:bodyPr>
          <a:lstStyle/>
          <a:p>
            <a:r>
              <a:rPr lang="en-US" sz="6000" dirty="0" smtClean="0"/>
              <a:t>Module 1</a:t>
            </a:r>
            <a:br>
              <a:rPr lang="en-US" sz="6000" dirty="0" smtClean="0"/>
            </a:br>
            <a:r>
              <a:rPr lang="en-US" sz="6000" dirty="0" smtClean="0"/>
              <a:t>Development of pesticide resistance</a:t>
            </a:r>
            <a:endParaRPr lang="en-US" sz="6000" dirty="0"/>
          </a:p>
        </p:txBody>
      </p:sp>
      <p:sp>
        <p:nvSpPr>
          <p:cNvPr id="3" name="Content Placeholder 2"/>
          <p:cNvSpPr>
            <a:spLocks noGrp="1"/>
          </p:cNvSpPr>
          <p:nvPr>
            <p:ph idx="1"/>
          </p:nvPr>
        </p:nvSpPr>
        <p:spPr>
          <a:xfrm>
            <a:off x="1447800" y="2438400"/>
            <a:ext cx="7498080" cy="4353498"/>
          </a:xfrm>
        </p:spPr>
        <p:txBody>
          <a:bodyPr>
            <a:noAutofit/>
          </a:bodyPr>
          <a:lstStyle/>
          <a:p>
            <a:pPr>
              <a:buNone/>
            </a:pPr>
            <a:r>
              <a:rPr lang="en-US" sz="3600" dirty="0" smtClean="0"/>
              <a:t>“How do pest populations become resistant to pesticides?”</a:t>
            </a:r>
          </a:p>
          <a:p>
            <a:pPr>
              <a:buNone/>
            </a:pPr>
            <a:endParaRPr lang="en-US" sz="3600" dirty="0" smtClean="0"/>
          </a:p>
          <a:p>
            <a:pPr>
              <a:buNone/>
            </a:pPr>
            <a:r>
              <a:rPr lang="en-US" sz="3600" dirty="0" smtClean="0"/>
              <a:t>“What are the implications for farmers?”</a:t>
            </a:r>
          </a:p>
          <a:p>
            <a:pPr>
              <a:buNone/>
            </a:pPr>
            <a:endParaRPr lang="en-US" sz="3600" dirty="0" smtClean="0"/>
          </a:p>
          <a:p>
            <a:pPr>
              <a:buNone/>
            </a:pPr>
            <a:r>
              <a:rPr lang="en-US" sz="3600" dirty="0" smtClean="0"/>
              <a:t>“How might resistance be minimized?”</a:t>
            </a:r>
          </a:p>
          <a:p>
            <a:pPr marL="825246" indent="-742950">
              <a:buAutoNum type="arabicPeriod"/>
            </a:pPr>
            <a:endParaRPr lang="en-US" sz="3600" dirty="0" smtClean="0"/>
          </a:p>
        </p:txBody>
      </p:sp>
      <p:pic>
        <p:nvPicPr>
          <p:cNvPr id="5" name="Picture 1" descr="C:\Documents and Settings\hsc\Local Settings\Temporary Internet Files\Content.IE5\OX3FQ10L\MCj03511330000[1].wmf"/>
          <p:cNvPicPr>
            <a:picLocks noChangeAspect="1" noChangeArrowheads="1"/>
          </p:cNvPicPr>
          <p:nvPr/>
        </p:nvPicPr>
        <p:blipFill>
          <a:blip r:embed="rId2"/>
          <a:srcRect/>
          <a:stretch>
            <a:fillRect/>
          </a:stretch>
        </p:blipFill>
        <p:spPr bwMode="auto">
          <a:xfrm>
            <a:off x="7162800" y="1447800"/>
            <a:ext cx="1812925" cy="110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498080" cy="1143000"/>
          </a:xfrm>
        </p:spPr>
        <p:txBody>
          <a:bodyPr>
            <a:normAutofit fontScale="90000"/>
          </a:bodyPr>
          <a:lstStyle/>
          <a:p>
            <a:r>
              <a:rPr lang="en-US" sz="6000" dirty="0" smtClean="0"/>
              <a:t>Concepts to be “discovered.”</a:t>
            </a:r>
            <a:endParaRPr lang="en-US" sz="6000" dirty="0"/>
          </a:p>
        </p:txBody>
      </p:sp>
      <p:sp>
        <p:nvSpPr>
          <p:cNvPr id="3" name="Content Placeholder 2"/>
          <p:cNvSpPr>
            <a:spLocks noGrp="1"/>
          </p:cNvSpPr>
          <p:nvPr>
            <p:ph idx="1"/>
          </p:nvPr>
        </p:nvSpPr>
        <p:spPr>
          <a:xfrm>
            <a:off x="1295400" y="2057400"/>
            <a:ext cx="7498080" cy="4353498"/>
          </a:xfrm>
        </p:spPr>
        <p:txBody>
          <a:bodyPr>
            <a:noAutofit/>
          </a:bodyPr>
          <a:lstStyle/>
          <a:p>
            <a:r>
              <a:rPr lang="en-US" dirty="0" smtClean="0"/>
              <a:t>Population resistance evolves from population diversity and stresses from the environment (pesticides)</a:t>
            </a:r>
          </a:p>
          <a:p>
            <a:endParaRPr lang="en-US" dirty="0" smtClean="0"/>
          </a:p>
          <a:p>
            <a:r>
              <a:rPr lang="en-US" dirty="0" smtClean="0"/>
              <a:t>Rate of resistance development increases with pesticide application level.</a:t>
            </a:r>
          </a:p>
          <a:p>
            <a:endParaRPr lang="en-US" dirty="0" smtClean="0"/>
          </a:p>
          <a:p>
            <a:r>
              <a:rPr lang="en-US" dirty="0" smtClean="0"/>
              <a:t>Pesticide application only buys time, doesn’t solve problem.</a:t>
            </a:r>
          </a:p>
          <a:p>
            <a:pPr marL="825246" indent="-742950"/>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1143000"/>
          </a:xfrm>
        </p:spPr>
        <p:txBody>
          <a:bodyPr>
            <a:normAutofit/>
          </a:bodyPr>
          <a:lstStyle/>
          <a:p>
            <a:r>
              <a:rPr lang="en-US" sz="6000" dirty="0" smtClean="0"/>
              <a:t>Part 1 - </a:t>
            </a:r>
            <a:r>
              <a:rPr lang="en-US" sz="6000" dirty="0" err="1" smtClean="0"/>
              <a:t>manipulatives</a:t>
            </a:r>
            <a:endParaRPr lang="en-US" sz="6000" dirty="0"/>
          </a:p>
        </p:txBody>
      </p:sp>
      <p:sp>
        <p:nvSpPr>
          <p:cNvPr id="3" name="Content Placeholder 2"/>
          <p:cNvSpPr>
            <a:spLocks noGrp="1"/>
          </p:cNvSpPr>
          <p:nvPr>
            <p:ph idx="1"/>
          </p:nvPr>
        </p:nvSpPr>
        <p:spPr>
          <a:xfrm>
            <a:off x="990600" y="1295400"/>
            <a:ext cx="7498080" cy="4353498"/>
          </a:xfrm>
        </p:spPr>
        <p:txBody>
          <a:bodyPr>
            <a:noAutofit/>
          </a:bodyPr>
          <a:lstStyle/>
          <a:p>
            <a:r>
              <a:rPr lang="en-US" sz="3400" dirty="0" smtClean="0"/>
              <a:t>Use pieces of paper to create a pest population with diverse pesticide tolerances.</a:t>
            </a:r>
          </a:p>
          <a:p>
            <a:endParaRPr lang="en-US" sz="3400" dirty="0" smtClean="0"/>
          </a:p>
          <a:p>
            <a:r>
              <a:rPr lang="en-US" sz="3400" dirty="0" smtClean="0"/>
              <a:t>Eliminate the susceptible individuals.</a:t>
            </a:r>
          </a:p>
          <a:p>
            <a:endParaRPr lang="en-US" sz="3400" dirty="0" smtClean="0"/>
          </a:p>
          <a:p>
            <a:r>
              <a:rPr lang="en-US" sz="3400" dirty="0" smtClean="0"/>
              <a:t>Let the rest reproduce</a:t>
            </a:r>
          </a:p>
          <a:p>
            <a:endParaRPr lang="en-US" sz="3400" dirty="0" smtClean="0"/>
          </a:p>
          <a:p>
            <a:r>
              <a:rPr lang="en-US" sz="3400" dirty="0" smtClean="0"/>
              <a:t>What do you discover?</a:t>
            </a:r>
          </a:p>
          <a:p>
            <a:pPr marL="825246" indent="-742950"/>
            <a:endParaRPr lang="en-US" sz="3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US" smtClean="0">
                <a:effectLst>
                  <a:outerShdw blurRad="38100" dist="38100" dir="2700000" algn="tl">
                    <a:srgbClr val="C0C0C0"/>
                  </a:outerShdw>
                </a:effectLst>
              </a:rPr>
              <a:t>Continuing….</a:t>
            </a:r>
          </a:p>
        </p:txBody>
      </p:sp>
      <p:sp>
        <p:nvSpPr>
          <p:cNvPr id="3" name="Content Placeholder 2"/>
          <p:cNvSpPr>
            <a:spLocks noGrp="1"/>
          </p:cNvSpPr>
          <p:nvPr>
            <p:ph idx="1"/>
          </p:nvPr>
        </p:nvSpPr>
        <p:spPr>
          <a:xfrm>
            <a:off x="609600" y="1676400"/>
            <a:ext cx="8534400" cy="4572000"/>
          </a:xfrm>
        </p:spPr>
        <p:txBody>
          <a:bodyPr/>
          <a:lstStyle/>
          <a:p>
            <a:pPr marL="514350" indent="-514350" eaLnBrk="1" hangingPunct="1">
              <a:buClrTx/>
              <a:buSzPct val="100000"/>
              <a:buFont typeface="Wingdings" pitchFamily="2" charset="2"/>
              <a:buChar char="§"/>
            </a:pPr>
            <a:r>
              <a:rPr lang="en-US" sz="2800" smtClean="0"/>
              <a:t>Let’s assume you find two “pests” in your field.</a:t>
            </a:r>
          </a:p>
          <a:p>
            <a:pPr marL="514350" indent="-514350" eaLnBrk="1" hangingPunct="1">
              <a:buClrTx/>
              <a:buSzPct val="100000"/>
              <a:buFont typeface="Wingdings" pitchFamily="2" charset="2"/>
              <a:buChar char="§"/>
            </a:pPr>
            <a:r>
              <a:rPr lang="en-US" sz="2800" smtClean="0"/>
              <a:t>One has a “</a:t>
            </a:r>
            <a:r>
              <a:rPr lang="en-US" sz="2800" i="1" smtClean="0"/>
              <a:t>pesticide tolerance”</a:t>
            </a:r>
            <a:r>
              <a:rPr lang="en-US" sz="2800" smtClean="0"/>
              <a:t> of 30 and the other a pesticide tolerance of 50.</a:t>
            </a:r>
          </a:p>
          <a:p>
            <a:pPr marL="514350" indent="-514350" eaLnBrk="1" hangingPunct="1">
              <a:buClrTx/>
              <a:buSzPct val="100000"/>
              <a:buFont typeface="Wingdings" pitchFamily="2" charset="2"/>
              <a:buChar char="§"/>
            </a:pPr>
            <a:r>
              <a:rPr lang="en-US" sz="2800" smtClean="0"/>
              <a:t>A pesticide tolerance of 30 means that a pest cannot survive when pesticide is applied at a level of greater than 30</a:t>
            </a:r>
          </a:p>
          <a:p>
            <a:pPr marL="514350" indent="-514350" eaLnBrk="1" hangingPunct="1">
              <a:buClrTx/>
              <a:buSzPct val="100000"/>
              <a:buFont typeface="Wingdings" pitchFamily="2" charset="2"/>
              <a:buChar char="§"/>
            </a:pPr>
            <a:r>
              <a:rPr lang="en-US" sz="2800" smtClean="0"/>
              <a:t>Use a small piece of paper to represent each of these pests.  Write their pesticide tolerance on the paper.</a:t>
            </a:r>
          </a:p>
          <a:p>
            <a:pPr marL="514350" indent="-514350" eaLnBrk="1" hangingPunct="1"/>
            <a:endParaRPr lang="en-US" smtClean="0"/>
          </a:p>
        </p:txBody>
      </p:sp>
      <p:pic>
        <p:nvPicPr>
          <p:cNvPr id="21508" name="Picture 1" descr="C:\Documents and Settings\hsc\Local Settings\Temporary Internet Files\Content.IE5\GSQ654WQ\MCj04339100000[1].png"/>
          <p:cNvPicPr>
            <a:picLocks noChangeAspect="1" noChangeArrowheads="1"/>
          </p:cNvPicPr>
          <p:nvPr/>
        </p:nvPicPr>
        <p:blipFill>
          <a:blip r:embed="rId4"/>
          <a:srcRect/>
          <a:stretch>
            <a:fillRect/>
          </a:stretch>
        </p:blipFill>
        <p:spPr bwMode="auto">
          <a:xfrm>
            <a:off x="7010400" y="0"/>
            <a:ext cx="1704975" cy="1704975"/>
          </a:xfrm>
          <a:prstGeom prst="rect">
            <a:avLst/>
          </a:prstGeom>
          <a:noFill/>
          <a:ln w="9525">
            <a:noFill/>
            <a:miter lim="800000"/>
            <a:headEnd/>
            <a:tailEnd/>
          </a:ln>
        </p:spPr>
      </p:pic>
      <p:pic>
        <p:nvPicPr>
          <p:cNvPr id="21509" name="Picture 1" descr="C:\Documents and Settings\hsc\Local Settings\Temporary Internet Files\Content.IE5\GSQ654WQ\MCj04339100000[1].png"/>
          <p:cNvPicPr>
            <a:picLocks noChangeAspect="1" noChangeArrowheads="1"/>
          </p:cNvPicPr>
          <p:nvPr/>
        </p:nvPicPr>
        <p:blipFill>
          <a:blip r:embed="rId5"/>
          <a:srcRect/>
          <a:stretch>
            <a:fillRect/>
          </a:stretch>
        </p:blipFill>
        <p:spPr bwMode="auto">
          <a:xfrm>
            <a:off x="5181600" y="0"/>
            <a:ext cx="1704975" cy="1704975"/>
          </a:xfrm>
          <a:prstGeom prst="rect">
            <a:avLst/>
          </a:prstGeom>
          <a:noFill/>
          <a:ln w="9525">
            <a:noFill/>
            <a:miter lim="800000"/>
            <a:headEnd/>
            <a:tailEnd/>
          </a:ln>
        </p:spPr>
      </p:pic>
      <p:sp>
        <p:nvSpPr>
          <p:cNvPr id="21510" name="TextBox 6"/>
          <p:cNvSpPr txBox="1">
            <a:spLocks noChangeArrowheads="1"/>
          </p:cNvSpPr>
          <p:nvPr/>
        </p:nvSpPr>
        <p:spPr bwMode="auto">
          <a:xfrm>
            <a:off x="7620000" y="304800"/>
            <a:ext cx="749300" cy="769938"/>
          </a:xfrm>
          <a:prstGeom prst="rect">
            <a:avLst/>
          </a:prstGeom>
          <a:noFill/>
          <a:ln w="9525">
            <a:noFill/>
            <a:miter lim="800000"/>
            <a:headEnd/>
            <a:tailEnd/>
          </a:ln>
        </p:spPr>
        <p:txBody>
          <a:bodyPr wrap="none">
            <a:spAutoFit/>
          </a:bodyPr>
          <a:lstStyle/>
          <a:p>
            <a:r>
              <a:rPr lang="en-US" sz="4400">
                <a:solidFill>
                  <a:srgbClr val="FFC000"/>
                </a:solidFill>
                <a:latin typeface="Gill Sans MT" pitchFamily="34" charset="0"/>
              </a:rPr>
              <a:t>50</a:t>
            </a:r>
          </a:p>
        </p:txBody>
      </p:sp>
      <p:sp>
        <p:nvSpPr>
          <p:cNvPr id="23554" name="Document"/>
          <p:cNvSpPr>
            <a:spLocks noEditPoints="1" noChangeArrowheads="1"/>
          </p:cNvSpPr>
          <p:nvPr/>
        </p:nvSpPr>
        <p:spPr bwMode="auto">
          <a:xfrm rot="20103977">
            <a:off x="3951288" y="5849938"/>
            <a:ext cx="1066800" cy="822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latin typeface="Gill Sans MT" pitchFamily="34" charset="0"/>
            </a:endParaRPr>
          </a:p>
        </p:txBody>
      </p:sp>
      <p:sp>
        <p:nvSpPr>
          <p:cNvPr id="21512" name="TextBox 5"/>
          <p:cNvSpPr txBox="1">
            <a:spLocks noChangeArrowheads="1"/>
          </p:cNvSpPr>
          <p:nvPr/>
        </p:nvSpPr>
        <p:spPr bwMode="auto">
          <a:xfrm rot="-1529061">
            <a:off x="4084638" y="5819775"/>
            <a:ext cx="749300" cy="769938"/>
          </a:xfrm>
          <a:prstGeom prst="rect">
            <a:avLst/>
          </a:prstGeom>
          <a:noFill/>
          <a:ln w="9525">
            <a:noFill/>
            <a:miter lim="800000"/>
            <a:headEnd/>
            <a:tailEnd/>
          </a:ln>
        </p:spPr>
        <p:txBody>
          <a:bodyPr>
            <a:spAutoFit/>
          </a:bodyPr>
          <a:lstStyle/>
          <a:p>
            <a:r>
              <a:rPr lang="en-US" sz="4400">
                <a:latin typeface="Gill Sans MT" pitchFamily="34" charset="0"/>
              </a:rPr>
              <a:t>30</a:t>
            </a:r>
          </a:p>
        </p:txBody>
      </p:sp>
      <p:sp>
        <p:nvSpPr>
          <p:cNvPr id="21513" name="TextBox 8"/>
          <p:cNvSpPr txBox="1">
            <a:spLocks noChangeArrowheads="1"/>
          </p:cNvSpPr>
          <p:nvPr/>
        </p:nvSpPr>
        <p:spPr bwMode="auto">
          <a:xfrm>
            <a:off x="5562600" y="228600"/>
            <a:ext cx="749300" cy="769938"/>
          </a:xfrm>
          <a:prstGeom prst="rect">
            <a:avLst/>
          </a:prstGeom>
          <a:noFill/>
          <a:ln w="9525">
            <a:noFill/>
            <a:miter lim="800000"/>
            <a:headEnd/>
            <a:tailEnd/>
          </a:ln>
        </p:spPr>
        <p:txBody>
          <a:bodyPr wrap="none">
            <a:spAutoFit/>
          </a:bodyPr>
          <a:lstStyle/>
          <a:p>
            <a:r>
              <a:rPr lang="en-US" sz="4400">
                <a:solidFill>
                  <a:srgbClr val="FFC000"/>
                </a:solidFill>
                <a:latin typeface="Gill Sans MT" pitchFamily="34" charset="0"/>
              </a:rPr>
              <a:t>30</a:t>
            </a:r>
          </a:p>
        </p:txBody>
      </p:sp>
      <p:sp>
        <p:nvSpPr>
          <p:cNvPr id="10" name="Document"/>
          <p:cNvSpPr>
            <a:spLocks noEditPoints="1" noChangeArrowheads="1"/>
          </p:cNvSpPr>
          <p:nvPr/>
        </p:nvSpPr>
        <p:spPr bwMode="auto">
          <a:xfrm rot="20103977">
            <a:off x="5251450" y="5464175"/>
            <a:ext cx="1066800" cy="7969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latin typeface="Gill Sans MT" pitchFamily="34" charset="0"/>
            </a:endParaRPr>
          </a:p>
        </p:txBody>
      </p:sp>
      <p:sp>
        <p:nvSpPr>
          <p:cNvPr id="21515" name="TextBox 10"/>
          <p:cNvSpPr txBox="1">
            <a:spLocks noChangeArrowheads="1"/>
          </p:cNvSpPr>
          <p:nvPr/>
        </p:nvSpPr>
        <p:spPr bwMode="auto">
          <a:xfrm rot="-1529061">
            <a:off x="5400675" y="5453063"/>
            <a:ext cx="749300" cy="769937"/>
          </a:xfrm>
          <a:prstGeom prst="rect">
            <a:avLst/>
          </a:prstGeom>
          <a:noFill/>
          <a:ln w="9525">
            <a:noFill/>
            <a:miter lim="800000"/>
            <a:headEnd/>
            <a:tailEnd/>
          </a:ln>
        </p:spPr>
        <p:txBody>
          <a:bodyPr>
            <a:spAutoFit/>
          </a:bodyPr>
          <a:lstStyle/>
          <a:p>
            <a:r>
              <a:rPr lang="en-US" sz="4400">
                <a:latin typeface="Gill Sans MT" pitchFamily="34" charset="0"/>
              </a:rPr>
              <a:t>50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2">
                    <a:satMod val="130000"/>
                  </a:schemeClr>
                </a:solidFill>
              </a:rPr>
              <a:t>Your pests evolution should look like…..</a:t>
            </a:r>
            <a:endParaRPr lang="en-US" dirty="0">
              <a:solidFill>
                <a:schemeClr val="tx2">
                  <a:satMod val="130000"/>
                </a:schemeClr>
              </a:solidFill>
            </a:endParaRPr>
          </a:p>
        </p:txBody>
      </p:sp>
      <p:pic>
        <p:nvPicPr>
          <p:cNvPr id="32771" name="Picture 1" descr="C:\Documents and Settings\hsc\Local Settings\Temporary Internet Files\Content.IE5\GSQ654WQ\MCj04339100000[1].png"/>
          <p:cNvPicPr>
            <a:picLocks noGrp="1" noChangeAspect="1" noChangeArrowheads="1"/>
          </p:cNvPicPr>
          <p:nvPr>
            <p:ph idx="1"/>
          </p:nvPr>
        </p:nvPicPr>
        <p:blipFill>
          <a:blip r:embed="rId4"/>
          <a:srcRect/>
          <a:stretch>
            <a:fillRect/>
          </a:stretch>
        </p:blipFill>
        <p:spPr>
          <a:xfrm>
            <a:off x="2057400" y="1447800"/>
            <a:ext cx="990600" cy="990600"/>
          </a:xfrm>
        </p:spPr>
      </p:pic>
      <p:pic>
        <p:nvPicPr>
          <p:cNvPr id="32772" name="Picture 1" descr="C:\Documents and Settings\hsc\Local Settings\Temporary Internet Files\Content.IE5\GSQ654WQ\MCj04339100000[1].png"/>
          <p:cNvPicPr>
            <a:picLocks noChangeAspect="1" noChangeArrowheads="1"/>
          </p:cNvPicPr>
          <p:nvPr/>
        </p:nvPicPr>
        <p:blipFill>
          <a:blip r:embed="rId4"/>
          <a:srcRect/>
          <a:stretch>
            <a:fillRect/>
          </a:stretch>
        </p:blipFill>
        <p:spPr bwMode="auto">
          <a:xfrm>
            <a:off x="5638800" y="1447800"/>
            <a:ext cx="990600" cy="990600"/>
          </a:xfrm>
          <a:prstGeom prst="rect">
            <a:avLst/>
          </a:prstGeom>
          <a:noFill/>
          <a:ln w="9525">
            <a:noFill/>
            <a:miter lim="800000"/>
            <a:headEnd/>
            <a:tailEnd/>
          </a:ln>
        </p:spPr>
      </p:pic>
      <p:pic>
        <p:nvPicPr>
          <p:cNvPr id="32773" name="Picture 1" descr="C:\Documents and Settings\hsc\Local Settings\Temporary Internet Files\Content.IE5\GSQ654WQ\MCj04339100000[1].png"/>
          <p:cNvPicPr>
            <a:picLocks noChangeAspect="1" noChangeArrowheads="1"/>
          </p:cNvPicPr>
          <p:nvPr/>
        </p:nvPicPr>
        <p:blipFill>
          <a:blip r:embed="rId4"/>
          <a:srcRect/>
          <a:stretch>
            <a:fillRect/>
          </a:stretch>
        </p:blipFill>
        <p:spPr bwMode="auto">
          <a:xfrm>
            <a:off x="3276600" y="3124200"/>
            <a:ext cx="990600" cy="990600"/>
          </a:xfrm>
          <a:prstGeom prst="rect">
            <a:avLst/>
          </a:prstGeom>
          <a:noFill/>
          <a:ln w="9525">
            <a:noFill/>
            <a:miter lim="800000"/>
            <a:headEnd/>
            <a:tailEnd/>
          </a:ln>
        </p:spPr>
      </p:pic>
      <p:pic>
        <p:nvPicPr>
          <p:cNvPr id="32774" name="Picture 1" descr="C:\Documents and Settings\hsc\Local Settings\Temporary Internet Files\Content.IE5\GSQ654WQ\MCj04339100000[1].png"/>
          <p:cNvPicPr>
            <a:picLocks noChangeAspect="1" noChangeArrowheads="1"/>
          </p:cNvPicPr>
          <p:nvPr/>
        </p:nvPicPr>
        <p:blipFill>
          <a:blip r:embed="rId4"/>
          <a:srcRect/>
          <a:stretch>
            <a:fillRect/>
          </a:stretch>
        </p:blipFill>
        <p:spPr bwMode="auto">
          <a:xfrm>
            <a:off x="5181600" y="3124200"/>
            <a:ext cx="990600" cy="990600"/>
          </a:xfrm>
          <a:prstGeom prst="rect">
            <a:avLst/>
          </a:prstGeom>
          <a:noFill/>
          <a:ln w="9525">
            <a:noFill/>
            <a:miter lim="800000"/>
            <a:headEnd/>
            <a:tailEnd/>
          </a:ln>
        </p:spPr>
      </p:pic>
      <p:pic>
        <p:nvPicPr>
          <p:cNvPr id="32775" name="Picture 1" descr="C:\Documents and Settings\hsc\Local Settings\Temporary Internet Files\Content.IE5\GSQ654WQ\MCj04339100000[1].png"/>
          <p:cNvPicPr>
            <a:picLocks noChangeAspect="1" noChangeArrowheads="1"/>
          </p:cNvPicPr>
          <p:nvPr/>
        </p:nvPicPr>
        <p:blipFill>
          <a:blip r:embed="rId4"/>
          <a:srcRect/>
          <a:stretch>
            <a:fillRect/>
          </a:stretch>
        </p:blipFill>
        <p:spPr bwMode="auto">
          <a:xfrm>
            <a:off x="7239000" y="3124200"/>
            <a:ext cx="990600" cy="990600"/>
          </a:xfrm>
          <a:prstGeom prst="rect">
            <a:avLst/>
          </a:prstGeom>
          <a:noFill/>
          <a:ln w="9525">
            <a:noFill/>
            <a:miter lim="800000"/>
            <a:headEnd/>
            <a:tailEnd/>
          </a:ln>
        </p:spPr>
      </p:pic>
      <p:pic>
        <p:nvPicPr>
          <p:cNvPr id="32776" name="Picture 1" descr="C:\Documents and Settings\hsc\Local Settings\Temporary Internet Files\Content.IE5\GSQ654WQ\MCj04339100000[1].png"/>
          <p:cNvPicPr>
            <a:picLocks noChangeAspect="1" noChangeArrowheads="1"/>
          </p:cNvPicPr>
          <p:nvPr/>
        </p:nvPicPr>
        <p:blipFill>
          <a:blip r:embed="rId4"/>
          <a:srcRect/>
          <a:stretch>
            <a:fillRect/>
          </a:stretch>
        </p:blipFill>
        <p:spPr bwMode="auto">
          <a:xfrm>
            <a:off x="4343400" y="4876800"/>
            <a:ext cx="990600" cy="990600"/>
          </a:xfrm>
          <a:prstGeom prst="rect">
            <a:avLst/>
          </a:prstGeom>
          <a:noFill/>
          <a:ln w="9525">
            <a:noFill/>
            <a:miter lim="800000"/>
            <a:headEnd/>
            <a:tailEnd/>
          </a:ln>
        </p:spPr>
      </p:pic>
      <p:pic>
        <p:nvPicPr>
          <p:cNvPr id="32777" name="Picture 1" descr="C:\Documents and Settings\hsc\Local Settings\Temporary Internet Files\Content.IE5\GSQ654WQ\MCj04339100000[1].png"/>
          <p:cNvPicPr>
            <a:picLocks noChangeAspect="1" noChangeArrowheads="1"/>
          </p:cNvPicPr>
          <p:nvPr/>
        </p:nvPicPr>
        <p:blipFill>
          <a:blip r:embed="rId4"/>
          <a:srcRect/>
          <a:stretch>
            <a:fillRect/>
          </a:stretch>
        </p:blipFill>
        <p:spPr bwMode="auto">
          <a:xfrm>
            <a:off x="5181600" y="4876800"/>
            <a:ext cx="990600" cy="990600"/>
          </a:xfrm>
          <a:prstGeom prst="rect">
            <a:avLst/>
          </a:prstGeom>
          <a:noFill/>
          <a:ln w="9525">
            <a:noFill/>
            <a:miter lim="800000"/>
            <a:headEnd/>
            <a:tailEnd/>
          </a:ln>
        </p:spPr>
      </p:pic>
      <p:pic>
        <p:nvPicPr>
          <p:cNvPr id="32778" name="Picture 1" descr="C:\Documents and Settings\hsc\Local Settings\Temporary Internet Files\Content.IE5\GSQ654WQ\MCj04339100000[1].png"/>
          <p:cNvPicPr>
            <a:picLocks noChangeAspect="1" noChangeArrowheads="1"/>
          </p:cNvPicPr>
          <p:nvPr/>
        </p:nvPicPr>
        <p:blipFill>
          <a:blip r:embed="rId4"/>
          <a:srcRect/>
          <a:stretch>
            <a:fillRect/>
          </a:stretch>
        </p:blipFill>
        <p:spPr bwMode="auto">
          <a:xfrm>
            <a:off x="6019800" y="4876800"/>
            <a:ext cx="990600" cy="990600"/>
          </a:xfrm>
          <a:prstGeom prst="rect">
            <a:avLst/>
          </a:prstGeom>
          <a:noFill/>
          <a:ln w="9525">
            <a:noFill/>
            <a:miter lim="800000"/>
            <a:headEnd/>
            <a:tailEnd/>
          </a:ln>
        </p:spPr>
      </p:pic>
      <p:pic>
        <p:nvPicPr>
          <p:cNvPr id="32779" name="Picture 1" descr="C:\Documents and Settings\hsc\Local Settings\Temporary Internet Files\Content.IE5\GSQ654WQ\MCj04339100000[1].png"/>
          <p:cNvPicPr>
            <a:picLocks noChangeAspect="1" noChangeArrowheads="1"/>
          </p:cNvPicPr>
          <p:nvPr/>
        </p:nvPicPr>
        <p:blipFill>
          <a:blip r:embed="rId4"/>
          <a:srcRect/>
          <a:stretch>
            <a:fillRect/>
          </a:stretch>
        </p:blipFill>
        <p:spPr bwMode="auto">
          <a:xfrm>
            <a:off x="8153400" y="4876800"/>
            <a:ext cx="990600" cy="990600"/>
          </a:xfrm>
          <a:prstGeom prst="rect">
            <a:avLst/>
          </a:prstGeom>
          <a:noFill/>
          <a:ln w="9525">
            <a:noFill/>
            <a:miter lim="800000"/>
            <a:headEnd/>
            <a:tailEnd/>
          </a:ln>
        </p:spPr>
      </p:pic>
      <p:pic>
        <p:nvPicPr>
          <p:cNvPr id="32780" name="Picture 1" descr="C:\Documents and Settings\hsc\Local Settings\Temporary Internet Files\Content.IE5\GSQ654WQ\MCj04339100000[1].png"/>
          <p:cNvPicPr>
            <a:picLocks noChangeAspect="1" noChangeArrowheads="1"/>
          </p:cNvPicPr>
          <p:nvPr/>
        </p:nvPicPr>
        <p:blipFill>
          <a:blip r:embed="rId4"/>
          <a:srcRect/>
          <a:stretch>
            <a:fillRect/>
          </a:stretch>
        </p:blipFill>
        <p:spPr bwMode="auto">
          <a:xfrm>
            <a:off x="7543800" y="4876800"/>
            <a:ext cx="990600" cy="990600"/>
          </a:xfrm>
          <a:prstGeom prst="rect">
            <a:avLst/>
          </a:prstGeom>
          <a:noFill/>
          <a:ln w="9525">
            <a:noFill/>
            <a:miter lim="800000"/>
            <a:headEnd/>
            <a:tailEnd/>
          </a:ln>
        </p:spPr>
      </p:pic>
      <p:pic>
        <p:nvPicPr>
          <p:cNvPr id="32781" name="Picture 1" descr="C:\Documents and Settings\hsc\Local Settings\Temporary Internet Files\Content.IE5\GSQ654WQ\MCj04339100000[1].png"/>
          <p:cNvPicPr>
            <a:picLocks noChangeAspect="1" noChangeArrowheads="1"/>
          </p:cNvPicPr>
          <p:nvPr/>
        </p:nvPicPr>
        <p:blipFill>
          <a:blip r:embed="rId4"/>
          <a:srcRect/>
          <a:stretch>
            <a:fillRect/>
          </a:stretch>
        </p:blipFill>
        <p:spPr bwMode="auto">
          <a:xfrm>
            <a:off x="6858000" y="4876800"/>
            <a:ext cx="990600" cy="990600"/>
          </a:xfrm>
          <a:prstGeom prst="rect">
            <a:avLst/>
          </a:prstGeom>
          <a:noFill/>
          <a:ln w="9525">
            <a:noFill/>
            <a:miter lim="800000"/>
            <a:headEnd/>
            <a:tailEnd/>
          </a:ln>
        </p:spPr>
      </p:pic>
      <p:sp>
        <p:nvSpPr>
          <p:cNvPr id="32782" name="TextBox 14"/>
          <p:cNvSpPr txBox="1">
            <a:spLocks noChangeArrowheads="1"/>
          </p:cNvSpPr>
          <p:nvPr/>
        </p:nvSpPr>
        <p:spPr bwMode="auto">
          <a:xfrm>
            <a:off x="304800" y="1676400"/>
            <a:ext cx="1822450" cy="708025"/>
          </a:xfrm>
          <a:prstGeom prst="rect">
            <a:avLst/>
          </a:prstGeom>
          <a:noFill/>
          <a:ln w="9525">
            <a:noFill/>
            <a:miter lim="800000"/>
            <a:headEnd/>
            <a:tailEnd/>
          </a:ln>
        </p:spPr>
        <p:txBody>
          <a:bodyPr wrap="none">
            <a:spAutoFit/>
          </a:bodyPr>
          <a:lstStyle/>
          <a:p>
            <a:r>
              <a:rPr lang="en-US" sz="4000">
                <a:latin typeface="Gill Sans MT" pitchFamily="34" charset="0"/>
              </a:rPr>
              <a:t>1</a:t>
            </a:r>
            <a:r>
              <a:rPr lang="en-US" sz="4000" baseline="30000">
                <a:latin typeface="Gill Sans MT" pitchFamily="34" charset="0"/>
              </a:rPr>
              <a:t>st</a:t>
            </a:r>
            <a:r>
              <a:rPr lang="en-US" sz="4000">
                <a:latin typeface="Gill Sans MT" pitchFamily="34" charset="0"/>
              </a:rPr>
              <a:t> Gen.</a:t>
            </a:r>
          </a:p>
        </p:txBody>
      </p:sp>
      <p:sp>
        <p:nvSpPr>
          <p:cNvPr id="32783" name="TextBox 15"/>
          <p:cNvSpPr txBox="1">
            <a:spLocks noChangeArrowheads="1"/>
          </p:cNvSpPr>
          <p:nvPr/>
        </p:nvSpPr>
        <p:spPr bwMode="auto">
          <a:xfrm>
            <a:off x="381000" y="3352800"/>
            <a:ext cx="1924050" cy="708025"/>
          </a:xfrm>
          <a:prstGeom prst="rect">
            <a:avLst/>
          </a:prstGeom>
          <a:noFill/>
          <a:ln w="9525">
            <a:noFill/>
            <a:miter lim="800000"/>
            <a:headEnd/>
            <a:tailEnd/>
          </a:ln>
        </p:spPr>
        <p:txBody>
          <a:bodyPr wrap="none">
            <a:spAutoFit/>
          </a:bodyPr>
          <a:lstStyle/>
          <a:p>
            <a:r>
              <a:rPr lang="en-US" sz="4000">
                <a:latin typeface="Gill Sans MT" pitchFamily="34" charset="0"/>
              </a:rPr>
              <a:t>2</a:t>
            </a:r>
            <a:r>
              <a:rPr lang="en-US" sz="4000" baseline="30000">
                <a:latin typeface="Gill Sans MT" pitchFamily="34" charset="0"/>
              </a:rPr>
              <a:t>nd</a:t>
            </a:r>
            <a:r>
              <a:rPr lang="en-US" sz="4000">
                <a:latin typeface="Gill Sans MT" pitchFamily="34" charset="0"/>
              </a:rPr>
              <a:t> Gen.</a:t>
            </a:r>
          </a:p>
        </p:txBody>
      </p:sp>
      <p:sp>
        <p:nvSpPr>
          <p:cNvPr id="32784" name="TextBox 16"/>
          <p:cNvSpPr txBox="1">
            <a:spLocks noChangeArrowheads="1"/>
          </p:cNvSpPr>
          <p:nvPr/>
        </p:nvSpPr>
        <p:spPr bwMode="auto">
          <a:xfrm>
            <a:off x="381000" y="5105400"/>
            <a:ext cx="1881188" cy="708025"/>
          </a:xfrm>
          <a:prstGeom prst="rect">
            <a:avLst/>
          </a:prstGeom>
          <a:noFill/>
          <a:ln w="9525">
            <a:noFill/>
            <a:miter lim="800000"/>
            <a:headEnd/>
            <a:tailEnd/>
          </a:ln>
        </p:spPr>
        <p:txBody>
          <a:bodyPr wrap="none">
            <a:spAutoFit/>
          </a:bodyPr>
          <a:lstStyle/>
          <a:p>
            <a:r>
              <a:rPr lang="en-US" sz="4000">
                <a:latin typeface="Gill Sans MT" pitchFamily="34" charset="0"/>
              </a:rPr>
              <a:t>3</a:t>
            </a:r>
            <a:r>
              <a:rPr lang="en-US" sz="4000" baseline="30000">
                <a:latin typeface="Gill Sans MT" pitchFamily="34" charset="0"/>
              </a:rPr>
              <a:t>rd</a:t>
            </a:r>
            <a:r>
              <a:rPr lang="en-US" sz="4000">
                <a:latin typeface="Gill Sans MT" pitchFamily="34" charset="0"/>
              </a:rPr>
              <a:t> Gen.</a:t>
            </a:r>
          </a:p>
        </p:txBody>
      </p:sp>
      <p:sp>
        <p:nvSpPr>
          <p:cNvPr id="32785" name="TextBox 17"/>
          <p:cNvSpPr txBox="1">
            <a:spLocks noChangeArrowheads="1"/>
          </p:cNvSpPr>
          <p:nvPr/>
        </p:nvSpPr>
        <p:spPr bwMode="auto">
          <a:xfrm>
            <a:off x="5943600" y="1676400"/>
            <a:ext cx="581025" cy="523875"/>
          </a:xfrm>
          <a:prstGeom prst="rect">
            <a:avLst/>
          </a:prstGeom>
          <a:noFill/>
          <a:ln w="9525">
            <a:noFill/>
            <a:miter lim="800000"/>
            <a:headEnd/>
            <a:tailEnd/>
          </a:ln>
        </p:spPr>
        <p:txBody>
          <a:bodyPr>
            <a:spAutoFit/>
          </a:bodyPr>
          <a:lstStyle/>
          <a:p>
            <a:r>
              <a:rPr lang="en-US" sz="2800">
                <a:solidFill>
                  <a:srgbClr val="FFC000"/>
                </a:solidFill>
                <a:latin typeface="Gill Sans MT" pitchFamily="34" charset="0"/>
              </a:rPr>
              <a:t>50</a:t>
            </a:r>
          </a:p>
        </p:txBody>
      </p:sp>
      <p:sp>
        <p:nvSpPr>
          <p:cNvPr id="32786" name="TextBox 18"/>
          <p:cNvSpPr txBox="1">
            <a:spLocks noChangeArrowheads="1"/>
          </p:cNvSpPr>
          <p:nvPr/>
        </p:nvSpPr>
        <p:spPr bwMode="auto">
          <a:xfrm>
            <a:off x="2362200" y="1676400"/>
            <a:ext cx="581025" cy="523875"/>
          </a:xfrm>
          <a:prstGeom prst="rect">
            <a:avLst/>
          </a:prstGeom>
          <a:noFill/>
          <a:ln w="9525">
            <a:noFill/>
            <a:miter lim="800000"/>
            <a:headEnd/>
            <a:tailEnd/>
          </a:ln>
        </p:spPr>
        <p:txBody>
          <a:bodyPr>
            <a:spAutoFit/>
          </a:bodyPr>
          <a:lstStyle/>
          <a:p>
            <a:r>
              <a:rPr lang="en-US" sz="2800">
                <a:solidFill>
                  <a:srgbClr val="FFC000"/>
                </a:solidFill>
                <a:latin typeface="Gill Sans MT" pitchFamily="34" charset="0"/>
              </a:rPr>
              <a:t>30</a:t>
            </a:r>
          </a:p>
        </p:txBody>
      </p:sp>
      <p:sp>
        <p:nvSpPr>
          <p:cNvPr id="32787" name="TextBox 19"/>
          <p:cNvSpPr txBox="1">
            <a:spLocks noChangeArrowheads="1"/>
          </p:cNvSpPr>
          <p:nvPr/>
        </p:nvSpPr>
        <p:spPr bwMode="auto">
          <a:xfrm>
            <a:off x="5486400" y="3352800"/>
            <a:ext cx="581025" cy="523875"/>
          </a:xfrm>
          <a:prstGeom prst="rect">
            <a:avLst/>
          </a:prstGeom>
          <a:noFill/>
          <a:ln w="9525">
            <a:noFill/>
            <a:miter lim="800000"/>
            <a:headEnd/>
            <a:tailEnd/>
          </a:ln>
        </p:spPr>
        <p:txBody>
          <a:bodyPr>
            <a:spAutoFit/>
          </a:bodyPr>
          <a:lstStyle/>
          <a:p>
            <a:r>
              <a:rPr lang="en-US" sz="2800">
                <a:solidFill>
                  <a:srgbClr val="FFC000"/>
                </a:solidFill>
                <a:latin typeface="Gill Sans MT" pitchFamily="34" charset="0"/>
              </a:rPr>
              <a:t>50</a:t>
            </a:r>
          </a:p>
        </p:txBody>
      </p:sp>
      <p:sp>
        <p:nvSpPr>
          <p:cNvPr id="32788" name="TextBox 20"/>
          <p:cNvSpPr txBox="1">
            <a:spLocks noChangeArrowheads="1"/>
          </p:cNvSpPr>
          <p:nvPr/>
        </p:nvSpPr>
        <p:spPr bwMode="auto">
          <a:xfrm>
            <a:off x="7543800" y="3352800"/>
            <a:ext cx="581025" cy="523875"/>
          </a:xfrm>
          <a:prstGeom prst="rect">
            <a:avLst/>
          </a:prstGeom>
          <a:noFill/>
          <a:ln w="9525">
            <a:noFill/>
            <a:miter lim="800000"/>
            <a:headEnd/>
            <a:tailEnd/>
          </a:ln>
        </p:spPr>
        <p:txBody>
          <a:bodyPr>
            <a:spAutoFit/>
          </a:bodyPr>
          <a:lstStyle/>
          <a:p>
            <a:r>
              <a:rPr lang="en-US" sz="2800">
                <a:solidFill>
                  <a:srgbClr val="FFC000"/>
                </a:solidFill>
                <a:latin typeface="Gill Sans MT" pitchFamily="34" charset="0"/>
              </a:rPr>
              <a:t>55</a:t>
            </a:r>
          </a:p>
        </p:txBody>
      </p:sp>
      <p:sp>
        <p:nvSpPr>
          <p:cNvPr id="32789" name="TextBox 21"/>
          <p:cNvSpPr txBox="1">
            <a:spLocks noChangeArrowheads="1"/>
          </p:cNvSpPr>
          <p:nvPr/>
        </p:nvSpPr>
        <p:spPr bwMode="auto">
          <a:xfrm>
            <a:off x="3581400" y="3429000"/>
            <a:ext cx="581025" cy="523875"/>
          </a:xfrm>
          <a:prstGeom prst="rect">
            <a:avLst/>
          </a:prstGeom>
          <a:noFill/>
          <a:ln w="9525">
            <a:noFill/>
            <a:miter lim="800000"/>
            <a:headEnd/>
            <a:tailEnd/>
          </a:ln>
        </p:spPr>
        <p:txBody>
          <a:bodyPr>
            <a:spAutoFit/>
          </a:bodyPr>
          <a:lstStyle/>
          <a:p>
            <a:r>
              <a:rPr lang="en-US" sz="2800">
                <a:solidFill>
                  <a:srgbClr val="FFC000"/>
                </a:solidFill>
                <a:latin typeface="Gill Sans MT" pitchFamily="34" charset="0"/>
              </a:rPr>
              <a:t>45</a:t>
            </a:r>
          </a:p>
        </p:txBody>
      </p:sp>
      <p:cxnSp>
        <p:nvCxnSpPr>
          <p:cNvPr id="24" name="Straight Connector 23"/>
          <p:cNvCxnSpPr/>
          <p:nvPr/>
        </p:nvCxnSpPr>
        <p:spPr>
          <a:xfrm rot="10800000" flipV="1">
            <a:off x="2057400" y="1524000"/>
            <a:ext cx="1066800" cy="838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133600" y="1524000"/>
            <a:ext cx="990600" cy="914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352800" y="3200400"/>
            <a:ext cx="914400" cy="914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276600" y="3200400"/>
            <a:ext cx="914400" cy="838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flipV="1">
            <a:off x="4419600" y="2514600"/>
            <a:ext cx="1143000" cy="533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5676900" y="2705100"/>
            <a:ext cx="685800" cy="3048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629400" y="2514600"/>
            <a:ext cx="762000" cy="533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797" name="TextBox 38"/>
          <p:cNvSpPr txBox="1">
            <a:spLocks noChangeArrowheads="1"/>
          </p:cNvSpPr>
          <p:nvPr/>
        </p:nvSpPr>
        <p:spPr bwMode="auto">
          <a:xfrm>
            <a:off x="7162800" y="5105400"/>
            <a:ext cx="581025" cy="523875"/>
          </a:xfrm>
          <a:prstGeom prst="rect">
            <a:avLst/>
          </a:prstGeom>
          <a:noFill/>
          <a:ln w="9525">
            <a:noFill/>
            <a:miter lim="800000"/>
            <a:headEnd/>
            <a:tailEnd/>
          </a:ln>
        </p:spPr>
        <p:txBody>
          <a:bodyPr>
            <a:spAutoFit/>
          </a:bodyPr>
          <a:lstStyle/>
          <a:p>
            <a:r>
              <a:rPr lang="en-US" sz="2800">
                <a:solidFill>
                  <a:srgbClr val="FFC000"/>
                </a:solidFill>
                <a:latin typeface="Gill Sans MT" pitchFamily="34" charset="0"/>
              </a:rPr>
              <a:t>50</a:t>
            </a:r>
          </a:p>
        </p:txBody>
      </p:sp>
      <p:sp>
        <p:nvSpPr>
          <p:cNvPr id="32798" name="TextBox 39"/>
          <p:cNvSpPr txBox="1">
            <a:spLocks noChangeArrowheads="1"/>
          </p:cNvSpPr>
          <p:nvPr/>
        </p:nvSpPr>
        <p:spPr bwMode="auto">
          <a:xfrm>
            <a:off x="7772400" y="5105400"/>
            <a:ext cx="581025" cy="523875"/>
          </a:xfrm>
          <a:prstGeom prst="rect">
            <a:avLst/>
          </a:prstGeom>
          <a:noFill/>
          <a:ln w="9525">
            <a:noFill/>
            <a:miter lim="800000"/>
            <a:headEnd/>
            <a:tailEnd/>
          </a:ln>
        </p:spPr>
        <p:txBody>
          <a:bodyPr>
            <a:spAutoFit/>
          </a:bodyPr>
          <a:lstStyle/>
          <a:p>
            <a:r>
              <a:rPr lang="en-US" sz="2800">
                <a:solidFill>
                  <a:srgbClr val="FFC000"/>
                </a:solidFill>
                <a:latin typeface="Gill Sans MT" pitchFamily="34" charset="0"/>
              </a:rPr>
              <a:t>55</a:t>
            </a:r>
          </a:p>
        </p:txBody>
      </p:sp>
      <p:sp>
        <p:nvSpPr>
          <p:cNvPr id="32799" name="TextBox 40"/>
          <p:cNvSpPr txBox="1">
            <a:spLocks noChangeArrowheads="1"/>
          </p:cNvSpPr>
          <p:nvPr/>
        </p:nvSpPr>
        <p:spPr bwMode="auto">
          <a:xfrm>
            <a:off x="8382000" y="5105400"/>
            <a:ext cx="581025" cy="523875"/>
          </a:xfrm>
          <a:prstGeom prst="rect">
            <a:avLst/>
          </a:prstGeom>
          <a:noFill/>
          <a:ln w="9525">
            <a:noFill/>
            <a:miter lim="800000"/>
            <a:headEnd/>
            <a:tailEnd/>
          </a:ln>
        </p:spPr>
        <p:txBody>
          <a:bodyPr>
            <a:spAutoFit/>
          </a:bodyPr>
          <a:lstStyle/>
          <a:p>
            <a:r>
              <a:rPr lang="en-US" sz="2800">
                <a:solidFill>
                  <a:srgbClr val="FFC000"/>
                </a:solidFill>
                <a:latin typeface="Gill Sans MT" pitchFamily="34" charset="0"/>
              </a:rPr>
              <a:t>60</a:t>
            </a:r>
          </a:p>
        </p:txBody>
      </p:sp>
      <p:sp>
        <p:nvSpPr>
          <p:cNvPr id="32800" name="TextBox 41"/>
          <p:cNvSpPr txBox="1">
            <a:spLocks noChangeArrowheads="1"/>
          </p:cNvSpPr>
          <p:nvPr/>
        </p:nvSpPr>
        <p:spPr bwMode="auto">
          <a:xfrm>
            <a:off x="5486400" y="5105400"/>
            <a:ext cx="581025" cy="523875"/>
          </a:xfrm>
          <a:prstGeom prst="rect">
            <a:avLst/>
          </a:prstGeom>
          <a:noFill/>
          <a:ln w="9525">
            <a:noFill/>
            <a:miter lim="800000"/>
            <a:headEnd/>
            <a:tailEnd/>
          </a:ln>
        </p:spPr>
        <p:txBody>
          <a:bodyPr>
            <a:spAutoFit/>
          </a:bodyPr>
          <a:lstStyle/>
          <a:p>
            <a:r>
              <a:rPr lang="en-US" sz="2800">
                <a:solidFill>
                  <a:srgbClr val="FFC000"/>
                </a:solidFill>
                <a:latin typeface="Gill Sans MT" pitchFamily="34" charset="0"/>
              </a:rPr>
              <a:t>50</a:t>
            </a:r>
          </a:p>
        </p:txBody>
      </p:sp>
      <p:sp>
        <p:nvSpPr>
          <p:cNvPr id="32801" name="TextBox 42"/>
          <p:cNvSpPr txBox="1">
            <a:spLocks noChangeArrowheads="1"/>
          </p:cNvSpPr>
          <p:nvPr/>
        </p:nvSpPr>
        <p:spPr bwMode="auto">
          <a:xfrm>
            <a:off x="6324600" y="5105400"/>
            <a:ext cx="581025" cy="523875"/>
          </a:xfrm>
          <a:prstGeom prst="rect">
            <a:avLst/>
          </a:prstGeom>
          <a:noFill/>
          <a:ln w="9525">
            <a:noFill/>
            <a:miter lim="800000"/>
            <a:headEnd/>
            <a:tailEnd/>
          </a:ln>
        </p:spPr>
        <p:txBody>
          <a:bodyPr>
            <a:spAutoFit/>
          </a:bodyPr>
          <a:lstStyle/>
          <a:p>
            <a:r>
              <a:rPr lang="en-US" sz="2800">
                <a:solidFill>
                  <a:srgbClr val="FFC000"/>
                </a:solidFill>
                <a:latin typeface="Gill Sans MT" pitchFamily="34" charset="0"/>
              </a:rPr>
              <a:t>55</a:t>
            </a:r>
          </a:p>
        </p:txBody>
      </p:sp>
      <p:sp>
        <p:nvSpPr>
          <p:cNvPr id="32802" name="TextBox 43"/>
          <p:cNvSpPr txBox="1">
            <a:spLocks noChangeArrowheads="1"/>
          </p:cNvSpPr>
          <p:nvPr/>
        </p:nvSpPr>
        <p:spPr bwMode="auto">
          <a:xfrm>
            <a:off x="4572000" y="5105400"/>
            <a:ext cx="581025" cy="523875"/>
          </a:xfrm>
          <a:prstGeom prst="rect">
            <a:avLst/>
          </a:prstGeom>
          <a:noFill/>
          <a:ln w="9525">
            <a:noFill/>
            <a:miter lim="800000"/>
            <a:headEnd/>
            <a:tailEnd/>
          </a:ln>
        </p:spPr>
        <p:txBody>
          <a:bodyPr>
            <a:spAutoFit/>
          </a:bodyPr>
          <a:lstStyle/>
          <a:p>
            <a:r>
              <a:rPr lang="en-US" sz="2800">
                <a:solidFill>
                  <a:srgbClr val="FFC000"/>
                </a:solidFill>
                <a:latin typeface="Gill Sans MT" pitchFamily="34" charset="0"/>
              </a:rPr>
              <a:t>45</a:t>
            </a:r>
          </a:p>
        </p:txBody>
      </p:sp>
      <p:cxnSp>
        <p:nvCxnSpPr>
          <p:cNvPr id="46" name="Straight Arrow Connector 45"/>
          <p:cNvCxnSpPr/>
          <p:nvPr/>
        </p:nvCxnSpPr>
        <p:spPr>
          <a:xfrm rot="5400000">
            <a:off x="4914900" y="4305300"/>
            <a:ext cx="685800" cy="609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10" idx="0"/>
          </p:cNvCxnSpPr>
          <p:nvPr/>
        </p:nvCxnSpPr>
        <p:spPr>
          <a:xfrm rot="5400000">
            <a:off x="5429250" y="4514850"/>
            <a:ext cx="609600" cy="1143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6200000" flipH="1">
            <a:off x="5943600" y="4419600"/>
            <a:ext cx="609600" cy="3048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4" idx="0"/>
          </p:cNvCxnSpPr>
          <p:nvPr/>
        </p:nvCxnSpPr>
        <p:spPr>
          <a:xfrm rot="5400000">
            <a:off x="7258050" y="4362450"/>
            <a:ext cx="609600" cy="4191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13" idx="0"/>
          </p:cNvCxnSpPr>
          <p:nvPr/>
        </p:nvCxnSpPr>
        <p:spPr>
          <a:xfrm rot="16200000" flipH="1">
            <a:off x="7715250" y="4552950"/>
            <a:ext cx="609600" cy="381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12" idx="0"/>
          </p:cNvCxnSpPr>
          <p:nvPr/>
        </p:nvCxnSpPr>
        <p:spPr>
          <a:xfrm rot="16200000" flipH="1">
            <a:off x="8172450" y="4400550"/>
            <a:ext cx="609600" cy="3429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0122.JPG"/>
          <p:cNvPicPr>
            <a:picLocks noGrp="1" noChangeAspect="1"/>
          </p:cNvPicPr>
          <p:nvPr>
            <p:ph idx="1"/>
          </p:nvPr>
        </p:nvPicPr>
        <p:blipFill>
          <a:blip r:embed="rId2"/>
          <a:stretch>
            <a:fillRect/>
          </a:stretch>
        </p:blipFill>
        <p:spPr>
          <a:xfrm>
            <a:off x="0" y="0"/>
            <a:ext cx="9144000" cy="6858000"/>
          </a:xfrm>
        </p:spPr>
      </p:pic>
      <p:sp>
        <p:nvSpPr>
          <p:cNvPr id="2" name="Title 1"/>
          <p:cNvSpPr>
            <a:spLocks noGrp="1"/>
          </p:cNvSpPr>
          <p:nvPr>
            <p:ph type="title"/>
          </p:nvPr>
        </p:nvSpPr>
        <p:spPr>
          <a:xfrm>
            <a:off x="-51669" y="1453441"/>
            <a:ext cx="7498080" cy="1143000"/>
          </a:xfrm>
        </p:spPr>
        <p:txBody>
          <a:bodyPr>
            <a:normAutofit fontScale="90000"/>
          </a:bodyPr>
          <a:lstStyle/>
          <a:p>
            <a:r>
              <a:rPr lang="en-US" dirty="0" smtClean="0">
                <a:ln>
                  <a:solidFill>
                    <a:schemeClr val="accent1"/>
                  </a:solidFill>
                </a:ln>
                <a:solidFill>
                  <a:schemeClr val="bg1"/>
                </a:solidFill>
              </a:rPr>
              <a:t>Working in </a:t>
            </a:r>
            <a:br>
              <a:rPr lang="en-US" dirty="0" smtClean="0">
                <a:ln>
                  <a:solidFill>
                    <a:schemeClr val="accent1"/>
                  </a:solidFill>
                </a:ln>
                <a:solidFill>
                  <a:schemeClr val="bg1"/>
                </a:solidFill>
              </a:rPr>
            </a:br>
            <a:r>
              <a:rPr lang="en-US" dirty="0" smtClean="0">
                <a:ln>
                  <a:solidFill>
                    <a:schemeClr val="accent1"/>
                  </a:solidFill>
                </a:ln>
                <a:solidFill>
                  <a:schemeClr val="bg1"/>
                </a:solidFill>
              </a:rPr>
              <a:t>informal groups</a:t>
            </a:r>
            <a:endParaRPr lang="en-US" dirty="0">
              <a:ln>
                <a:solidFill>
                  <a:schemeClr val="accent1"/>
                </a:solidFill>
              </a:ln>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normAutofit/>
          </a:bodyPr>
          <a:lstStyle/>
          <a:p>
            <a:r>
              <a:rPr lang="en-US" sz="5200" dirty="0" smtClean="0"/>
              <a:t>Part 2 – computer simulation</a:t>
            </a:r>
            <a:endParaRPr lang="en-US" sz="5200" dirty="0"/>
          </a:p>
        </p:txBody>
      </p:sp>
      <p:sp>
        <p:nvSpPr>
          <p:cNvPr id="3" name="Content Placeholder 2"/>
          <p:cNvSpPr>
            <a:spLocks noGrp="1"/>
          </p:cNvSpPr>
          <p:nvPr>
            <p:ph idx="1"/>
          </p:nvPr>
        </p:nvSpPr>
        <p:spPr>
          <a:xfrm>
            <a:off x="1066800" y="1676400"/>
            <a:ext cx="7498080" cy="4353498"/>
          </a:xfrm>
        </p:spPr>
        <p:txBody>
          <a:bodyPr>
            <a:noAutofit/>
          </a:bodyPr>
          <a:lstStyle/>
          <a:p>
            <a:r>
              <a:rPr lang="en-US" sz="3600" dirty="0" smtClean="0"/>
              <a:t>Computer simulates paper exercise but faster and on a larger scale.</a:t>
            </a:r>
          </a:p>
          <a:p>
            <a:endParaRPr lang="en-US" sz="3600" dirty="0" smtClean="0"/>
          </a:p>
          <a:p>
            <a:r>
              <a:rPr lang="en-US" sz="3600" dirty="0" smtClean="0"/>
              <a:t>Students can vote on simulation inputs using clickers.</a:t>
            </a:r>
          </a:p>
          <a:p>
            <a:endParaRPr lang="en-US" sz="3600" dirty="0" smtClean="0"/>
          </a:p>
          <a:p>
            <a:r>
              <a:rPr lang="en-US" sz="3600" dirty="0" smtClean="0"/>
              <a:t>Simulation output helps students see patterns.</a:t>
            </a:r>
          </a:p>
          <a:p>
            <a:pPr marL="825246" indent="-742950"/>
            <a:endParaRPr lang="en-US" sz="3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533400"/>
            <a:ext cx="7791450"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What new pesticide dose should we try?</a:t>
            </a:r>
            <a:endParaRPr lang="en-US" dirty="0">
              <a:solidFill>
                <a:schemeClr val="tx2">
                  <a:satMod val="130000"/>
                </a:schemeClr>
              </a:solidFill>
            </a:endParaRPr>
          </a:p>
        </p:txBody>
      </p:sp>
      <p:graphicFrame>
        <p:nvGraphicFramePr>
          <p:cNvPr id="4" name="TPChart"/>
          <p:cNvGraphicFramePr>
            <a:graphicFrameLocks noChangeAspect="1"/>
          </p:cNvGraphicFramePr>
          <p:nvPr/>
        </p:nvGraphicFramePr>
        <p:xfrm>
          <a:off x="4508500" y="1651000"/>
          <a:ext cx="4572000" cy="5143500"/>
        </p:xfrm>
        <a:graphic>
          <a:graphicData uri="http://schemas.openxmlformats.org/presentationml/2006/ole">
            <p:oleObj spid="_x0000_s3074" name="Chart" r:id="rId6" imgW="4572163" imgH="5143398" progId="MSGraph.Chart.8">
              <p:embed followColorScheme="full"/>
            </p:oleObj>
          </a:graphicData>
        </a:graphic>
      </p:graphicFrame>
      <p:sp>
        <p:nvSpPr>
          <p:cNvPr id="9220" name="TPAnswers"/>
          <p:cNvSpPr>
            <a:spLocks noGrp="1"/>
          </p:cNvSpPr>
          <p:nvPr>
            <p:ph idx="1"/>
            <p:custDataLst>
              <p:tags r:id="rId3"/>
            </p:custDataLst>
          </p:nvPr>
        </p:nvSpPr>
        <p:spPr>
          <a:xfrm>
            <a:off x="1447800" y="2057400"/>
            <a:ext cx="7497763" cy="4800600"/>
          </a:xfrm>
        </p:spPr>
        <p:txBody>
          <a:bodyPr/>
          <a:lstStyle/>
          <a:p>
            <a:pPr marL="595313" indent="-514350" eaLnBrk="1" hangingPunct="1">
              <a:spcBef>
                <a:spcPct val="20000"/>
              </a:spcBef>
              <a:buFont typeface="Wingdings 2" pitchFamily="18" charset="2"/>
              <a:buAutoNum type="arabicPeriod"/>
            </a:pPr>
            <a:r>
              <a:rPr lang="en-US" smtClean="0"/>
              <a:t>10</a:t>
            </a:r>
          </a:p>
          <a:p>
            <a:pPr marL="595313" indent="-514350" eaLnBrk="1" hangingPunct="1">
              <a:spcBef>
                <a:spcPct val="20000"/>
              </a:spcBef>
              <a:buFont typeface="Wingdings 2" pitchFamily="18" charset="2"/>
              <a:buAutoNum type="arabicPeriod"/>
            </a:pPr>
            <a:r>
              <a:rPr lang="en-US" smtClean="0"/>
              <a:t>30</a:t>
            </a:r>
          </a:p>
          <a:p>
            <a:pPr marL="595313" indent="-514350" eaLnBrk="1" hangingPunct="1">
              <a:spcBef>
                <a:spcPct val="20000"/>
              </a:spcBef>
              <a:buFont typeface="Wingdings 2" pitchFamily="18" charset="2"/>
              <a:buAutoNum type="arabicPeriod"/>
            </a:pPr>
            <a:r>
              <a:rPr lang="en-US" smtClean="0"/>
              <a:t>70</a:t>
            </a:r>
          </a:p>
          <a:p>
            <a:pPr marL="595313" indent="-514350" eaLnBrk="1" hangingPunct="1">
              <a:spcBef>
                <a:spcPct val="20000"/>
              </a:spcBef>
              <a:buFont typeface="Wingdings 2" pitchFamily="18" charset="2"/>
              <a:buAutoNum type="arabicPeriod"/>
            </a:pPr>
            <a:r>
              <a:rPr lang="en-US" smtClean="0"/>
              <a:t>95</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endParaRPr lang="en-US" smtClean="0">
              <a:effectLst>
                <a:outerShdw blurRad="38100" dist="38100" dir="2700000" algn="tl">
                  <a:srgbClr val="C0C0C0"/>
                </a:outerShdw>
              </a:effectLst>
            </a:endParaRPr>
          </a:p>
        </p:txBody>
      </p:sp>
      <p:sp>
        <p:nvSpPr>
          <p:cNvPr id="51203" name="Content Placeholder 2"/>
          <p:cNvSpPr>
            <a:spLocks noGrp="1"/>
          </p:cNvSpPr>
          <p:nvPr>
            <p:ph idx="1"/>
          </p:nvPr>
        </p:nvSpPr>
        <p:spPr/>
        <p:txBody>
          <a:bodyPr/>
          <a:lstStyle/>
          <a:p>
            <a:pPr eaLnBrk="1" hangingPunct="1"/>
            <a:endParaRPr lang="en-US" smtClean="0"/>
          </a:p>
        </p:txBody>
      </p:sp>
      <p:pic>
        <p:nvPicPr>
          <p:cNvPr id="51204" name="Picture 1"/>
          <p:cNvPicPr>
            <a:picLocks noChangeAspect="1" noChangeArrowheads="1"/>
          </p:cNvPicPr>
          <p:nvPr/>
        </p:nvPicPr>
        <p:blipFill>
          <a:blip r:embed="rId4"/>
          <a:srcRect/>
          <a:stretch>
            <a:fillRect/>
          </a:stretch>
        </p:blipFill>
        <p:spPr bwMode="auto">
          <a:xfrm>
            <a:off x="15875" y="-55563"/>
            <a:ext cx="9277350" cy="7591426"/>
          </a:xfrm>
          <a:prstGeom prst="rect">
            <a:avLst/>
          </a:prstGeom>
          <a:noFill/>
          <a:ln w="9525">
            <a:noFill/>
            <a:miter lim="800000"/>
            <a:headEnd/>
            <a:tailEnd/>
          </a:ln>
        </p:spPr>
      </p:pic>
      <p:sp>
        <p:nvSpPr>
          <p:cNvPr id="51205" name="TextBox 4"/>
          <p:cNvSpPr txBox="1">
            <a:spLocks noChangeArrowheads="1"/>
          </p:cNvSpPr>
          <p:nvPr/>
        </p:nvSpPr>
        <p:spPr bwMode="auto">
          <a:xfrm>
            <a:off x="4543425" y="3236913"/>
            <a:ext cx="2039938" cy="523875"/>
          </a:xfrm>
          <a:prstGeom prst="rect">
            <a:avLst/>
          </a:prstGeom>
          <a:noFill/>
          <a:ln w="9525">
            <a:noFill/>
            <a:miter lim="800000"/>
            <a:headEnd/>
            <a:tailEnd/>
          </a:ln>
        </p:spPr>
        <p:txBody>
          <a:bodyPr wrap="none">
            <a:spAutoFit/>
          </a:bodyPr>
          <a:lstStyle/>
          <a:p>
            <a:r>
              <a:rPr lang="en-US" sz="2800">
                <a:latin typeface="Gill Sans MT" pitchFamily="34" charset="0"/>
              </a:rPr>
              <a:t>No pesticide</a:t>
            </a:r>
          </a:p>
        </p:txBody>
      </p:sp>
      <p:sp>
        <p:nvSpPr>
          <p:cNvPr id="51206" name="TextBox 5"/>
          <p:cNvSpPr txBox="1">
            <a:spLocks noChangeArrowheads="1"/>
          </p:cNvSpPr>
          <p:nvPr/>
        </p:nvSpPr>
        <p:spPr bwMode="auto">
          <a:xfrm>
            <a:off x="6099175" y="838200"/>
            <a:ext cx="2576513" cy="523875"/>
          </a:xfrm>
          <a:prstGeom prst="rect">
            <a:avLst/>
          </a:prstGeom>
          <a:noFill/>
          <a:ln w="9525">
            <a:noFill/>
            <a:miter lim="800000"/>
            <a:headEnd/>
            <a:tailEnd/>
          </a:ln>
        </p:spPr>
        <p:txBody>
          <a:bodyPr wrap="none">
            <a:spAutoFit/>
          </a:bodyPr>
          <a:lstStyle/>
          <a:p>
            <a:r>
              <a:rPr lang="en-US" sz="2800">
                <a:latin typeface="Gill Sans MT" pitchFamily="34" charset="0"/>
              </a:rPr>
              <a:t>Pesticide applied</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endParaRPr lang="en-US" smtClean="0">
              <a:effectLst>
                <a:outerShdw blurRad="38100" dist="38100" dir="2700000" algn="tl">
                  <a:srgbClr val="C0C0C0"/>
                </a:outerShdw>
              </a:effectLst>
            </a:endParaRPr>
          </a:p>
        </p:txBody>
      </p:sp>
      <p:sp>
        <p:nvSpPr>
          <p:cNvPr id="49155" name="Content Placeholder 2"/>
          <p:cNvSpPr>
            <a:spLocks noGrp="1"/>
          </p:cNvSpPr>
          <p:nvPr>
            <p:ph idx="1"/>
          </p:nvPr>
        </p:nvSpPr>
        <p:spPr/>
        <p:txBody>
          <a:bodyPr/>
          <a:lstStyle/>
          <a:p>
            <a:pPr eaLnBrk="1" hangingPunct="1"/>
            <a:endParaRPr lang="en-US" smtClean="0"/>
          </a:p>
        </p:txBody>
      </p:sp>
      <p:pic>
        <p:nvPicPr>
          <p:cNvPr id="49156" name="Picture 2"/>
          <p:cNvPicPr>
            <a:picLocks noChangeAspect="1" noChangeArrowheads="1"/>
          </p:cNvPicPr>
          <p:nvPr/>
        </p:nvPicPr>
        <p:blipFill>
          <a:blip r:embed="rId4"/>
          <a:srcRect/>
          <a:stretch>
            <a:fillRect/>
          </a:stretch>
        </p:blipFill>
        <p:spPr bwMode="auto">
          <a:xfrm>
            <a:off x="977900" y="-47625"/>
            <a:ext cx="6378575" cy="69151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setting…</a:t>
            </a:r>
            <a:endParaRPr lang="en-US" sz="6000" dirty="0"/>
          </a:p>
        </p:txBody>
      </p:sp>
      <p:sp>
        <p:nvSpPr>
          <p:cNvPr id="3" name="Content Placeholder 2"/>
          <p:cNvSpPr>
            <a:spLocks noGrp="1"/>
          </p:cNvSpPr>
          <p:nvPr>
            <p:ph idx="1"/>
          </p:nvPr>
        </p:nvSpPr>
        <p:spPr/>
        <p:txBody>
          <a:bodyPr>
            <a:normAutofit/>
          </a:bodyPr>
          <a:lstStyle/>
          <a:p>
            <a:pPr>
              <a:buNone/>
            </a:pPr>
            <a:r>
              <a:rPr lang="en-US" sz="3600" dirty="0" smtClean="0"/>
              <a:t>HSC 156, Environmental Health in the 21</a:t>
            </a:r>
            <a:r>
              <a:rPr lang="en-US" sz="3600" baseline="30000" dirty="0" smtClean="0"/>
              <a:t>st</a:t>
            </a:r>
            <a:r>
              <a:rPr lang="en-US" sz="3600" dirty="0" smtClean="0"/>
              <a:t> Century (80-200 students per class)</a:t>
            </a:r>
            <a:endParaRPr lang="en-US" sz="3600" dirty="0"/>
          </a:p>
        </p:txBody>
      </p:sp>
      <p:pic>
        <p:nvPicPr>
          <p:cNvPr id="4" name="Picture 3" descr="DSC00121.JPG"/>
          <p:cNvPicPr>
            <a:picLocks noChangeAspect="1"/>
          </p:cNvPicPr>
          <p:nvPr/>
        </p:nvPicPr>
        <p:blipFill>
          <a:blip r:embed="rId2"/>
          <a:stretch>
            <a:fillRect/>
          </a:stretch>
        </p:blipFill>
        <p:spPr>
          <a:xfrm>
            <a:off x="3448878" y="2586658"/>
            <a:ext cx="5695122" cy="427134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498080" cy="1143000"/>
          </a:xfrm>
        </p:spPr>
        <p:txBody>
          <a:bodyPr>
            <a:normAutofit fontScale="90000"/>
          </a:bodyPr>
          <a:lstStyle/>
          <a:p>
            <a:r>
              <a:rPr lang="en-US" sz="6000" dirty="0" smtClean="0"/>
              <a:t>Module 1I</a:t>
            </a:r>
            <a:br>
              <a:rPr lang="en-US" sz="6000" dirty="0" smtClean="0"/>
            </a:br>
            <a:r>
              <a:rPr lang="en-US" sz="6000" dirty="0" err="1" smtClean="0"/>
              <a:t>Bioenergy</a:t>
            </a:r>
            <a:endParaRPr lang="en-US" sz="6000" dirty="0"/>
          </a:p>
        </p:txBody>
      </p:sp>
      <p:sp>
        <p:nvSpPr>
          <p:cNvPr id="3" name="Content Placeholder 2"/>
          <p:cNvSpPr>
            <a:spLocks noGrp="1"/>
          </p:cNvSpPr>
          <p:nvPr>
            <p:ph idx="1"/>
          </p:nvPr>
        </p:nvSpPr>
        <p:spPr>
          <a:xfrm>
            <a:off x="1295400" y="2209800"/>
            <a:ext cx="7498080" cy="4353498"/>
          </a:xfrm>
        </p:spPr>
        <p:txBody>
          <a:bodyPr>
            <a:noAutofit/>
          </a:bodyPr>
          <a:lstStyle/>
          <a:p>
            <a:pPr>
              <a:buNone/>
            </a:pPr>
            <a:r>
              <a:rPr lang="en-US" sz="3600" dirty="0" smtClean="0"/>
              <a:t>“Can </a:t>
            </a:r>
            <a:r>
              <a:rPr lang="en-US" sz="3600" dirty="0" err="1" smtClean="0"/>
              <a:t>bioenergy</a:t>
            </a:r>
            <a:r>
              <a:rPr lang="en-US" sz="3600" dirty="0" smtClean="0"/>
              <a:t> contribute to solving U.S. energy problems?”</a:t>
            </a:r>
          </a:p>
          <a:p>
            <a:pPr>
              <a:buNone/>
            </a:pPr>
            <a:endParaRPr lang="en-US" dirty="0" smtClean="0"/>
          </a:p>
          <a:p>
            <a:pPr>
              <a:buNone/>
            </a:pPr>
            <a:r>
              <a:rPr lang="en-US" sz="3600" dirty="0" smtClean="0"/>
              <a:t>“Can </a:t>
            </a:r>
            <a:r>
              <a:rPr lang="en-US" sz="3600" dirty="0" err="1" smtClean="0"/>
              <a:t>bioenergy</a:t>
            </a:r>
            <a:r>
              <a:rPr lang="en-US" sz="3600" dirty="0" smtClean="0"/>
              <a:t> contribute to solving global warming?”</a:t>
            </a:r>
          </a:p>
          <a:p>
            <a:pPr>
              <a:buNone/>
            </a:pPr>
            <a:endParaRPr lang="en-US" dirty="0" smtClean="0"/>
          </a:p>
          <a:p>
            <a:pPr>
              <a:buNone/>
            </a:pPr>
            <a:r>
              <a:rPr lang="en-US" sz="3600" dirty="0" smtClean="0"/>
              <a:t>“How can science help </a:t>
            </a:r>
            <a:r>
              <a:rPr lang="en-US" sz="3600" dirty="0" err="1" smtClean="0"/>
              <a:t>bioenergy</a:t>
            </a:r>
            <a:r>
              <a:rPr lang="en-US" sz="3600" dirty="0" smtClean="0"/>
              <a:t> become practical?”</a:t>
            </a:r>
          </a:p>
          <a:p>
            <a:pPr marL="825246" indent="-742950">
              <a:buAutoNum type="arabicPeriod"/>
            </a:pPr>
            <a:endParaRPr lang="en-US" sz="3600" dirty="0" smtClean="0"/>
          </a:p>
        </p:txBody>
      </p:sp>
      <p:pic>
        <p:nvPicPr>
          <p:cNvPr id="6" name="Picture 1"/>
          <p:cNvPicPr>
            <a:picLocks noChangeAspect="1" noChangeArrowheads="1"/>
          </p:cNvPicPr>
          <p:nvPr/>
        </p:nvPicPr>
        <p:blipFill>
          <a:blip r:embed="rId2"/>
          <a:srcRect/>
          <a:stretch>
            <a:fillRect/>
          </a:stretch>
        </p:blipFill>
        <p:spPr bwMode="auto">
          <a:xfrm>
            <a:off x="5715000" y="0"/>
            <a:ext cx="3149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498080" cy="1143000"/>
          </a:xfrm>
        </p:spPr>
        <p:txBody>
          <a:bodyPr>
            <a:normAutofit fontScale="90000"/>
          </a:bodyPr>
          <a:lstStyle/>
          <a:p>
            <a:r>
              <a:rPr lang="en-US" sz="6000" dirty="0" smtClean="0"/>
              <a:t>Concepts to be “discovered.”</a:t>
            </a:r>
            <a:endParaRPr lang="en-US" sz="6000" dirty="0"/>
          </a:p>
        </p:txBody>
      </p:sp>
      <p:sp>
        <p:nvSpPr>
          <p:cNvPr id="3" name="Content Placeholder 2"/>
          <p:cNvSpPr>
            <a:spLocks noGrp="1"/>
          </p:cNvSpPr>
          <p:nvPr>
            <p:ph idx="1"/>
          </p:nvPr>
        </p:nvSpPr>
        <p:spPr>
          <a:xfrm>
            <a:off x="1295400" y="2057400"/>
            <a:ext cx="7498080" cy="4353498"/>
          </a:xfrm>
        </p:spPr>
        <p:txBody>
          <a:bodyPr>
            <a:noAutofit/>
          </a:bodyPr>
          <a:lstStyle/>
          <a:p>
            <a:r>
              <a:rPr lang="en-US" dirty="0" smtClean="0"/>
              <a:t>Energy flows from sunlight, to chemical energy in plants, to heat in an engine.</a:t>
            </a:r>
          </a:p>
          <a:p>
            <a:endParaRPr lang="en-US" dirty="0" smtClean="0"/>
          </a:p>
          <a:p>
            <a:r>
              <a:rPr lang="en-US" dirty="0" smtClean="0"/>
              <a:t>The energy molecules in plants can be altered to better suit our fuel needs.</a:t>
            </a:r>
          </a:p>
          <a:p>
            <a:endParaRPr lang="en-US" dirty="0" smtClean="0"/>
          </a:p>
          <a:p>
            <a:r>
              <a:rPr lang="en-US" dirty="0" smtClean="0"/>
              <a:t>Science can be used understand, evaluate, and improve </a:t>
            </a:r>
            <a:r>
              <a:rPr lang="en-US" dirty="0" err="1" smtClean="0"/>
              <a:t>bioenergy</a:t>
            </a:r>
            <a:r>
              <a:rPr lang="en-US" dirty="0" smtClean="0"/>
              <a:t> sources.</a:t>
            </a:r>
          </a:p>
          <a:p>
            <a:pPr marL="825246" indent="-742950"/>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766" y="390180"/>
            <a:ext cx="7498080" cy="1143000"/>
          </a:xfrm>
        </p:spPr>
        <p:txBody>
          <a:bodyPr>
            <a:normAutofit fontScale="90000"/>
          </a:bodyPr>
          <a:lstStyle/>
          <a:p>
            <a:r>
              <a:rPr lang="en-US" sz="6000" dirty="0" smtClean="0"/>
              <a:t>Make biodiesel from waste fryer oil in class</a:t>
            </a:r>
            <a:endParaRPr lang="en-US" sz="6000" dirty="0"/>
          </a:p>
        </p:txBody>
      </p:sp>
      <p:sp>
        <p:nvSpPr>
          <p:cNvPr id="3" name="Content Placeholder 2"/>
          <p:cNvSpPr>
            <a:spLocks noGrp="1"/>
          </p:cNvSpPr>
          <p:nvPr>
            <p:ph idx="1"/>
          </p:nvPr>
        </p:nvSpPr>
        <p:spPr>
          <a:xfrm>
            <a:off x="1055783" y="2028940"/>
            <a:ext cx="7498080" cy="4353498"/>
          </a:xfrm>
        </p:spPr>
        <p:txBody>
          <a:bodyPr>
            <a:noAutofit/>
          </a:bodyPr>
          <a:lstStyle/>
          <a:p>
            <a:r>
              <a:rPr lang="en-US" sz="3600" dirty="0" smtClean="0"/>
              <a:t>What </a:t>
            </a:r>
            <a:r>
              <a:rPr lang="en-US" sz="3600" i="1" dirty="0" smtClean="0"/>
              <a:t>is</a:t>
            </a:r>
            <a:r>
              <a:rPr lang="en-US" sz="3600" dirty="0" smtClean="0"/>
              <a:t> waste fryer oil?</a:t>
            </a:r>
          </a:p>
          <a:p>
            <a:pPr marL="825246" indent="-742950"/>
            <a:endParaRPr lang="en-US" sz="36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2">
                  <a:satMod val="130000"/>
                </a:schemeClr>
              </a:solidFill>
            </a:endParaRPr>
          </a:p>
        </p:txBody>
      </p:sp>
      <p:pic>
        <p:nvPicPr>
          <p:cNvPr id="34819" name="Content Placeholder 3" descr="P3310109.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2">
                  <a:satMod val="130000"/>
                </a:schemeClr>
              </a:solidFill>
            </a:endParaRPr>
          </a:p>
        </p:txBody>
      </p:sp>
      <p:pic>
        <p:nvPicPr>
          <p:cNvPr id="35843" name="Content Placeholder 3" descr="P3310103.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766" y="390180"/>
            <a:ext cx="7498080" cy="1143000"/>
          </a:xfrm>
        </p:spPr>
        <p:txBody>
          <a:bodyPr>
            <a:normAutofit/>
          </a:bodyPr>
          <a:lstStyle/>
          <a:p>
            <a:r>
              <a:rPr lang="en-US" sz="6000" dirty="0" smtClean="0"/>
              <a:t>Will it burn?</a:t>
            </a:r>
            <a:endParaRPr lang="en-US" sz="6000" dirty="0"/>
          </a:p>
        </p:txBody>
      </p:sp>
      <p:sp>
        <p:nvSpPr>
          <p:cNvPr id="3" name="Content Placeholder 2"/>
          <p:cNvSpPr>
            <a:spLocks noGrp="1"/>
          </p:cNvSpPr>
          <p:nvPr>
            <p:ph idx="1"/>
          </p:nvPr>
        </p:nvSpPr>
        <p:spPr>
          <a:xfrm>
            <a:off x="1055783" y="2028940"/>
            <a:ext cx="7498080" cy="4353498"/>
          </a:xfrm>
        </p:spPr>
        <p:txBody>
          <a:bodyPr>
            <a:noAutofit/>
          </a:bodyPr>
          <a:lstStyle/>
          <a:p>
            <a:r>
              <a:rPr lang="en-US" sz="3600" dirty="0" smtClean="0"/>
              <a:t>Will it work in a diesel engine?</a:t>
            </a:r>
          </a:p>
          <a:p>
            <a:endParaRPr lang="en-US" sz="3600" dirty="0" smtClean="0"/>
          </a:p>
          <a:p>
            <a:r>
              <a:rPr lang="en-US" sz="3600" dirty="0" smtClean="0"/>
              <a:t>Too viscous!</a:t>
            </a:r>
          </a:p>
          <a:p>
            <a:pPr marL="825246" indent="-742950"/>
            <a:endParaRPr lang="en-US" sz="3600" dirty="0" smtClean="0"/>
          </a:p>
        </p:txBody>
      </p:sp>
      <p:pic>
        <p:nvPicPr>
          <p:cNvPr id="4" name="Picture 6" descr="burner.jpg"/>
          <p:cNvPicPr>
            <a:picLocks noChangeAspect="1"/>
          </p:cNvPicPr>
          <p:nvPr/>
        </p:nvPicPr>
        <p:blipFill>
          <a:blip r:embed="rId2"/>
          <a:srcRect/>
          <a:stretch>
            <a:fillRect/>
          </a:stretch>
        </p:blipFill>
        <p:spPr bwMode="auto">
          <a:xfrm>
            <a:off x="5257800" y="3429000"/>
            <a:ext cx="3352800" cy="3187700"/>
          </a:xfrm>
          <a:prstGeom prst="rect">
            <a:avLst/>
          </a:prstGeom>
          <a:noFill/>
          <a:ln w="9525">
            <a:noFill/>
            <a:miter lim="800000"/>
            <a:headEnd/>
            <a:tailEnd/>
          </a:ln>
        </p:spPr>
      </p:pic>
      <p:pic>
        <p:nvPicPr>
          <p:cNvPr id="5" name="Picture 2" descr="C:\Documents and Settings\tbierma\Local Settings\Temporary Internet Files\Content.IE5\C5QTQXE6\j0434816[1].png"/>
          <p:cNvPicPr>
            <a:picLocks noChangeAspect="1" noChangeArrowheads="1"/>
          </p:cNvPicPr>
          <p:nvPr/>
        </p:nvPicPr>
        <p:blipFill>
          <a:blip r:embed="rId3"/>
          <a:srcRect/>
          <a:stretch>
            <a:fillRect/>
          </a:stretch>
        </p:blipFill>
        <p:spPr bwMode="auto">
          <a:xfrm>
            <a:off x="6581775" y="2713038"/>
            <a:ext cx="1711325" cy="123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766" y="632552"/>
            <a:ext cx="7498080" cy="1143000"/>
          </a:xfrm>
        </p:spPr>
        <p:txBody>
          <a:bodyPr>
            <a:normAutofit fontScale="90000"/>
          </a:bodyPr>
          <a:lstStyle/>
          <a:p>
            <a:r>
              <a:rPr lang="en-US" sz="6000" dirty="0" smtClean="0"/>
              <a:t>How can we reduce it’s viscosity but preserve it’s fuel value?</a:t>
            </a:r>
            <a:endParaRPr lang="en-US" sz="6000" dirty="0"/>
          </a:p>
        </p:txBody>
      </p:sp>
      <p:sp>
        <p:nvSpPr>
          <p:cNvPr id="3" name="Content Placeholder 2"/>
          <p:cNvSpPr>
            <a:spLocks noGrp="1"/>
          </p:cNvSpPr>
          <p:nvPr>
            <p:ph idx="1"/>
          </p:nvPr>
        </p:nvSpPr>
        <p:spPr>
          <a:xfrm>
            <a:off x="1066800" y="2636704"/>
            <a:ext cx="7498080" cy="4353498"/>
          </a:xfrm>
        </p:spPr>
        <p:txBody>
          <a:bodyPr>
            <a:noAutofit/>
          </a:bodyPr>
          <a:lstStyle/>
          <a:p>
            <a:r>
              <a:rPr lang="en-US" sz="3600" dirty="0" smtClean="0"/>
              <a:t>Can we alter the molecule?</a:t>
            </a:r>
          </a:p>
          <a:p>
            <a:pPr marL="825246" indent="-742950"/>
            <a:endParaRPr lang="en-US" sz="3600" dirty="0" smtClean="0"/>
          </a:p>
        </p:txBody>
      </p:sp>
      <p:sp>
        <p:nvSpPr>
          <p:cNvPr id="6" name="Rectangle 26"/>
          <p:cNvSpPr>
            <a:spLocks noChangeArrowheads="1"/>
          </p:cNvSpPr>
          <p:nvPr/>
        </p:nvSpPr>
        <p:spPr bwMode="auto">
          <a:xfrm>
            <a:off x="4191000" y="5486400"/>
            <a:ext cx="1693862" cy="382587"/>
          </a:xfrm>
          <a:prstGeom prst="rect">
            <a:avLst/>
          </a:prstGeom>
          <a:noFill/>
          <a:ln w="9525">
            <a:noFill/>
            <a:miter lim="800000"/>
            <a:headEnd/>
            <a:tailEnd/>
          </a:ln>
        </p:spPr>
        <p:txBody>
          <a:bodyPr>
            <a:spAutoFit/>
          </a:bodyPr>
          <a:lstStyle/>
          <a:p>
            <a:r>
              <a:rPr lang="en-US" i="1">
                <a:latin typeface="Gill Sans MT" pitchFamily="34" charset="0"/>
              </a:rPr>
              <a:t>Carbon chains</a:t>
            </a:r>
          </a:p>
        </p:txBody>
      </p:sp>
      <p:sp>
        <p:nvSpPr>
          <p:cNvPr id="7" name="Rectangle 6"/>
          <p:cNvSpPr/>
          <p:nvPr/>
        </p:nvSpPr>
        <p:spPr>
          <a:xfrm>
            <a:off x="2768600" y="4017962"/>
            <a:ext cx="228600" cy="1600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417887" y="4033837"/>
            <a:ext cx="3276600"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a:stCxn id="8" idx="1"/>
          </p:cNvCxnSpPr>
          <p:nvPr/>
        </p:nvCxnSpPr>
        <p:spPr>
          <a:xfrm rot="10800000" flipV="1">
            <a:off x="2992437" y="4148137"/>
            <a:ext cx="42545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429000" y="5257800"/>
            <a:ext cx="3276600"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Connector 10"/>
          <p:cNvCxnSpPr>
            <a:stCxn id="10" idx="1"/>
          </p:cNvCxnSpPr>
          <p:nvPr/>
        </p:nvCxnSpPr>
        <p:spPr>
          <a:xfrm rot="10800000" flipV="1">
            <a:off x="3001962" y="5372100"/>
            <a:ext cx="427038"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417887" y="4683125"/>
            <a:ext cx="3276600"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 name="Straight Connector 12"/>
          <p:cNvCxnSpPr/>
          <p:nvPr/>
        </p:nvCxnSpPr>
        <p:spPr>
          <a:xfrm rot="10800000" flipV="1">
            <a:off x="2997200" y="4816475"/>
            <a:ext cx="42545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4290060.JPG"/>
          <p:cNvPicPr>
            <a:picLocks noGrp="1" noChangeAspect="1"/>
          </p:cNvPicPr>
          <p:nvPr>
            <p:ph idx="1"/>
          </p:nvPr>
        </p:nvPicPr>
        <p:blipFill>
          <a:blip r:embed="rId2"/>
          <a:stretch>
            <a:fillRect/>
          </a:stretch>
        </p:blipFill>
        <p:spPr>
          <a:xfrm>
            <a:off x="990600" y="0"/>
            <a:ext cx="9144000" cy="68580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4290063.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4280037.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1143000"/>
          </a:xfrm>
        </p:spPr>
        <p:txBody>
          <a:bodyPr>
            <a:normAutofit/>
          </a:bodyPr>
          <a:lstStyle/>
          <a:p>
            <a:r>
              <a:rPr lang="en-US" sz="6000" dirty="0" smtClean="0"/>
              <a:t>The problem…</a:t>
            </a:r>
            <a:endParaRPr lang="en-US" sz="6000" dirty="0"/>
          </a:p>
        </p:txBody>
      </p:sp>
      <p:sp>
        <p:nvSpPr>
          <p:cNvPr id="3" name="Content Placeholder 2"/>
          <p:cNvSpPr>
            <a:spLocks noGrp="1"/>
          </p:cNvSpPr>
          <p:nvPr>
            <p:ph idx="1"/>
          </p:nvPr>
        </p:nvSpPr>
        <p:spPr>
          <a:xfrm>
            <a:off x="1447800" y="1076899"/>
            <a:ext cx="7498080" cy="5715000"/>
          </a:xfrm>
        </p:spPr>
        <p:txBody>
          <a:bodyPr>
            <a:noAutofit/>
          </a:bodyPr>
          <a:lstStyle/>
          <a:p>
            <a:pPr>
              <a:buNone/>
            </a:pPr>
            <a:r>
              <a:rPr lang="en-US" sz="3600" dirty="0" smtClean="0"/>
              <a:t>Abstract concepts disengage students</a:t>
            </a:r>
          </a:p>
          <a:p>
            <a:pPr>
              <a:buNone/>
            </a:pPr>
            <a:endParaRPr lang="en-US" sz="800" dirty="0" smtClean="0"/>
          </a:p>
          <a:p>
            <a:pPr>
              <a:buNone/>
            </a:pPr>
            <a:endParaRPr lang="en-US" sz="3600" dirty="0" smtClean="0"/>
          </a:p>
          <a:p>
            <a:pPr>
              <a:buNone/>
            </a:pPr>
            <a:endParaRPr lang="en-US" sz="3600" dirty="0" smtClean="0"/>
          </a:p>
          <a:p>
            <a:pPr>
              <a:buNone/>
            </a:pPr>
            <a:endParaRPr lang="en-US" sz="3600" dirty="0" smtClean="0"/>
          </a:p>
          <a:p>
            <a:pPr>
              <a:buNone/>
            </a:pPr>
            <a:endParaRPr lang="en-US" sz="3600" dirty="0" smtClean="0"/>
          </a:p>
          <a:p>
            <a:pPr>
              <a:buNone/>
            </a:pPr>
            <a:endParaRPr lang="en-US" sz="3600" dirty="0" smtClean="0"/>
          </a:p>
          <a:p>
            <a:pPr>
              <a:buNone/>
            </a:pPr>
            <a:r>
              <a:rPr lang="en-US" sz="3600" dirty="0" smtClean="0"/>
              <a:t>Examples:</a:t>
            </a:r>
          </a:p>
          <a:p>
            <a:r>
              <a:rPr lang="en-US" sz="3600" dirty="0" smtClean="0"/>
              <a:t>Development of pesticide resistance</a:t>
            </a:r>
          </a:p>
          <a:p>
            <a:r>
              <a:rPr lang="en-US" sz="3600" dirty="0" err="1" smtClean="0"/>
              <a:t>Bioenergy</a:t>
            </a:r>
            <a:endParaRPr lang="en-US" sz="3600" dirty="0"/>
          </a:p>
        </p:txBody>
      </p:sp>
      <p:grpSp>
        <p:nvGrpSpPr>
          <p:cNvPr id="5" name="Group 4"/>
          <p:cNvGrpSpPr>
            <a:grpSpLocks/>
          </p:cNvGrpSpPr>
          <p:nvPr/>
        </p:nvGrpSpPr>
        <p:grpSpPr bwMode="auto">
          <a:xfrm>
            <a:off x="0" y="1828800"/>
            <a:ext cx="9144000" cy="3200400"/>
            <a:chOff x="0" y="1152"/>
            <a:chExt cx="5760" cy="2016"/>
          </a:xfrm>
        </p:grpSpPr>
        <p:pic>
          <p:nvPicPr>
            <p:cNvPr id="6" name="Picture 5" descr="j0089068"/>
            <p:cNvPicPr>
              <a:picLocks noChangeAspect="1" noChangeArrowheads="1"/>
            </p:cNvPicPr>
            <p:nvPr/>
          </p:nvPicPr>
          <p:blipFill>
            <a:blip r:embed="rId2"/>
            <a:srcRect/>
            <a:stretch>
              <a:fillRect/>
            </a:stretch>
          </p:blipFill>
          <p:spPr bwMode="auto">
            <a:xfrm>
              <a:off x="0" y="1296"/>
              <a:ext cx="1658" cy="1872"/>
            </a:xfrm>
            <a:prstGeom prst="rect">
              <a:avLst/>
            </a:prstGeom>
            <a:noFill/>
          </p:spPr>
        </p:pic>
        <p:pic>
          <p:nvPicPr>
            <p:cNvPr id="7" name="Picture 6" descr="j0160674"/>
            <p:cNvPicPr>
              <a:picLocks noChangeAspect="1" noChangeArrowheads="1"/>
            </p:cNvPicPr>
            <p:nvPr/>
          </p:nvPicPr>
          <p:blipFill>
            <a:blip r:embed="rId3"/>
            <a:srcRect/>
            <a:stretch>
              <a:fillRect/>
            </a:stretch>
          </p:blipFill>
          <p:spPr bwMode="auto">
            <a:xfrm>
              <a:off x="4225" y="1152"/>
              <a:ext cx="1535" cy="2016"/>
            </a:xfrm>
            <a:prstGeom prst="rect">
              <a:avLst/>
            </a:prstGeom>
            <a:noFill/>
          </p:spPr>
        </p:pic>
        <p:pic>
          <p:nvPicPr>
            <p:cNvPr id="8" name="Picture 7" descr="j0160694"/>
            <p:cNvPicPr>
              <a:picLocks noChangeAspect="1" noChangeArrowheads="1"/>
            </p:cNvPicPr>
            <p:nvPr/>
          </p:nvPicPr>
          <p:blipFill>
            <a:blip r:embed="rId4"/>
            <a:srcRect/>
            <a:stretch>
              <a:fillRect/>
            </a:stretch>
          </p:blipFill>
          <p:spPr bwMode="auto">
            <a:xfrm>
              <a:off x="1920" y="1248"/>
              <a:ext cx="1811" cy="1872"/>
            </a:xfrm>
            <a:prstGeom prst="rect">
              <a:avLst/>
            </a:prstGeom>
            <a:noFill/>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766" y="632552"/>
            <a:ext cx="7498080" cy="1143000"/>
          </a:xfrm>
        </p:spPr>
        <p:txBody>
          <a:bodyPr>
            <a:normAutofit fontScale="90000"/>
          </a:bodyPr>
          <a:lstStyle/>
          <a:p>
            <a:r>
              <a:rPr lang="en-US" sz="6000" dirty="0" smtClean="0"/>
              <a:t>How can we tell if the product will have the right viscosity?</a:t>
            </a:r>
            <a:endParaRPr lang="en-US" sz="6000" dirty="0"/>
          </a:p>
        </p:txBody>
      </p:sp>
      <p:sp>
        <p:nvSpPr>
          <p:cNvPr id="3" name="Content Placeholder 2"/>
          <p:cNvSpPr>
            <a:spLocks noGrp="1"/>
          </p:cNvSpPr>
          <p:nvPr>
            <p:ph idx="1"/>
          </p:nvPr>
        </p:nvSpPr>
        <p:spPr>
          <a:xfrm>
            <a:off x="1066800" y="2636704"/>
            <a:ext cx="7498080" cy="4353498"/>
          </a:xfrm>
        </p:spPr>
        <p:txBody>
          <a:bodyPr>
            <a:noAutofit/>
          </a:bodyPr>
          <a:lstStyle/>
          <a:p>
            <a:r>
              <a:rPr lang="en-US" sz="3600" dirty="0" smtClean="0"/>
              <a:t>Can we do an experiment?</a:t>
            </a:r>
          </a:p>
          <a:p>
            <a:pPr marL="825246" indent="-742950"/>
            <a:endParaRPr lang="en-US" sz="3600" dirty="0" smtClean="0"/>
          </a:p>
        </p:txBody>
      </p:sp>
      <p:grpSp>
        <p:nvGrpSpPr>
          <p:cNvPr id="23" name="Group 35"/>
          <p:cNvGrpSpPr>
            <a:grpSpLocks/>
          </p:cNvGrpSpPr>
          <p:nvPr/>
        </p:nvGrpSpPr>
        <p:grpSpPr bwMode="auto">
          <a:xfrm>
            <a:off x="3733800" y="4419600"/>
            <a:ext cx="3540125" cy="304800"/>
            <a:chOff x="3200399" y="5230585"/>
            <a:chExt cx="3540110" cy="304800"/>
          </a:xfrm>
        </p:grpSpPr>
        <p:sp>
          <p:nvSpPr>
            <p:cNvPr id="24" name="Rectangle 23"/>
            <p:cNvSpPr/>
            <p:nvPr/>
          </p:nvSpPr>
          <p:spPr>
            <a:xfrm>
              <a:off x="3463923" y="5263923"/>
              <a:ext cx="3276586"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3200399" y="5230585"/>
              <a:ext cx="304799" cy="3048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7" name="Group 36"/>
          <p:cNvGrpSpPr>
            <a:grpSpLocks/>
          </p:cNvGrpSpPr>
          <p:nvPr/>
        </p:nvGrpSpPr>
        <p:grpSpPr bwMode="auto">
          <a:xfrm>
            <a:off x="3773487" y="4932363"/>
            <a:ext cx="3540125" cy="304800"/>
            <a:chOff x="3200399" y="5230585"/>
            <a:chExt cx="3540110" cy="304800"/>
          </a:xfrm>
        </p:grpSpPr>
        <p:sp>
          <p:nvSpPr>
            <p:cNvPr id="28" name="Rectangle 27"/>
            <p:cNvSpPr/>
            <p:nvPr/>
          </p:nvSpPr>
          <p:spPr>
            <a:xfrm>
              <a:off x="3463923" y="5263922"/>
              <a:ext cx="3276586"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3200399" y="5230585"/>
              <a:ext cx="304799" cy="3048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0" name="Rectangle 29"/>
          <p:cNvSpPr/>
          <p:nvPr/>
        </p:nvSpPr>
        <p:spPr>
          <a:xfrm>
            <a:off x="4022725" y="5503863"/>
            <a:ext cx="3276600"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3759200" y="5470525"/>
            <a:ext cx="304800" cy="3048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Content Placeholder 2"/>
          <p:cNvSpPr txBox="1">
            <a:spLocks/>
          </p:cNvSpPr>
          <p:nvPr/>
        </p:nvSpPr>
        <p:spPr>
          <a:xfrm>
            <a:off x="1279524" y="4383088"/>
            <a:ext cx="2286001" cy="1295400"/>
          </a:xfrm>
          <a:prstGeom prst="rect">
            <a:avLst/>
          </a:prstGeom>
        </p:spPr>
        <p:txBody>
          <a:bodyPr>
            <a:normAutofit fontScale="92500"/>
          </a:bodyPr>
          <a:lstStyle/>
          <a:p>
            <a:pPr marL="365760" indent="-283464" fontAlgn="auto">
              <a:spcBef>
                <a:spcPts val="600"/>
              </a:spcBef>
              <a:spcAft>
                <a:spcPts val="0"/>
              </a:spcAft>
              <a:buClr>
                <a:schemeClr val="accent1"/>
              </a:buClr>
              <a:buSzPct val="80000"/>
              <a:buFont typeface="Wingdings 2"/>
              <a:buNone/>
              <a:defRPr/>
            </a:pPr>
            <a:r>
              <a:rPr lang="en-US" sz="4400" dirty="0">
                <a:latin typeface="+mn-lt"/>
              </a:rPr>
              <a:t>Biodiesel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600" y="533400"/>
            <a:ext cx="7405688" cy="1011238"/>
          </a:xfrm>
        </p:spPr>
        <p:txBody>
          <a:bodyPr>
            <a:normAutofit fontScale="90000"/>
          </a:bodyPr>
          <a:lstStyle/>
          <a:p>
            <a:pPr fontAlgn="auto">
              <a:spcAft>
                <a:spcPts val="0"/>
              </a:spcAft>
              <a:defRPr/>
            </a:pPr>
            <a:r>
              <a:rPr lang="en-US" sz="6700" dirty="0" smtClean="0">
                <a:solidFill>
                  <a:schemeClr val="tx2">
                    <a:satMod val="130000"/>
                  </a:schemeClr>
                </a:solidFill>
              </a:rPr>
              <a:t>Viscosity</a:t>
            </a:r>
            <a:r>
              <a:rPr lang="en-US" sz="6000" dirty="0" smtClean="0">
                <a:solidFill>
                  <a:schemeClr val="tx2">
                    <a:satMod val="130000"/>
                  </a:schemeClr>
                </a:solidFill>
              </a:rPr>
              <a:t/>
            </a:r>
            <a:br>
              <a:rPr lang="en-US" sz="6000" dirty="0" smtClean="0">
                <a:solidFill>
                  <a:schemeClr val="tx2">
                    <a:satMod val="130000"/>
                  </a:schemeClr>
                </a:solidFill>
              </a:rPr>
            </a:br>
            <a:r>
              <a:rPr lang="en-US" sz="4900" dirty="0" smtClean="0">
                <a:solidFill>
                  <a:schemeClr val="tx2">
                    <a:satMod val="130000"/>
                  </a:schemeClr>
                </a:solidFill>
              </a:rPr>
              <a:t>given these objects…</a:t>
            </a:r>
            <a:endParaRPr lang="en-US" sz="4900" dirty="0">
              <a:solidFill>
                <a:schemeClr val="tx2">
                  <a:satMod val="130000"/>
                </a:schemeClr>
              </a:solidFill>
            </a:endParaRPr>
          </a:p>
        </p:txBody>
      </p:sp>
      <p:sp>
        <p:nvSpPr>
          <p:cNvPr id="3" name="Subtitle 2"/>
          <p:cNvSpPr>
            <a:spLocks noGrp="1"/>
          </p:cNvSpPr>
          <p:nvPr>
            <p:ph type="subTitle" idx="1"/>
          </p:nvPr>
        </p:nvSpPr>
        <p:spPr>
          <a:xfrm>
            <a:off x="1022350" y="5033963"/>
            <a:ext cx="8185150" cy="1752600"/>
          </a:xfrm>
        </p:spPr>
        <p:txBody>
          <a:bodyPr>
            <a:noAutofit/>
          </a:bodyPr>
          <a:lstStyle/>
          <a:p>
            <a:pPr fontAlgn="auto">
              <a:spcAft>
                <a:spcPts val="0"/>
              </a:spcAft>
              <a:buFont typeface="Wingdings 2"/>
              <a:buNone/>
              <a:defRPr/>
            </a:pPr>
            <a:r>
              <a:rPr lang="en-US" sz="3200" dirty="0" smtClean="0"/>
              <a:t>How could we test the viscosity of biodiesel?</a:t>
            </a:r>
          </a:p>
          <a:p>
            <a:pPr fontAlgn="auto">
              <a:spcAft>
                <a:spcPts val="0"/>
              </a:spcAft>
              <a:buFont typeface="Wingdings 2"/>
              <a:buNone/>
              <a:defRPr/>
            </a:pPr>
            <a:endParaRPr lang="en-US" sz="3200" dirty="0" smtClean="0"/>
          </a:p>
          <a:p>
            <a:pPr fontAlgn="auto">
              <a:spcAft>
                <a:spcPts val="0"/>
              </a:spcAft>
              <a:buFont typeface="Wingdings 2"/>
              <a:buNone/>
              <a:defRPr/>
            </a:pPr>
            <a:r>
              <a:rPr lang="en-US" sz="3200" dirty="0" smtClean="0"/>
              <a:t>How would we know if it flows well enough?</a:t>
            </a:r>
            <a:endParaRPr lang="en-US" sz="3200" dirty="0"/>
          </a:p>
        </p:txBody>
      </p:sp>
      <p:pic>
        <p:nvPicPr>
          <p:cNvPr id="39940" name="Picture 2"/>
          <p:cNvPicPr>
            <a:picLocks noChangeAspect="1" noChangeArrowheads="1"/>
          </p:cNvPicPr>
          <p:nvPr/>
        </p:nvPicPr>
        <p:blipFill>
          <a:blip r:embed="rId3"/>
          <a:srcRect/>
          <a:stretch>
            <a:fillRect/>
          </a:stretch>
        </p:blipFill>
        <p:spPr bwMode="auto">
          <a:xfrm>
            <a:off x="992188" y="1916113"/>
            <a:ext cx="3190875" cy="2408237"/>
          </a:xfrm>
          <a:prstGeom prst="rect">
            <a:avLst/>
          </a:prstGeom>
          <a:noFill/>
          <a:ln w="9525">
            <a:noFill/>
            <a:miter lim="800000"/>
            <a:headEnd/>
            <a:tailEnd/>
          </a:ln>
        </p:spPr>
      </p:pic>
      <p:sp>
        <p:nvSpPr>
          <p:cNvPr id="39941" name="TextBox 7"/>
          <p:cNvSpPr txBox="1">
            <a:spLocks noChangeArrowheads="1"/>
          </p:cNvSpPr>
          <p:nvPr/>
        </p:nvSpPr>
        <p:spPr bwMode="auto">
          <a:xfrm>
            <a:off x="1314450" y="2998788"/>
            <a:ext cx="1062038" cy="460375"/>
          </a:xfrm>
          <a:prstGeom prst="rect">
            <a:avLst/>
          </a:prstGeom>
          <a:noFill/>
          <a:ln w="9525">
            <a:noFill/>
            <a:miter lim="800000"/>
            <a:headEnd/>
            <a:tailEnd/>
          </a:ln>
        </p:spPr>
        <p:txBody>
          <a:bodyPr wrap="none">
            <a:spAutoFit/>
          </a:bodyPr>
          <a:lstStyle/>
          <a:p>
            <a:r>
              <a:rPr lang="en-US" sz="2400">
                <a:latin typeface="Gill Sans MT" pitchFamily="34" charset="0"/>
              </a:rPr>
              <a:t>Pipette</a:t>
            </a:r>
          </a:p>
        </p:txBody>
      </p:sp>
      <p:grpSp>
        <p:nvGrpSpPr>
          <p:cNvPr id="4" name="Group 9"/>
          <p:cNvGrpSpPr>
            <a:grpSpLocks/>
          </p:cNvGrpSpPr>
          <p:nvPr/>
        </p:nvGrpSpPr>
        <p:grpSpPr bwMode="auto">
          <a:xfrm>
            <a:off x="4138613" y="1457325"/>
            <a:ext cx="2090737" cy="2462213"/>
            <a:chOff x="4800600" y="889000"/>
            <a:chExt cx="2091259" cy="2463010"/>
          </a:xfrm>
        </p:grpSpPr>
        <p:pic>
          <p:nvPicPr>
            <p:cNvPr id="39945" name="Picture 6" descr="beaker.jpg"/>
            <p:cNvPicPr>
              <a:picLocks noChangeAspect="1"/>
            </p:cNvPicPr>
            <p:nvPr/>
          </p:nvPicPr>
          <p:blipFill>
            <a:blip r:embed="rId4"/>
            <a:srcRect/>
            <a:stretch>
              <a:fillRect/>
            </a:stretch>
          </p:blipFill>
          <p:spPr bwMode="auto">
            <a:xfrm>
              <a:off x="4800600" y="889000"/>
              <a:ext cx="2038350" cy="2283866"/>
            </a:xfrm>
            <a:prstGeom prst="rect">
              <a:avLst/>
            </a:prstGeom>
            <a:noFill/>
            <a:ln w="9525">
              <a:noFill/>
              <a:miter lim="800000"/>
              <a:headEnd/>
              <a:tailEnd/>
            </a:ln>
          </p:spPr>
        </p:pic>
        <p:sp>
          <p:nvSpPr>
            <p:cNvPr id="39946" name="TextBox 8"/>
            <p:cNvSpPr txBox="1">
              <a:spLocks noChangeArrowheads="1"/>
            </p:cNvSpPr>
            <p:nvPr/>
          </p:nvSpPr>
          <p:spPr bwMode="auto">
            <a:xfrm>
              <a:off x="5591503" y="2890345"/>
              <a:ext cx="1300356" cy="461665"/>
            </a:xfrm>
            <a:prstGeom prst="rect">
              <a:avLst/>
            </a:prstGeom>
            <a:noFill/>
            <a:ln w="9525">
              <a:noFill/>
              <a:miter lim="800000"/>
              <a:headEnd/>
              <a:tailEnd/>
            </a:ln>
          </p:spPr>
          <p:txBody>
            <a:bodyPr wrap="none">
              <a:spAutoFit/>
            </a:bodyPr>
            <a:lstStyle/>
            <a:p>
              <a:r>
                <a:rPr lang="en-US" sz="2400">
                  <a:latin typeface="Gill Sans MT" pitchFamily="34" charset="0"/>
                </a:rPr>
                <a:t>Biodiesel</a:t>
              </a:r>
            </a:p>
          </p:txBody>
        </p:sp>
      </p:grpSp>
      <p:pic>
        <p:nvPicPr>
          <p:cNvPr id="39943" name="Picture 3"/>
          <p:cNvPicPr>
            <a:picLocks noChangeAspect="1" noChangeArrowheads="1"/>
          </p:cNvPicPr>
          <p:nvPr/>
        </p:nvPicPr>
        <p:blipFill>
          <a:blip r:embed="rId5"/>
          <a:srcRect/>
          <a:stretch>
            <a:fillRect/>
          </a:stretch>
        </p:blipFill>
        <p:spPr bwMode="auto">
          <a:xfrm>
            <a:off x="6938963" y="1587500"/>
            <a:ext cx="1525587" cy="1885950"/>
          </a:xfrm>
          <a:prstGeom prst="rect">
            <a:avLst/>
          </a:prstGeom>
          <a:noFill/>
          <a:ln w="9525">
            <a:noFill/>
            <a:miter lim="800000"/>
            <a:headEnd/>
            <a:tailEnd/>
          </a:ln>
        </p:spPr>
      </p:pic>
      <p:sp>
        <p:nvSpPr>
          <p:cNvPr id="39944" name="TextBox 11"/>
          <p:cNvSpPr txBox="1">
            <a:spLocks noChangeArrowheads="1"/>
          </p:cNvSpPr>
          <p:nvPr/>
        </p:nvSpPr>
        <p:spPr bwMode="auto">
          <a:xfrm>
            <a:off x="7158038" y="3417888"/>
            <a:ext cx="1090612" cy="831850"/>
          </a:xfrm>
          <a:prstGeom prst="rect">
            <a:avLst/>
          </a:prstGeom>
          <a:noFill/>
          <a:ln w="9525">
            <a:noFill/>
            <a:miter lim="800000"/>
            <a:headEnd/>
            <a:tailEnd/>
          </a:ln>
        </p:spPr>
        <p:txBody>
          <a:bodyPr>
            <a:spAutoFit/>
          </a:bodyPr>
          <a:lstStyle/>
          <a:p>
            <a:pPr algn="ctr"/>
            <a:r>
              <a:rPr lang="en-US" sz="2400">
                <a:latin typeface="Gill Sans MT" pitchFamily="34" charset="0"/>
              </a:rPr>
              <a:t>Stop watch</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4290086.JPG"/>
          <p:cNvPicPr>
            <a:picLocks noGrp="1" noChangeAspect="1"/>
          </p:cNvPicPr>
          <p:nvPr>
            <p:ph idx="1"/>
          </p:nvPr>
        </p:nvPicPr>
        <p:blipFill>
          <a:blip r:embed="rId2"/>
          <a:stretch>
            <a:fillRect/>
          </a:stretch>
        </p:blipFill>
        <p:spPr>
          <a:xfrm>
            <a:off x="0" y="-762000"/>
            <a:ext cx="10160000" cy="7620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766" y="632552"/>
            <a:ext cx="7498080" cy="1143000"/>
          </a:xfrm>
        </p:spPr>
        <p:txBody>
          <a:bodyPr>
            <a:normAutofit fontScale="90000"/>
          </a:bodyPr>
          <a:lstStyle/>
          <a:p>
            <a:r>
              <a:rPr lang="en-US" sz="6000" dirty="0" smtClean="0"/>
              <a:t>How can we tell if it burns well?</a:t>
            </a:r>
            <a:endParaRPr lang="en-US" sz="6000" dirty="0"/>
          </a:p>
        </p:txBody>
      </p:sp>
      <p:sp>
        <p:nvSpPr>
          <p:cNvPr id="3" name="Content Placeholder 2"/>
          <p:cNvSpPr>
            <a:spLocks noGrp="1"/>
          </p:cNvSpPr>
          <p:nvPr>
            <p:ph idx="1"/>
          </p:nvPr>
        </p:nvSpPr>
        <p:spPr>
          <a:xfrm>
            <a:off x="1066800" y="2636704"/>
            <a:ext cx="7498080" cy="4353498"/>
          </a:xfrm>
        </p:spPr>
        <p:txBody>
          <a:bodyPr>
            <a:noAutofit/>
          </a:bodyPr>
          <a:lstStyle/>
          <a:p>
            <a:r>
              <a:rPr lang="en-US" sz="3600" dirty="0" smtClean="0"/>
              <a:t>Can we do an experiment?</a:t>
            </a:r>
          </a:p>
          <a:p>
            <a:pPr marL="825246" indent="-742950"/>
            <a:endParaRPr lang="en-US" sz="3600" dirty="0" smtClean="0"/>
          </a:p>
        </p:txBody>
      </p:sp>
      <p:grpSp>
        <p:nvGrpSpPr>
          <p:cNvPr id="4" name="Group 35"/>
          <p:cNvGrpSpPr>
            <a:grpSpLocks/>
          </p:cNvGrpSpPr>
          <p:nvPr/>
        </p:nvGrpSpPr>
        <p:grpSpPr bwMode="auto">
          <a:xfrm>
            <a:off x="3733800" y="4419600"/>
            <a:ext cx="3540125" cy="304800"/>
            <a:chOff x="3200399" y="5230585"/>
            <a:chExt cx="3540110" cy="304800"/>
          </a:xfrm>
        </p:grpSpPr>
        <p:sp>
          <p:nvSpPr>
            <p:cNvPr id="24" name="Rectangle 23"/>
            <p:cNvSpPr/>
            <p:nvPr/>
          </p:nvSpPr>
          <p:spPr>
            <a:xfrm>
              <a:off x="3463923" y="5263923"/>
              <a:ext cx="3276586"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3200399" y="5230585"/>
              <a:ext cx="304799" cy="3048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 name="Group 36"/>
          <p:cNvGrpSpPr>
            <a:grpSpLocks/>
          </p:cNvGrpSpPr>
          <p:nvPr/>
        </p:nvGrpSpPr>
        <p:grpSpPr bwMode="auto">
          <a:xfrm>
            <a:off x="3773487" y="4932363"/>
            <a:ext cx="3540125" cy="304800"/>
            <a:chOff x="3200399" y="5230585"/>
            <a:chExt cx="3540110" cy="304800"/>
          </a:xfrm>
        </p:grpSpPr>
        <p:sp>
          <p:nvSpPr>
            <p:cNvPr id="28" name="Rectangle 27"/>
            <p:cNvSpPr/>
            <p:nvPr/>
          </p:nvSpPr>
          <p:spPr>
            <a:xfrm>
              <a:off x="3463923" y="5263922"/>
              <a:ext cx="3276586"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3200399" y="5230585"/>
              <a:ext cx="304799" cy="3048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0" name="Rectangle 29"/>
          <p:cNvSpPr/>
          <p:nvPr/>
        </p:nvSpPr>
        <p:spPr>
          <a:xfrm>
            <a:off x="4022725" y="5503863"/>
            <a:ext cx="3276600"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3759200" y="5470525"/>
            <a:ext cx="304800" cy="3048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Content Placeholder 2"/>
          <p:cNvSpPr txBox="1">
            <a:spLocks/>
          </p:cNvSpPr>
          <p:nvPr/>
        </p:nvSpPr>
        <p:spPr>
          <a:xfrm>
            <a:off x="1279524" y="4383088"/>
            <a:ext cx="2286001" cy="1295400"/>
          </a:xfrm>
          <a:prstGeom prst="rect">
            <a:avLst/>
          </a:prstGeom>
        </p:spPr>
        <p:txBody>
          <a:bodyPr>
            <a:normAutofit fontScale="92500"/>
          </a:bodyPr>
          <a:lstStyle/>
          <a:p>
            <a:pPr marL="365760" indent="-283464" fontAlgn="auto">
              <a:spcBef>
                <a:spcPts val="600"/>
              </a:spcBef>
              <a:spcAft>
                <a:spcPts val="0"/>
              </a:spcAft>
              <a:buClr>
                <a:schemeClr val="accent1"/>
              </a:buClr>
              <a:buSzPct val="80000"/>
              <a:buFont typeface="Wingdings 2"/>
              <a:buNone/>
              <a:defRPr/>
            </a:pPr>
            <a:r>
              <a:rPr lang="en-US" sz="4400" dirty="0">
                <a:latin typeface="+mn-lt"/>
              </a:rPr>
              <a:t>Biodiesel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4290089.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sz="3600" dirty="0" smtClean="0"/>
              <a:t>Greater </a:t>
            </a:r>
            <a:r>
              <a:rPr lang="en-US" sz="3600" dirty="0"/>
              <a:t>student engagement and </a:t>
            </a:r>
            <a:r>
              <a:rPr lang="en-US" sz="3600" dirty="0" smtClean="0"/>
              <a:t>attention.</a:t>
            </a:r>
          </a:p>
          <a:p>
            <a:endParaRPr lang="en-US" sz="3600" dirty="0"/>
          </a:p>
          <a:p>
            <a:r>
              <a:rPr lang="en-US" sz="3600" dirty="0" smtClean="0"/>
              <a:t>Positive student feedback.</a:t>
            </a:r>
          </a:p>
          <a:p>
            <a:endParaRPr lang="en-US" sz="3600" dirty="0"/>
          </a:p>
          <a:p>
            <a:r>
              <a:rPr lang="en-US" sz="3600" dirty="0" smtClean="0"/>
              <a:t>Slightly </a:t>
            </a:r>
            <a:r>
              <a:rPr lang="en-US" sz="3600" dirty="0"/>
              <a:t>better </a:t>
            </a:r>
            <a:r>
              <a:rPr lang="en-US" sz="3600" dirty="0" smtClean="0"/>
              <a:t>performance on </a:t>
            </a:r>
            <a:r>
              <a:rPr lang="en-US" sz="3600" dirty="0"/>
              <a:t>exam and quiz </a:t>
            </a:r>
            <a:r>
              <a:rPr lang="en-US" sz="3600" dirty="0" smtClean="0"/>
              <a:t>questions, although not statistically significant.</a:t>
            </a:r>
            <a:endParaRPr lang="en-US"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Greater Engagement and Attention</a:t>
            </a:r>
            <a:endParaRPr lang="en-US" dirty="0"/>
          </a:p>
        </p:txBody>
      </p:sp>
      <p:sp>
        <p:nvSpPr>
          <p:cNvPr id="3" name="Content Placeholder 2"/>
          <p:cNvSpPr>
            <a:spLocks noGrp="1"/>
          </p:cNvSpPr>
          <p:nvPr>
            <p:ph idx="1"/>
          </p:nvPr>
        </p:nvSpPr>
        <p:spPr>
          <a:xfrm>
            <a:off x="762000" y="1447800"/>
            <a:ext cx="8077200" cy="4525963"/>
          </a:xfrm>
        </p:spPr>
        <p:txBody>
          <a:bodyPr/>
          <a:lstStyle/>
          <a:p>
            <a:r>
              <a:rPr lang="en-US" dirty="0"/>
              <a:t>more active discussion among </a:t>
            </a:r>
            <a:r>
              <a:rPr lang="en-US" dirty="0" smtClean="0"/>
              <a:t>students, more </a:t>
            </a:r>
            <a:r>
              <a:rPr lang="en-US" dirty="0"/>
              <a:t>relevant questions raised during class, and more additional questions after </a:t>
            </a:r>
            <a:r>
              <a:rPr lang="en-US" dirty="0" smtClean="0"/>
              <a:t>class.</a:t>
            </a:r>
          </a:p>
          <a:p>
            <a:endParaRPr lang="en-US" dirty="0"/>
          </a:p>
          <a:p>
            <a:r>
              <a:rPr lang="en-US" dirty="0"/>
              <a:t>a dramatic decrease in distracted behavior </a:t>
            </a:r>
            <a:r>
              <a:rPr lang="en-US" dirty="0" smtClean="0"/>
              <a:t>and </a:t>
            </a:r>
            <a:r>
              <a:rPr lang="en-US" dirty="0"/>
              <a:t>increase in attentive </a:t>
            </a:r>
            <a:r>
              <a:rPr lang="en-US" dirty="0" smtClean="0"/>
              <a:t>behavior.</a:t>
            </a:r>
            <a:endParaRPr lang="en-US" dirty="0"/>
          </a:p>
          <a:p>
            <a:endParaRPr lang="en-US" dirty="0"/>
          </a:p>
        </p:txBody>
      </p:sp>
      <p:pic>
        <p:nvPicPr>
          <p:cNvPr id="4" name="Picture 3" descr="DSC00117.JPG"/>
          <p:cNvPicPr>
            <a:picLocks noChangeAspect="1"/>
          </p:cNvPicPr>
          <p:nvPr/>
        </p:nvPicPr>
        <p:blipFill>
          <a:blip r:embed="rId3" cstate="print"/>
          <a:stretch>
            <a:fillRect/>
          </a:stretch>
        </p:blipFill>
        <p:spPr>
          <a:xfrm>
            <a:off x="0" y="4514850"/>
            <a:ext cx="3124200" cy="2343150"/>
          </a:xfrm>
          <a:prstGeom prst="rect">
            <a:avLst/>
          </a:prstGeom>
        </p:spPr>
      </p:pic>
      <p:sp>
        <p:nvSpPr>
          <p:cNvPr id="6" name="TextBox 5"/>
          <p:cNvSpPr txBox="1"/>
          <p:nvPr/>
        </p:nvSpPr>
        <p:spPr>
          <a:xfrm>
            <a:off x="3429000" y="6248400"/>
            <a:ext cx="5718681" cy="369332"/>
          </a:xfrm>
          <a:prstGeom prst="rect">
            <a:avLst/>
          </a:prstGeom>
          <a:noFill/>
        </p:spPr>
        <p:txBody>
          <a:bodyPr wrap="none" rtlCol="0">
            <a:spAutoFit/>
          </a:bodyPr>
          <a:lstStyle/>
          <a:p>
            <a:r>
              <a:rPr lang="en-US" dirty="0" smtClean="0"/>
              <a:t>Our teaching assistant Lucy Loftus doing class observations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FF1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Student Feedback</a:t>
            </a:r>
            <a:endParaRPr lang="en-US" dirty="0"/>
          </a:p>
        </p:txBody>
      </p:sp>
      <p:pic>
        <p:nvPicPr>
          <p:cNvPr id="1026" name="Picture 2"/>
          <p:cNvPicPr>
            <a:picLocks noGrp="1" noChangeAspect="1" noChangeArrowheads="1"/>
          </p:cNvPicPr>
          <p:nvPr>
            <p:ph idx="1"/>
          </p:nvPr>
        </p:nvPicPr>
        <p:blipFill>
          <a:blip r:embed="rId3"/>
          <a:stretch>
            <a:fillRect/>
          </a:stretch>
        </p:blipFill>
        <p:spPr bwMode="auto">
          <a:xfrm>
            <a:off x="34332" y="1371600"/>
            <a:ext cx="9109668" cy="48510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F1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Student Feedback</a:t>
            </a:r>
            <a:endParaRPr lang="en-US" dirty="0"/>
          </a:p>
        </p:txBody>
      </p:sp>
      <p:pic>
        <p:nvPicPr>
          <p:cNvPr id="2050" name="Picture 2"/>
          <p:cNvPicPr>
            <a:picLocks noGrp="1" noChangeAspect="1" noChangeArrowheads="1"/>
          </p:cNvPicPr>
          <p:nvPr>
            <p:ph idx="1"/>
          </p:nvPr>
        </p:nvPicPr>
        <p:blipFill>
          <a:blip r:embed="rId2"/>
          <a:stretch>
            <a:fillRect/>
          </a:stretch>
        </p:blipFill>
        <p:spPr bwMode="auto">
          <a:xfrm>
            <a:off x="0" y="1447800"/>
            <a:ext cx="9014855"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F1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on Learning Outcome</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86548" y="1600200"/>
            <a:ext cx="9700532"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Objective</a:t>
            </a:r>
            <a:endParaRPr lang="en-US" sz="6000" dirty="0"/>
          </a:p>
        </p:txBody>
      </p:sp>
      <p:sp>
        <p:nvSpPr>
          <p:cNvPr id="3" name="Content Placeholder 2"/>
          <p:cNvSpPr>
            <a:spLocks noGrp="1"/>
          </p:cNvSpPr>
          <p:nvPr>
            <p:ph idx="1"/>
          </p:nvPr>
        </p:nvSpPr>
        <p:spPr/>
        <p:txBody>
          <a:bodyPr>
            <a:normAutofit/>
          </a:bodyPr>
          <a:lstStyle/>
          <a:p>
            <a:r>
              <a:rPr lang="en-US" sz="3600" dirty="0" smtClean="0"/>
              <a:t>Increase student engagement, learning autonomy, and understanding…</a:t>
            </a:r>
          </a:p>
          <a:p>
            <a:endParaRPr lang="en-US" sz="3600" dirty="0" smtClean="0"/>
          </a:p>
          <a:p>
            <a:r>
              <a:rPr lang="en-US" sz="3600" dirty="0" smtClean="0"/>
              <a:t>When presenting abstract concepts.</a:t>
            </a:r>
            <a:endParaRPr lang="en-US" sz="3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US" dirty="0"/>
          </a:p>
        </p:txBody>
      </p:sp>
      <p:sp>
        <p:nvSpPr>
          <p:cNvPr id="3" name="Content Placeholder 2"/>
          <p:cNvSpPr>
            <a:spLocks noGrp="1"/>
          </p:cNvSpPr>
          <p:nvPr>
            <p:ph idx="1"/>
          </p:nvPr>
        </p:nvSpPr>
        <p:spPr>
          <a:xfrm>
            <a:off x="1066800" y="1447800"/>
            <a:ext cx="7866888" cy="4800600"/>
          </a:xfrm>
        </p:spPr>
        <p:txBody>
          <a:bodyPr>
            <a:normAutofit/>
          </a:bodyPr>
          <a:lstStyle/>
          <a:p>
            <a:r>
              <a:rPr lang="en-US" dirty="0"/>
              <a:t>The guided-inquiry learning modules appear to be more effective than traditional teaching methods in engaging </a:t>
            </a:r>
            <a:r>
              <a:rPr lang="en-US" dirty="0" smtClean="0"/>
              <a:t>students.</a:t>
            </a:r>
          </a:p>
          <a:p>
            <a:endParaRPr lang="en-US" dirty="0" smtClean="0"/>
          </a:p>
          <a:p>
            <a:r>
              <a:rPr lang="en-US" dirty="0" smtClean="0"/>
              <a:t>Students </a:t>
            </a:r>
            <a:r>
              <a:rPr lang="en-US" dirty="0"/>
              <a:t>also clearly enjoyed the activity more, and believed that it helped them understand the concepts better</a:t>
            </a:r>
            <a:r>
              <a:rPr lang="en-US" dirty="0" smtClean="0"/>
              <a:t>.</a:t>
            </a:r>
          </a:p>
          <a:p>
            <a:endParaRPr lang="en-US" dirty="0"/>
          </a:p>
          <a:p>
            <a:r>
              <a:rPr lang="en-US" dirty="0" smtClean="0"/>
              <a:t>More enjoyable for the instructors!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US" dirty="0"/>
          </a:p>
        </p:txBody>
      </p:sp>
      <p:sp>
        <p:nvSpPr>
          <p:cNvPr id="3" name="Content Placeholder 2"/>
          <p:cNvSpPr>
            <a:spLocks noGrp="1"/>
          </p:cNvSpPr>
          <p:nvPr>
            <p:ph idx="1"/>
          </p:nvPr>
        </p:nvSpPr>
        <p:spPr>
          <a:xfrm>
            <a:off x="1219200" y="1447800"/>
            <a:ext cx="7714488" cy="4800600"/>
          </a:xfrm>
        </p:spPr>
        <p:txBody>
          <a:bodyPr/>
          <a:lstStyle/>
          <a:p>
            <a:r>
              <a:rPr lang="en-US" dirty="0" smtClean="0"/>
              <a:t>More </a:t>
            </a:r>
            <a:r>
              <a:rPr lang="en-US" dirty="0"/>
              <a:t>time consuming, both in terms of creating the module and implementing </a:t>
            </a:r>
            <a:r>
              <a:rPr lang="en-US" dirty="0" smtClean="0"/>
              <a:t>it.</a:t>
            </a:r>
          </a:p>
          <a:p>
            <a:endParaRPr lang="en-US" dirty="0"/>
          </a:p>
          <a:p>
            <a:r>
              <a:rPr lang="en-US" dirty="0" smtClean="0"/>
              <a:t>To </a:t>
            </a:r>
            <a:r>
              <a:rPr lang="en-US" dirty="0"/>
              <a:t>use primarily when teaching complex or </a:t>
            </a:r>
            <a:r>
              <a:rPr lang="en-US" dirty="0" smtClean="0"/>
              <a:t>abstract </a:t>
            </a:r>
            <a:r>
              <a:rPr lang="en-US" dirty="0"/>
              <a:t>concepts that students typically have trouble </a:t>
            </a:r>
            <a:r>
              <a:rPr lang="en-US" dirty="0" smtClean="0"/>
              <a:t>comprehending.</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1143000"/>
          </a:xfrm>
        </p:spPr>
        <p:txBody>
          <a:bodyPr>
            <a:normAutofit fontScale="90000"/>
          </a:bodyPr>
          <a:lstStyle/>
          <a:p>
            <a:r>
              <a:rPr lang="en-US" sz="6000" dirty="0" smtClean="0"/>
              <a:t>Guided-Inquiry Learning</a:t>
            </a:r>
            <a:endParaRPr lang="en-US" sz="6000" dirty="0"/>
          </a:p>
        </p:txBody>
      </p:sp>
      <p:sp>
        <p:nvSpPr>
          <p:cNvPr id="3" name="Content Placeholder 2"/>
          <p:cNvSpPr>
            <a:spLocks noGrp="1"/>
          </p:cNvSpPr>
          <p:nvPr>
            <p:ph idx="1"/>
          </p:nvPr>
        </p:nvSpPr>
        <p:spPr>
          <a:xfrm>
            <a:off x="1447800" y="1076899"/>
            <a:ext cx="7498080" cy="5715000"/>
          </a:xfrm>
        </p:spPr>
        <p:txBody>
          <a:bodyPr>
            <a:noAutofit/>
          </a:bodyPr>
          <a:lstStyle/>
          <a:p>
            <a:pPr>
              <a:buNone/>
            </a:pPr>
            <a:r>
              <a:rPr lang="en-US" sz="3600" dirty="0" smtClean="0"/>
              <a:t>Essentially the scientific process…</a:t>
            </a:r>
          </a:p>
          <a:p>
            <a:pPr>
              <a:buNone/>
            </a:pPr>
            <a:endParaRPr lang="en-US" sz="2400" dirty="0" smtClean="0"/>
          </a:p>
          <a:p>
            <a:pPr marL="825246" indent="-742950">
              <a:buAutoNum type="arabicPeriod"/>
            </a:pPr>
            <a:r>
              <a:rPr lang="en-US" sz="3600" dirty="0" smtClean="0"/>
              <a:t>Recognize a problem, formulate a question.</a:t>
            </a:r>
          </a:p>
          <a:p>
            <a:pPr marL="825246" indent="-742950">
              <a:buAutoNum type="arabicPeriod"/>
            </a:pPr>
            <a:endParaRPr lang="en-US" sz="3600" dirty="0" smtClean="0"/>
          </a:p>
          <a:p>
            <a:pPr marL="825246" indent="-742950">
              <a:buAutoNum type="arabicPeriod"/>
            </a:pPr>
            <a:r>
              <a:rPr lang="en-US" sz="3600" dirty="0" smtClean="0"/>
              <a:t>Collect data</a:t>
            </a:r>
          </a:p>
          <a:p>
            <a:pPr marL="825246" indent="-742950">
              <a:buAutoNum type="arabicPeriod"/>
            </a:pPr>
            <a:endParaRPr lang="en-US" sz="3600" dirty="0" smtClean="0"/>
          </a:p>
          <a:p>
            <a:pPr marL="825246" indent="-742950">
              <a:buAutoNum type="arabicPeriod"/>
            </a:pPr>
            <a:r>
              <a:rPr lang="en-US" sz="3600" dirty="0" smtClean="0"/>
              <a:t>Examine data for patterns that help “discover” an answer to question.</a:t>
            </a:r>
          </a:p>
          <a:p>
            <a:pPr marL="825246" indent="-742950">
              <a:buAutoNum type="arabicPeriod"/>
            </a:pPr>
            <a:endParaRPr lang="en-US" sz="3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1143000"/>
          </a:xfrm>
        </p:spPr>
        <p:txBody>
          <a:bodyPr>
            <a:normAutofit/>
          </a:bodyPr>
          <a:lstStyle/>
          <a:p>
            <a:r>
              <a:rPr lang="en-US" sz="6000" dirty="0" smtClean="0"/>
              <a:t>POGIL</a:t>
            </a:r>
            <a:endParaRPr lang="en-US" sz="6000" dirty="0"/>
          </a:p>
        </p:txBody>
      </p:sp>
      <p:sp>
        <p:nvSpPr>
          <p:cNvPr id="3" name="Content Placeholder 2"/>
          <p:cNvSpPr>
            <a:spLocks noGrp="1"/>
          </p:cNvSpPr>
          <p:nvPr>
            <p:ph idx="1"/>
          </p:nvPr>
        </p:nvSpPr>
        <p:spPr>
          <a:xfrm>
            <a:off x="1447800" y="1076899"/>
            <a:ext cx="7498080" cy="5715000"/>
          </a:xfrm>
        </p:spPr>
        <p:txBody>
          <a:bodyPr>
            <a:noAutofit/>
          </a:bodyPr>
          <a:lstStyle/>
          <a:p>
            <a:r>
              <a:rPr lang="en-US" sz="3600" dirty="0" smtClean="0"/>
              <a:t>Process-oriented Guided-inquiry Learning</a:t>
            </a:r>
          </a:p>
          <a:p>
            <a:endParaRPr lang="en-US" sz="3600" dirty="0" smtClean="0"/>
          </a:p>
          <a:p>
            <a:r>
              <a:rPr lang="en-US" sz="3600" dirty="0" smtClean="0"/>
              <a:t>Originated in chemistry education</a:t>
            </a:r>
          </a:p>
          <a:p>
            <a:endParaRPr lang="en-US" sz="3600" dirty="0" smtClean="0"/>
          </a:p>
          <a:p>
            <a:r>
              <a:rPr lang="en-US" sz="3600" dirty="0" smtClean="0"/>
              <a:t>Group process </a:t>
            </a:r>
            <a:r>
              <a:rPr lang="en-US" sz="2400" dirty="0" smtClean="0"/>
              <a:t>(downplayed in our work)</a:t>
            </a:r>
          </a:p>
          <a:p>
            <a:endParaRPr lang="en-US" sz="3600" dirty="0" smtClean="0"/>
          </a:p>
          <a:p>
            <a:r>
              <a:rPr lang="en-US" sz="3600" dirty="0" smtClean="0"/>
              <a:t>Guided-inquiry process</a:t>
            </a:r>
          </a:p>
          <a:p>
            <a:pPr marL="825246" indent="-742950"/>
            <a:endParaRPr lang="en-US" sz="3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1143000"/>
          </a:xfrm>
        </p:spPr>
        <p:txBody>
          <a:bodyPr>
            <a:normAutofit/>
          </a:bodyPr>
          <a:lstStyle/>
          <a:p>
            <a:r>
              <a:rPr lang="en-US" sz="6000" dirty="0" smtClean="0"/>
              <a:t>POGIL</a:t>
            </a:r>
            <a:endParaRPr lang="en-US" sz="6000" dirty="0"/>
          </a:p>
        </p:txBody>
      </p:sp>
      <p:sp>
        <p:nvSpPr>
          <p:cNvPr id="3" name="Content Placeholder 2"/>
          <p:cNvSpPr>
            <a:spLocks noGrp="1"/>
          </p:cNvSpPr>
          <p:nvPr>
            <p:ph idx="1"/>
          </p:nvPr>
        </p:nvSpPr>
        <p:spPr>
          <a:xfrm>
            <a:off x="1447800" y="2438400"/>
            <a:ext cx="7498080" cy="4353498"/>
          </a:xfrm>
        </p:spPr>
        <p:txBody>
          <a:bodyPr>
            <a:noAutofit/>
          </a:bodyPr>
          <a:lstStyle/>
          <a:p>
            <a:pPr>
              <a:buNone/>
            </a:pPr>
            <a:r>
              <a:rPr lang="en-US" sz="3600" dirty="0" smtClean="0"/>
              <a:t>Premise…</a:t>
            </a:r>
          </a:p>
          <a:p>
            <a:pPr>
              <a:buNone/>
            </a:pPr>
            <a:r>
              <a:rPr lang="en-US" sz="3600" dirty="0" smtClean="0"/>
              <a:t>(supported by POGIL research)</a:t>
            </a:r>
          </a:p>
          <a:p>
            <a:pPr>
              <a:buNone/>
            </a:pPr>
            <a:endParaRPr lang="en-US" sz="3600" dirty="0" smtClean="0"/>
          </a:p>
          <a:p>
            <a:pPr>
              <a:buNone/>
            </a:pPr>
            <a:r>
              <a:rPr lang="en-US" sz="3600" dirty="0" smtClean="0"/>
              <a:t>Students are more engaged and have a better understanding when they are involved in inquiry and “discovery.”</a:t>
            </a:r>
          </a:p>
          <a:p>
            <a:pPr marL="825246" indent="-742950">
              <a:buAutoNum type="arabicPeriod"/>
            </a:pPr>
            <a:endParaRPr lang="en-US" sz="3600" dirty="0" smtClean="0"/>
          </a:p>
        </p:txBody>
      </p:sp>
      <p:pic>
        <p:nvPicPr>
          <p:cNvPr id="1026" name="Picture 2"/>
          <p:cNvPicPr>
            <a:picLocks noChangeAspect="1" noChangeArrowheads="1"/>
          </p:cNvPicPr>
          <p:nvPr/>
        </p:nvPicPr>
        <p:blipFill>
          <a:blip r:embed="rId2"/>
          <a:srcRect/>
          <a:stretch>
            <a:fillRect/>
          </a:stretch>
        </p:blipFill>
        <p:spPr bwMode="auto">
          <a:xfrm>
            <a:off x="5410200" y="0"/>
            <a:ext cx="3733800" cy="29823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Clickers used to allow two-way communication.</a:t>
            </a:r>
            <a:endParaRPr lang="en-US" dirty="0"/>
          </a:p>
        </p:txBody>
      </p:sp>
      <p:pic>
        <p:nvPicPr>
          <p:cNvPr id="4" name="Content Placeholder 3" descr="clicker.png"/>
          <p:cNvPicPr>
            <a:picLocks noGrp="1" noChangeAspect="1"/>
          </p:cNvPicPr>
          <p:nvPr>
            <p:ph idx="1"/>
          </p:nvPr>
        </p:nvPicPr>
        <p:blipFill>
          <a:blip r:embed="rId2"/>
          <a:stretch>
            <a:fillRect/>
          </a:stretch>
        </p:blipFill>
        <p:spPr>
          <a:xfrm>
            <a:off x="4419600" y="1295400"/>
            <a:ext cx="4241461" cy="549011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574" y="65318"/>
            <a:ext cx="7498080" cy="1143000"/>
          </a:xfrm>
        </p:spPr>
        <p:txBody>
          <a:bodyPr/>
          <a:lstStyle/>
          <a:p>
            <a:r>
              <a:rPr lang="en-US" dirty="0" smtClean="0"/>
              <a:t>Pre-test modules on small group</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914400" y="1041094"/>
            <a:ext cx="82296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 name="SLIDEGUID" val="47B26277812F4FD48DD9791DBEB490C8"/>
  <p:tag name="SLIDEID" val="47B26277812F4FD48DD9791DBEB490C8"/>
  <p:tag name="SLIDEORDER" val="1"/>
  <p:tag name="SLIDETYPE" val="Q"/>
  <p:tag name="DEMOGRAPHIC" val="False"/>
  <p:tag name="SPEEDSCORING" val="False"/>
  <p:tag name="CORRECTPOINTVALUE" val="100"/>
  <p:tag name="INCORRECTPOINTVALUE" val="0"/>
  <p:tag name="VALUEFORMAT" val="0%"/>
  <p:tag name="QUESTIONALIAS" val="What new pesticide dose should we try?"/>
  <p:tag name="ANSWERSALIAS" val="10|smicln|30|smicln|70|smicln|95"/>
  <p:tag name="RESPONSESGATHERED" val="True"/>
  <p:tag name="TOTALRESPONSES" val="30"/>
  <p:tag name="RESPONSECOUNT" val="30"/>
  <p:tag name="SLICED" val="False"/>
  <p:tag name="RESPONSES" val="3;2;3;1;2;3;3;4;4;1;3;4;3;2;3;4;3;3;4;2;2;1;4;2;3;4;2;2;2;2;"/>
  <p:tag name="CHARTSTRINGSTD" val="3 10 10 7"/>
  <p:tag name="CHARTSTRINGREV" val="7 10 10 3"/>
  <p:tag name="CHARTSTRINGSTDPER" val="0.1 0.333333333333333 0.333333333333333 0.233333333333333"/>
  <p:tag name="CHARTSTRINGREVPER" val="0.233333333333333 0.333333333333333 0.333333333333333 0.1"/>
</p:tagLst>
</file>

<file path=ppt/tags/tag4.xml><?xml version="1.0" encoding="utf-8"?>
<p:tagLst xmlns:a="http://schemas.openxmlformats.org/drawingml/2006/main" xmlns:r="http://schemas.openxmlformats.org/officeDocument/2006/relationships" xmlns:p="http://schemas.openxmlformats.org/presentationml/2006/main">
  <p:tag name="ANSWERBULLETS" val="3"/>
  <p:tag name="TEXTLENGTH" val="11"/>
  <p:tag name="FONTSIZE" val="32"/>
  <p:tag name="BULLETTYPE" val="ppBulletArabicPeriod"/>
  <p:tag name="ANSWERTEXT" val="10&#10;30&#10;70&#10;95"/>
  <p:tag name="OLDNUMANSWERS" val="4"/>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1768</TotalTime>
  <Words>897</Words>
  <Application>Microsoft Office PowerPoint</Application>
  <PresentationFormat>On-screen Show (4:3)</PresentationFormat>
  <Paragraphs>173</Paragraphs>
  <Slides>41</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Solstice</vt:lpstr>
      <vt:lpstr>Chart</vt:lpstr>
      <vt:lpstr>Guided-Inquiry Learning  in a Large-lecture Setting</vt:lpstr>
      <vt:lpstr>The setting…</vt:lpstr>
      <vt:lpstr>The problem…</vt:lpstr>
      <vt:lpstr>Objective</vt:lpstr>
      <vt:lpstr>Guided-Inquiry Learning</vt:lpstr>
      <vt:lpstr>POGIL</vt:lpstr>
      <vt:lpstr>POGIL</vt:lpstr>
      <vt:lpstr>Clickers used to allow two-way communication.</vt:lpstr>
      <vt:lpstr>Pre-test modules on small group</vt:lpstr>
      <vt:lpstr>Module 1 Development of pesticide resistance</vt:lpstr>
      <vt:lpstr>Concepts to be “discovered.”</vt:lpstr>
      <vt:lpstr>Part 1 - manipulatives</vt:lpstr>
      <vt:lpstr>Continuing….</vt:lpstr>
      <vt:lpstr>Your pests evolution should look like…..</vt:lpstr>
      <vt:lpstr>Working in  informal groups</vt:lpstr>
      <vt:lpstr>Part 2 – computer simulation</vt:lpstr>
      <vt:lpstr>What new pesticide dose should we try?</vt:lpstr>
      <vt:lpstr>Slide 18</vt:lpstr>
      <vt:lpstr>Slide 19</vt:lpstr>
      <vt:lpstr>Module 1I Bioenergy</vt:lpstr>
      <vt:lpstr>Concepts to be “discovered.”</vt:lpstr>
      <vt:lpstr>Make biodiesel from waste fryer oil in class</vt:lpstr>
      <vt:lpstr>Slide 23</vt:lpstr>
      <vt:lpstr>Slide 24</vt:lpstr>
      <vt:lpstr>Will it burn?</vt:lpstr>
      <vt:lpstr>How can we reduce it’s viscosity but preserve it’s fuel value?</vt:lpstr>
      <vt:lpstr>Slide 27</vt:lpstr>
      <vt:lpstr>Slide 28</vt:lpstr>
      <vt:lpstr>Slide 29</vt:lpstr>
      <vt:lpstr>How can we tell if the product will have the right viscosity?</vt:lpstr>
      <vt:lpstr>Viscosity given these objects…</vt:lpstr>
      <vt:lpstr>Slide 32</vt:lpstr>
      <vt:lpstr>How can we tell if it burns well?</vt:lpstr>
      <vt:lpstr>Slide 34</vt:lpstr>
      <vt:lpstr>Results</vt:lpstr>
      <vt:lpstr>Greater Engagement and Attention</vt:lpstr>
      <vt:lpstr>Positive Student Feedback</vt:lpstr>
      <vt:lpstr>Positive Student Feedback</vt:lpstr>
      <vt:lpstr>Impact on Learning Outcome</vt:lpstr>
      <vt:lpstr>Conclusions</vt:lpstr>
      <vt:lpstr>Conclusions</vt:lpstr>
    </vt:vector>
  </TitlesOfParts>
  <Company>Illinois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Health Sciences</dc:creator>
  <cp:lastModifiedBy>CJS</cp:lastModifiedBy>
  <cp:revision>77</cp:revision>
  <dcterms:created xsi:type="dcterms:W3CDTF">2009-01-04T14:11:05Z</dcterms:created>
  <dcterms:modified xsi:type="dcterms:W3CDTF">2009-01-06T22:21:47Z</dcterms:modified>
</cp:coreProperties>
</file>