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8" y="-9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354B-3AEE-4CCB-9A34-47325C7D87D3}" type="datetimeFigureOut">
              <a:rPr lang="en-US" smtClean="0"/>
              <a:t>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2C37-6E15-4A4A-A5BD-45AB983D539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354B-3AEE-4CCB-9A34-47325C7D87D3}" type="datetimeFigureOut">
              <a:rPr lang="en-US" smtClean="0"/>
              <a:t>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2C37-6E15-4A4A-A5BD-45AB983D53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354B-3AEE-4CCB-9A34-47325C7D87D3}" type="datetimeFigureOut">
              <a:rPr lang="en-US" smtClean="0"/>
              <a:t>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2C37-6E15-4A4A-A5BD-45AB983D53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354B-3AEE-4CCB-9A34-47325C7D87D3}" type="datetimeFigureOut">
              <a:rPr lang="en-US" smtClean="0"/>
              <a:t>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2C37-6E15-4A4A-A5BD-45AB983D53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354B-3AEE-4CCB-9A34-47325C7D87D3}" type="datetimeFigureOut">
              <a:rPr lang="en-US" smtClean="0"/>
              <a:t>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2C37-6E15-4A4A-A5BD-45AB983D539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354B-3AEE-4CCB-9A34-47325C7D87D3}" type="datetimeFigureOut">
              <a:rPr lang="en-US" smtClean="0"/>
              <a:t>1/7/2009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2C37-6E15-4A4A-A5BD-45AB983D53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354B-3AEE-4CCB-9A34-47325C7D87D3}" type="datetimeFigureOut">
              <a:rPr lang="en-US" smtClean="0"/>
              <a:t>1/7/2009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2C37-6E15-4A4A-A5BD-45AB983D53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354B-3AEE-4CCB-9A34-47325C7D87D3}" type="datetimeFigureOut">
              <a:rPr lang="en-US" smtClean="0"/>
              <a:t>1/7/2009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2C37-6E15-4A4A-A5BD-45AB983D53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354B-3AEE-4CCB-9A34-47325C7D87D3}" type="datetimeFigureOut">
              <a:rPr lang="en-US" smtClean="0"/>
              <a:t>1/7/2009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2C37-6E15-4A4A-A5BD-45AB983D53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6354B-3AEE-4CCB-9A34-47325C7D87D3}" type="datetimeFigureOut">
              <a:rPr lang="en-US" smtClean="0"/>
              <a:t>1/7/2009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A2C37-6E15-4A4A-A5BD-45AB983D539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AE6354B-3AEE-4CCB-9A34-47325C7D87D3}" type="datetimeFigureOut">
              <a:rPr lang="en-US" smtClean="0"/>
              <a:t>1/7/2009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E8A2C37-6E15-4A4A-A5BD-45AB983D539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AE6354B-3AEE-4CCB-9A34-47325C7D87D3}" type="datetimeFigureOut">
              <a:rPr lang="en-US" smtClean="0"/>
              <a:t>1/7/2009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E8A2C37-6E15-4A4A-A5BD-45AB983D53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Preparing to Teach Online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Lessons Learned in the College of Business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Session Panelists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752600"/>
          <a:ext cx="8686800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360"/>
                <a:gridCol w="1737360"/>
                <a:gridCol w="1737360"/>
                <a:gridCol w="1737360"/>
                <a:gridCol w="1737360"/>
              </a:tblGrid>
              <a:tr h="25123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83441">
                <a:tc>
                  <a:txBody>
                    <a:bodyPr/>
                    <a:lstStyle/>
                    <a:p>
                      <a:r>
                        <a:rPr lang="en-US" dirty="0" smtClean="0"/>
                        <a:t>Steve</a:t>
                      </a:r>
                    </a:p>
                    <a:p>
                      <a:r>
                        <a:rPr lang="en-US" dirty="0" smtClean="0"/>
                        <a:t>Goodwin </a:t>
                      </a:r>
                      <a:r>
                        <a:rPr lang="en-US" baseline="0" dirty="0" smtClean="0"/>
                        <a:t>– </a:t>
                      </a:r>
                      <a:r>
                        <a:rPr lang="en-US" dirty="0" smtClean="0"/>
                        <a:t> MKT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Gary</a:t>
                      </a:r>
                    </a:p>
                    <a:p>
                      <a:r>
                        <a:rPr lang="en-US" dirty="0" smtClean="0"/>
                        <a:t>Hunter</a:t>
                      </a:r>
                      <a:r>
                        <a:rPr lang="en-US" baseline="0" dirty="0" smtClean="0"/>
                        <a:t> – </a:t>
                      </a:r>
                    </a:p>
                    <a:p>
                      <a:r>
                        <a:rPr lang="en-US" baseline="0" dirty="0" smtClean="0"/>
                        <a:t>MKT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Matt</a:t>
                      </a:r>
                    </a:p>
                    <a:p>
                      <a:r>
                        <a:rPr lang="en-US" dirty="0" smtClean="0"/>
                        <a:t>Nelson </a:t>
                      </a:r>
                      <a:r>
                        <a:rPr lang="en-US" baseline="0" dirty="0" smtClean="0"/>
                        <a:t>– 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ACCT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Terry</a:t>
                      </a:r>
                    </a:p>
                    <a:p>
                      <a:r>
                        <a:rPr lang="en-US" dirty="0" smtClean="0"/>
                        <a:t>Noel – </a:t>
                      </a:r>
                    </a:p>
                    <a:p>
                      <a:r>
                        <a:rPr lang="en-US" dirty="0" smtClean="0"/>
                        <a:t>MQM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Jean-Marie</a:t>
                      </a:r>
                    </a:p>
                    <a:p>
                      <a:r>
                        <a:rPr lang="en-US" dirty="0" smtClean="0"/>
                        <a:t>Taylor </a:t>
                      </a:r>
                      <a:r>
                        <a:rPr lang="en-US" baseline="0" dirty="0" smtClean="0"/>
                        <a:t>– 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CTLT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1905000"/>
            <a:ext cx="1609725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905000"/>
            <a:ext cx="1609725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7400" y="1905000"/>
            <a:ext cx="1609725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0" y="1905000"/>
            <a:ext cx="1609725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86400" y="1905000"/>
            <a:ext cx="1609725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514600"/>
            <a:ext cx="7543800" cy="4038600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/>
              <a:t>Understanding the course </a:t>
            </a:r>
            <a:r>
              <a:rPr lang="en-US" sz="2800" dirty="0" smtClean="0"/>
              <a:t>d</a:t>
            </a:r>
            <a:r>
              <a:rPr lang="en-US" sz="2800" dirty="0" smtClean="0"/>
              <a:t>esign </a:t>
            </a:r>
            <a:r>
              <a:rPr lang="en-US" sz="2800" dirty="0" smtClean="0"/>
              <a:t>p</a:t>
            </a:r>
            <a:r>
              <a:rPr lang="en-US" sz="2800" dirty="0" smtClean="0"/>
              <a:t>rocess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Writing effective course </a:t>
            </a:r>
            <a:r>
              <a:rPr lang="en-US" sz="2800" dirty="0" smtClean="0"/>
              <a:t>o</a:t>
            </a:r>
            <a:r>
              <a:rPr lang="en-US" sz="2800" dirty="0" smtClean="0"/>
              <a:t>bjectives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Organizing materials to benefit students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Using and creating meaningful assessments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Designing effective rubrics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Developing multimedia content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Using various Blackboard tools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1524000"/>
            <a:ext cx="830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Ten</a:t>
            </a:r>
            <a:r>
              <a:rPr lang="en-US" sz="3200" dirty="0" smtClean="0"/>
              <a:t>-</a:t>
            </a:r>
            <a:r>
              <a:rPr lang="en-US" sz="2800" dirty="0" smtClean="0"/>
              <a:t>week program which include best practice topics such as: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Panelist Experiences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75191"/>
            <a:ext cx="8610600" cy="4625609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Describe the </a:t>
            </a:r>
            <a:r>
              <a:rPr lang="en-US" dirty="0" smtClean="0"/>
              <a:t>course(s) that you  were preparing to teach </a:t>
            </a:r>
            <a:r>
              <a:rPr lang="en-US" dirty="0" smtClean="0"/>
              <a:t>online.</a:t>
            </a:r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dirty="0" smtClean="0"/>
              <a:t>What </a:t>
            </a:r>
            <a:r>
              <a:rPr lang="en-US" dirty="0" smtClean="0"/>
              <a:t>did you learn in </a:t>
            </a:r>
            <a:r>
              <a:rPr lang="en-US" dirty="0" smtClean="0"/>
              <a:t>the process of preparing to teach </a:t>
            </a:r>
            <a:r>
              <a:rPr lang="en-US" dirty="0" smtClean="0"/>
              <a:t>online</a:t>
            </a:r>
            <a:r>
              <a:rPr lang="en-US" dirty="0" smtClean="0"/>
              <a:t>?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What you wish you had known then (as you were preparing) that you know now</a:t>
            </a:r>
            <a:r>
              <a:rPr lang="en-US" dirty="0" smtClean="0"/>
              <a:t>!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What would you like attendees to know that will help them to  be successful as they embark on this process?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Online Teaching Cohort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b="1" dirty="0" smtClean="0"/>
              <a:t>Purpose</a:t>
            </a:r>
            <a:r>
              <a:rPr lang="en-US" dirty="0" smtClean="0"/>
              <a:t>: To prepare faculty for teaching online during the summer</a:t>
            </a:r>
          </a:p>
          <a:p>
            <a:pPr>
              <a:spcAft>
                <a:spcPts val="1200"/>
              </a:spcAft>
            </a:pPr>
            <a:r>
              <a:rPr lang="en-US" b="1" dirty="0" smtClean="0"/>
              <a:t>Size: </a:t>
            </a:r>
            <a:r>
              <a:rPr lang="en-US" dirty="0" smtClean="0"/>
              <a:t>Cohort of no more than 14 individuals</a:t>
            </a:r>
          </a:p>
          <a:p>
            <a:pPr>
              <a:spcAft>
                <a:spcPts val="1200"/>
              </a:spcAft>
            </a:pPr>
            <a:r>
              <a:rPr lang="en-US" b="1" dirty="0" smtClean="0"/>
              <a:t>Format: </a:t>
            </a:r>
            <a:r>
              <a:rPr lang="en-US" dirty="0" smtClean="0"/>
              <a:t>Workshops</a:t>
            </a:r>
            <a:r>
              <a:rPr lang="en-US" dirty="0" smtClean="0"/>
              <a:t> </a:t>
            </a:r>
            <a:r>
              <a:rPr lang="en-US" dirty="0" smtClean="0"/>
              <a:t>&amp; individual consultation</a:t>
            </a:r>
          </a:p>
          <a:p>
            <a:pPr>
              <a:spcAft>
                <a:spcPts val="1200"/>
              </a:spcAft>
            </a:pPr>
            <a:r>
              <a:rPr lang="en-US" b="1" dirty="0" smtClean="0"/>
              <a:t>Rationale: </a:t>
            </a:r>
            <a:r>
              <a:rPr lang="en-US" dirty="0" smtClean="0"/>
              <a:t>Provide faculty individual support and resources need to create and deliver an effective online course!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41437"/>
          <a:ext cx="8534400" cy="6656390"/>
        </p:xfrm>
        <a:graphic>
          <a:graphicData uri="http://schemas.openxmlformats.org/drawingml/2006/table">
            <a:tbl>
              <a:tblPr/>
              <a:tblGrid>
                <a:gridCol w="2844800"/>
                <a:gridCol w="2844800"/>
                <a:gridCol w="2844800"/>
              </a:tblGrid>
              <a:tr h="17795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900" b="1" dirty="0">
                          <a:latin typeface="Arial"/>
                          <a:ea typeface="MS Mincho"/>
                          <a:cs typeface="Times New Roman"/>
                        </a:rPr>
                        <a:t>Date</a:t>
                      </a:r>
                      <a:endParaRPr lang="en-US" sz="900" dirty="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900" b="1">
                          <a:latin typeface="Arial"/>
                          <a:ea typeface="MS Mincho"/>
                          <a:cs typeface="Times New Roman"/>
                        </a:rPr>
                        <a:t>Topic</a:t>
                      </a:r>
                      <a:endParaRPr lang="en-US" sz="90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900" b="1">
                          <a:latin typeface="Arial"/>
                          <a:ea typeface="MS Mincho"/>
                          <a:cs typeface="Times New Roman"/>
                        </a:rPr>
                        <a:t>Details</a:t>
                      </a:r>
                      <a:endParaRPr lang="en-US" sz="900">
                        <a:latin typeface="Arial"/>
                        <a:ea typeface="MS Mincho"/>
                        <a:cs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765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600">
                          <a:latin typeface="+mj-lt"/>
                          <a:ea typeface="MS Mincho"/>
                          <a:cs typeface="Times New Roman"/>
                        </a:rPr>
                        <a:t>January 23 (Fri.) </a:t>
                      </a:r>
                      <a:endParaRPr lang="en-US" sz="1600">
                        <a:latin typeface="+mj-lt"/>
                        <a:ea typeface="MS Mincho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600">
                          <a:latin typeface="+mj-lt"/>
                          <a:ea typeface="MS Mincho"/>
                          <a:cs typeface="Times New Roman"/>
                        </a:rPr>
                        <a:t>noon – 1pm </a:t>
                      </a:r>
                      <a:endParaRPr lang="en-US" sz="1600"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+mj-lt"/>
                          <a:ea typeface="MS Mincho"/>
                          <a:cs typeface="Times New Roman"/>
                        </a:rPr>
                        <a:t>Orientation </a:t>
                      </a:r>
                      <a:endParaRPr lang="en-US" sz="1600" dirty="0"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600">
                          <a:latin typeface="+mj-lt"/>
                          <a:ea typeface="MS Mincho"/>
                          <a:cs typeface="Times New Roman"/>
                        </a:rPr>
                        <a:t>Introduction to the program &amp; introduction of participants </a:t>
                      </a:r>
                      <a:endParaRPr lang="en-US" sz="1600"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5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600">
                          <a:latin typeface="+mj-lt"/>
                          <a:ea typeface="MS Mincho"/>
                          <a:cs typeface="Times New Roman"/>
                        </a:rPr>
                        <a:t>February 6 (Fri.) </a:t>
                      </a:r>
                      <a:endParaRPr lang="en-US" sz="1600">
                        <a:latin typeface="+mj-lt"/>
                        <a:ea typeface="MS Mincho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600">
                          <a:latin typeface="+mj-lt"/>
                          <a:ea typeface="MS Mincho"/>
                          <a:cs typeface="Times New Roman"/>
                        </a:rPr>
                        <a:t>9am – noon </a:t>
                      </a:r>
                      <a:endParaRPr lang="en-US" sz="1600"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600">
                          <a:latin typeface="+mj-lt"/>
                          <a:ea typeface="MS Mincho"/>
                          <a:cs typeface="Times New Roman"/>
                        </a:rPr>
                        <a:t>Course Design Session 1 </a:t>
                      </a:r>
                      <a:endParaRPr lang="en-US" sz="1600"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600">
                          <a:latin typeface="+mj-lt"/>
                          <a:ea typeface="MS Mincho"/>
                          <a:cs typeface="Times New Roman"/>
                        </a:rPr>
                        <a:t>Learning Objectives and Assessment Plan</a:t>
                      </a:r>
                      <a:endParaRPr lang="en-US" sz="1600"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5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600">
                          <a:latin typeface="+mj-lt"/>
                          <a:ea typeface="MS Mincho"/>
                          <a:cs typeface="Times New Roman"/>
                        </a:rPr>
                        <a:t>February 20 (Fri.) </a:t>
                      </a:r>
                      <a:endParaRPr lang="en-US" sz="1600">
                        <a:latin typeface="+mj-lt"/>
                        <a:ea typeface="MS Mincho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600">
                          <a:latin typeface="+mj-lt"/>
                          <a:ea typeface="MS Mincho"/>
                          <a:cs typeface="Times New Roman"/>
                        </a:rPr>
                        <a:t>9am – noon </a:t>
                      </a:r>
                      <a:endParaRPr lang="en-US" sz="1600"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600">
                          <a:latin typeface="+mj-lt"/>
                          <a:ea typeface="MS Mincho"/>
                          <a:cs typeface="Times New Roman"/>
                        </a:rPr>
                        <a:t>Course Design Session 2 </a:t>
                      </a:r>
                      <a:endParaRPr lang="en-US" sz="1600"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  <a:ea typeface="MS Mincho"/>
                          <a:cs typeface="Times New Roman"/>
                        </a:rPr>
                        <a:t>Organization</a:t>
                      </a:r>
                      <a:r>
                        <a:rPr lang="en-US" sz="1600" baseline="0" dirty="0" smtClean="0">
                          <a:latin typeface="+mj-lt"/>
                          <a:ea typeface="MS Mincho"/>
                          <a:cs typeface="Times New Roman"/>
                        </a:rPr>
                        <a:t> and Communication Strategies</a:t>
                      </a:r>
                      <a:endParaRPr lang="kk-KZ" sz="1600" dirty="0"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5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600">
                          <a:latin typeface="+mj-lt"/>
                          <a:ea typeface="MS Mincho"/>
                          <a:cs typeface="Times New Roman"/>
                        </a:rPr>
                        <a:t>February 20 (Fri.) - March 4 (Wed.)</a:t>
                      </a:r>
                      <a:endParaRPr lang="en-US" sz="1600"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600">
                          <a:latin typeface="+mj-lt"/>
                          <a:ea typeface="MS Mincho"/>
                          <a:cs typeface="Times New Roman"/>
                        </a:rPr>
                        <a:t>Course Outline Due </a:t>
                      </a:r>
                      <a:endParaRPr lang="en-US" sz="1600"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k-KZ" sz="1600" dirty="0"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5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600">
                          <a:latin typeface="+mj-lt"/>
                          <a:ea typeface="MS Mincho"/>
                          <a:cs typeface="Times New Roman"/>
                        </a:rPr>
                        <a:t>March 10 – 15 (Mon.-Fri.) </a:t>
                      </a:r>
                      <a:endParaRPr lang="en-US" sz="1600">
                        <a:latin typeface="+mj-lt"/>
                        <a:ea typeface="MS Mincho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600">
                          <a:latin typeface="+mj-lt"/>
                          <a:ea typeface="MS Mincho"/>
                          <a:cs typeface="Times New Roman"/>
                        </a:rPr>
                        <a:t>9am – 3pm </a:t>
                      </a:r>
                      <a:endParaRPr lang="en-US" sz="1600"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600">
                          <a:latin typeface="+mj-lt"/>
                          <a:ea typeface="MS Mincho"/>
                          <a:cs typeface="Times New Roman"/>
                        </a:rPr>
                        <a:t>Blackboard Workshops or other SI workshops </a:t>
                      </a:r>
                      <a:endParaRPr lang="en-US" sz="1600"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k-KZ" sz="1600" dirty="0"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8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600">
                          <a:latin typeface="+mj-lt"/>
                          <a:ea typeface="MS Mincho"/>
                          <a:cs typeface="Times New Roman"/>
                        </a:rPr>
                        <a:t>March 15 – May 11 </a:t>
                      </a:r>
                      <a:endParaRPr lang="en-US" sz="1600"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+mj-lt"/>
                          <a:ea typeface="MS Mincho"/>
                          <a:cs typeface="Times New Roman"/>
                        </a:rPr>
                        <a:t>Individual participants working on their own online course </a:t>
                      </a:r>
                      <a:endParaRPr lang="en-US" sz="1600" dirty="0"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k-KZ" sz="1600"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5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600">
                          <a:latin typeface="+mj-lt"/>
                          <a:ea typeface="MS Mincho"/>
                          <a:cs typeface="Times New Roman"/>
                        </a:rPr>
                        <a:t>May 12 (Tues.) </a:t>
                      </a:r>
                      <a:endParaRPr lang="en-US" sz="1600">
                        <a:latin typeface="+mj-lt"/>
                        <a:ea typeface="MS Mincho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600">
                          <a:latin typeface="+mj-lt"/>
                          <a:ea typeface="MS Mincho"/>
                          <a:cs typeface="Times New Roman"/>
                        </a:rPr>
                        <a:t>10am – noon </a:t>
                      </a:r>
                      <a:endParaRPr lang="en-US" sz="1600"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600">
                          <a:latin typeface="+mj-lt"/>
                          <a:ea typeface="MS Mincho"/>
                          <a:cs typeface="Times New Roman"/>
                        </a:rPr>
                        <a:t>Final meeting </a:t>
                      </a:r>
                      <a:endParaRPr lang="en-US" sz="1600"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600">
                          <a:latin typeface="+mj-lt"/>
                          <a:ea typeface="MS Mincho"/>
                          <a:cs typeface="Times New Roman"/>
                        </a:rPr>
                        <a:t>Show &amp; Tell of online courses </a:t>
                      </a:r>
                      <a:endParaRPr lang="en-US" sz="1600"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8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600">
                          <a:latin typeface="+mj-lt"/>
                          <a:ea typeface="MS Mincho"/>
                          <a:cs typeface="Times New Roman"/>
                        </a:rPr>
                        <a:t>Early May </a:t>
                      </a:r>
                      <a:endParaRPr lang="en-US" sz="1600"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600">
                          <a:latin typeface="+mj-lt"/>
                          <a:ea typeface="MS Mincho"/>
                          <a:cs typeface="Times New Roman"/>
                        </a:rPr>
                        <a:t>Online Course Review </a:t>
                      </a:r>
                      <a:endParaRPr lang="en-US" sz="1600"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600">
                          <a:latin typeface="+mj-lt"/>
                          <a:ea typeface="MS Mincho"/>
                          <a:cs typeface="Times New Roman"/>
                        </a:rPr>
                        <a:t>Instructional design consultants will review the course. </a:t>
                      </a:r>
                      <a:endParaRPr lang="en-US" sz="1600"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87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600">
                          <a:latin typeface="+mj-lt"/>
                          <a:ea typeface="MS Mincho"/>
                          <a:cs typeface="Times New Roman"/>
                        </a:rPr>
                        <a:t>Summer 2009 </a:t>
                      </a:r>
                      <a:endParaRPr lang="en-US" sz="1600"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600">
                          <a:latin typeface="+mj-lt"/>
                          <a:ea typeface="MS Mincho"/>
                          <a:cs typeface="Times New Roman"/>
                        </a:rPr>
                        <a:t>Follow up </a:t>
                      </a:r>
                      <a:endParaRPr lang="en-US" sz="1600"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600">
                          <a:latin typeface="+mj-lt"/>
                          <a:ea typeface="MS Mincho"/>
                          <a:cs typeface="Times New Roman"/>
                        </a:rPr>
                        <a:t>Instructional design consultants will follow up with individual participants. </a:t>
                      </a:r>
                      <a:endParaRPr lang="en-US" sz="1600"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14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600">
                          <a:latin typeface="+mj-lt"/>
                          <a:ea typeface="MS Mincho"/>
                          <a:cs typeface="Times New Roman"/>
                        </a:rPr>
                        <a:t>Summer 2009 </a:t>
                      </a:r>
                      <a:endParaRPr lang="en-US" sz="1600"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600">
                          <a:latin typeface="+mj-lt"/>
                          <a:ea typeface="MS Mincho"/>
                          <a:cs typeface="Times New Roman"/>
                        </a:rPr>
                        <a:t>Online Midterm Chat </a:t>
                      </a:r>
                      <a:endParaRPr lang="en-US" sz="1600"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+mj-lt"/>
                          <a:ea typeface="MS Mincho"/>
                          <a:cs typeface="Times New Roman"/>
                        </a:rPr>
                        <a:t>Instructional design consultants will conduct a midterm chat with online students and provide feedback to the instructors. </a:t>
                      </a:r>
                      <a:endParaRPr lang="en-US" sz="1600" dirty="0"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8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600">
                          <a:latin typeface="+mj-lt"/>
                          <a:ea typeface="MS Mincho"/>
                          <a:cs typeface="Times New Roman"/>
                        </a:rPr>
                        <a:t>Summer 2009 </a:t>
                      </a:r>
                      <a:endParaRPr lang="en-US" sz="1600"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+mj-lt"/>
                          <a:ea typeface="MS Mincho"/>
                          <a:cs typeface="Times New Roman"/>
                        </a:rPr>
                        <a:t>Reflection &amp; Program Evaluation </a:t>
                      </a:r>
                      <a:endParaRPr lang="en-US" sz="1600" dirty="0"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k-KZ" sz="1600" dirty="0">
                          <a:latin typeface="+mj-lt"/>
                          <a:ea typeface="MS Mincho"/>
                          <a:cs typeface="Times New Roman"/>
                        </a:rPr>
                        <a:t>Participants will receive program evaluation  by e-mail.</a:t>
                      </a:r>
                      <a:endParaRPr lang="en-US" sz="1600" dirty="0">
                        <a:latin typeface="+mj-lt"/>
                        <a:ea typeface="MS Mincho"/>
                        <a:cs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2050" name="Picture 2" descr="C:\Users\Parents\Pictures\Microsoft Clip Organizer\j0078711.wm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429000" y="1828800"/>
            <a:ext cx="1954033" cy="4739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for attending the Symposium!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62</TotalTime>
  <Words>313</Words>
  <Application>Microsoft Office PowerPoint</Application>
  <PresentationFormat>On-screen Show (4:3)</PresentationFormat>
  <Paragraphs>76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Module</vt:lpstr>
      <vt:lpstr>Preparing to Teach Online</vt:lpstr>
      <vt:lpstr>Session Panelists</vt:lpstr>
      <vt:lpstr>Workshop Series</vt:lpstr>
      <vt:lpstr>Panelist Experiences</vt:lpstr>
      <vt:lpstr>Spring Online Teaching Cohort</vt:lpstr>
      <vt:lpstr>Slide 6</vt:lpstr>
      <vt:lpstr>Questions</vt:lpstr>
      <vt:lpstr>Thank you for attending the Symposium!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to Teach Online</dc:title>
  <dc:creator>Jean-Marie Taylor</dc:creator>
  <cp:lastModifiedBy>Jean-Marie Taylor</cp:lastModifiedBy>
  <cp:revision>12</cp:revision>
  <dcterms:created xsi:type="dcterms:W3CDTF">2009-01-07T11:11:21Z</dcterms:created>
  <dcterms:modified xsi:type="dcterms:W3CDTF">2009-01-07T12:13:36Z</dcterms:modified>
</cp:coreProperties>
</file>