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tags/tag8.xml" ContentType="application/vnd.openxmlformats-officedocument.presentationml.tag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tags/tag5.xml" ContentType="application/vnd.openxmlformats-officedocument.presentationml.tags+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tags/tag14.xml" ContentType="application/vnd.openxmlformats-officedocument.presentationml.tags+xml"/>
  <Override PartName="/ppt/tags/tag15.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tags/tag7.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custDataLst>
    <p:tags r:id="rId1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9035" autoAdjust="0"/>
  </p:normalViewPr>
  <p:slideViewPr>
    <p:cSldViewPr>
      <p:cViewPr varScale="1">
        <p:scale>
          <a:sx n="106" d="100"/>
          <a:sy n="106" d="100"/>
        </p:scale>
        <p:origin x="-486"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9CD00EE0-E2EB-4BEE-AFA0-B16EC9E94D39}" type="datetimeFigureOut">
              <a:rPr lang="en-US" smtClean="0"/>
              <a:pPr/>
              <a:t>1/6/2010</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3FD2BE9-B6E9-4E26-AAF0-90DBF38C4419}"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CD00EE0-E2EB-4BEE-AFA0-B16EC9E94D39}" type="datetimeFigureOut">
              <a:rPr lang="en-US" smtClean="0"/>
              <a:pPr/>
              <a:t>1/6/2010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FD2BE9-B6E9-4E26-AAF0-90DBF38C441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CD00EE0-E2EB-4BEE-AFA0-B16EC9E94D39}" type="datetimeFigureOut">
              <a:rPr lang="en-US" smtClean="0"/>
              <a:pPr/>
              <a:t>1/6/2010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FD2BE9-B6E9-4E26-AAF0-90DBF38C441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CD00EE0-E2EB-4BEE-AFA0-B16EC9E94D39}" type="datetimeFigureOut">
              <a:rPr lang="en-US" smtClean="0"/>
              <a:pPr/>
              <a:t>1/6/2010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FD2BE9-B6E9-4E26-AAF0-90DBF38C441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9CD00EE0-E2EB-4BEE-AFA0-B16EC9E94D39}" type="datetimeFigureOut">
              <a:rPr lang="en-US" smtClean="0"/>
              <a:pPr/>
              <a:t>1/6/2010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FD2BE9-B6E9-4E26-AAF0-90DBF38C4419}"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CD00EE0-E2EB-4BEE-AFA0-B16EC9E94D39}" type="datetimeFigureOut">
              <a:rPr lang="en-US" smtClean="0"/>
              <a:pPr/>
              <a:t>1/6/2010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FD2BE9-B6E9-4E26-AAF0-90DBF38C441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9CD00EE0-E2EB-4BEE-AFA0-B16EC9E94D39}" type="datetimeFigureOut">
              <a:rPr lang="en-US" smtClean="0"/>
              <a:pPr/>
              <a:t>1/6/2010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FD2BE9-B6E9-4E26-AAF0-90DBF38C441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CD00EE0-E2EB-4BEE-AFA0-B16EC9E94D39}" type="datetimeFigureOut">
              <a:rPr lang="en-US" smtClean="0"/>
              <a:pPr/>
              <a:t>1/6/2010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FD2BE9-B6E9-4E26-AAF0-90DBF38C441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D00EE0-E2EB-4BEE-AFA0-B16EC9E94D39}" type="datetimeFigureOut">
              <a:rPr lang="en-US" smtClean="0"/>
              <a:pPr/>
              <a:t>1/6/2010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FD2BE9-B6E9-4E26-AAF0-90DBF38C441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CD00EE0-E2EB-4BEE-AFA0-B16EC9E94D39}" type="datetimeFigureOut">
              <a:rPr lang="en-US" smtClean="0"/>
              <a:pPr/>
              <a:t>1/6/2010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FD2BE9-B6E9-4E26-AAF0-90DBF38C441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CD00EE0-E2EB-4BEE-AFA0-B16EC9E94D39}" type="datetimeFigureOut">
              <a:rPr lang="en-US" smtClean="0"/>
              <a:pPr/>
              <a:t>1/6/2010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B3FD2BE9-B6E9-4E26-AAF0-90DBF38C4419}"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9CD00EE0-E2EB-4BEE-AFA0-B16EC9E94D39}" type="datetimeFigureOut">
              <a:rPr lang="en-US" smtClean="0"/>
              <a:pPr/>
              <a:t>1/6/2010</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3FD2BE9-B6E9-4E26-AAF0-90DBF38C4419}"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8.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5.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8.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8.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8.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8.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8.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8.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8.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8.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762000"/>
            <a:ext cx="7851648" cy="2438400"/>
          </a:xfrm>
        </p:spPr>
        <p:txBody>
          <a:bodyPr>
            <a:normAutofit fontScale="90000"/>
          </a:bodyPr>
          <a:lstStyle/>
          <a:p>
            <a:r>
              <a:rPr lang="en-US" dirty="0" smtClean="0">
                <a:solidFill>
                  <a:schemeClr val="accent1">
                    <a:lumMod val="40000"/>
                    <a:lumOff val="60000"/>
                  </a:schemeClr>
                </a:solidFill>
                <a:latin typeface="Garamond" pitchFamily="18" charset="0"/>
              </a:rPr>
              <a:t>Enabling Critical Thinking Skills that Sustain Learning for a Lifetime</a:t>
            </a:r>
            <a:endParaRPr lang="en-US" dirty="0">
              <a:solidFill>
                <a:schemeClr val="accent1">
                  <a:lumMod val="40000"/>
                  <a:lumOff val="60000"/>
                </a:schemeClr>
              </a:solidFill>
              <a:latin typeface="Garamond" pitchFamily="18" charset="0"/>
            </a:endParaRPr>
          </a:p>
        </p:txBody>
      </p:sp>
      <p:sp>
        <p:nvSpPr>
          <p:cNvPr id="3" name="Subtitle 2"/>
          <p:cNvSpPr>
            <a:spLocks noGrp="1"/>
          </p:cNvSpPr>
          <p:nvPr>
            <p:ph type="subTitle" idx="1"/>
          </p:nvPr>
        </p:nvSpPr>
        <p:spPr/>
        <p:txBody>
          <a:bodyPr/>
          <a:lstStyle/>
          <a:p>
            <a:r>
              <a:rPr lang="en-US" dirty="0" smtClean="0"/>
              <a:t>David T. Marx</a:t>
            </a:r>
          </a:p>
          <a:p>
            <a:r>
              <a:rPr lang="en-US" i="1" dirty="0" smtClean="0"/>
              <a:t>Physics Department</a:t>
            </a:r>
            <a:endParaRPr lang="en-US" i="1" dirty="0"/>
          </a:p>
        </p:txBody>
      </p:sp>
      <p:grpSp>
        <p:nvGrpSpPr>
          <p:cNvPr id="8" name="Group 7"/>
          <p:cNvGrpSpPr/>
          <p:nvPr/>
        </p:nvGrpSpPr>
        <p:grpSpPr>
          <a:xfrm>
            <a:off x="2209800" y="5029200"/>
            <a:ext cx="6858000" cy="1676400"/>
            <a:chOff x="457200" y="5029200"/>
            <a:chExt cx="6858000" cy="1676400"/>
          </a:xfrm>
        </p:grpSpPr>
        <p:pic>
          <p:nvPicPr>
            <p:cNvPr id="23554" name="Picture 2" descr="C:\Documents and Settings\David Marx\Application Data\PixelMetrics\CaptureWiz\LastCaptures\2010-01-03_12-19-59-828.png"/>
            <p:cNvPicPr>
              <a:picLocks noChangeAspect="1" noChangeArrowheads="1"/>
            </p:cNvPicPr>
            <p:nvPr/>
          </p:nvPicPr>
          <p:blipFill>
            <a:blip r:embed="rId3" cstate="print"/>
            <a:srcRect/>
            <a:stretch>
              <a:fillRect/>
            </a:stretch>
          </p:blipFill>
          <p:spPr bwMode="auto">
            <a:xfrm>
              <a:off x="457200" y="5029200"/>
              <a:ext cx="6572250" cy="1676400"/>
            </a:xfrm>
            <a:prstGeom prst="rect">
              <a:avLst/>
            </a:prstGeom>
            <a:noFill/>
          </p:spPr>
        </p:pic>
        <p:sp>
          <p:nvSpPr>
            <p:cNvPr id="6" name="Rectangle 5"/>
            <p:cNvSpPr/>
            <p:nvPr/>
          </p:nvSpPr>
          <p:spPr>
            <a:xfrm>
              <a:off x="1905000" y="5057001"/>
              <a:ext cx="5410200" cy="307777"/>
            </a:xfrm>
            <a:prstGeom prst="rect">
              <a:avLst/>
            </a:prstGeom>
          </p:spPr>
          <p:txBody>
            <a:bodyPr wrap="square">
              <a:spAutoFit/>
            </a:bodyPr>
            <a:lstStyle/>
            <a:p>
              <a:r>
                <a:rPr lang="en-US" sz="1400" b="1" dirty="0" smtClean="0">
                  <a:solidFill>
                    <a:schemeClr val="accent4">
                      <a:lumMod val="75000"/>
                    </a:schemeClr>
                  </a:solidFill>
                  <a:latin typeface="+mj-lt"/>
                </a:rPr>
                <a:t>10</a:t>
              </a:r>
              <a:r>
                <a:rPr lang="en-US" sz="1400" b="1" baseline="30000" dirty="0" smtClean="0">
                  <a:solidFill>
                    <a:schemeClr val="accent4">
                      <a:lumMod val="75000"/>
                    </a:schemeClr>
                  </a:solidFill>
                  <a:latin typeface="+mj-lt"/>
                </a:rPr>
                <a:t>th</a:t>
              </a:r>
              <a:r>
                <a:rPr lang="en-US" sz="1400" b="1" dirty="0" smtClean="0">
                  <a:solidFill>
                    <a:schemeClr val="accent4">
                      <a:lumMod val="75000"/>
                    </a:schemeClr>
                  </a:solidFill>
                  <a:latin typeface="+mj-lt"/>
                </a:rPr>
                <a:t> Annual University-Wide Symposium on Teaching and Learning</a:t>
              </a:r>
              <a:endParaRPr lang="en-US" sz="1400" b="1" dirty="0">
                <a:solidFill>
                  <a:schemeClr val="accent4">
                    <a:lumMod val="75000"/>
                  </a:schemeClr>
                </a:solidFill>
                <a:latin typeface="+mj-lt"/>
              </a:endParaRPr>
            </a:p>
          </p:txBody>
        </p:sp>
        <p:sp>
          <p:nvSpPr>
            <p:cNvPr id="7" name="Rectangle 6"/>
            <p:cNvSpPr/>
            <p:nvPr/>
          </p:nvSpPr>
          <p:spPr>
            <a:xfrm>
              <a:off x="2362200" y="6324600"/>
              <a:ext cx="4343400" cy="307777"/>
            </a:xfrm>
            <a:prstGeom prst="rect">
              <a:avLst/>
            </a:prstGeom>
          </p:spPr>
          <p:txBody>
            <a:bodyPr wrap="square">
              <a:spAutoFit/>
            </a:bodyPr>
            <a:lstStyle/>
            <a:p>
              <a:pPr algn="ctr"/>
              <a:r>
                <a:rPr lang="en-US" sz="1400" b="1" dirty="0" smtClean="0">
                  <a:solidFill>
                    <a:schemeClr val="accent4">
                      <a:lumMod val="75000"/>
                    </a:schemeClr>
                  </a:solidFill>
                  <a:latin typeface="+mj-lt"/>
                </a:rPr>
                <a:t>Wednesday, January 6, 2010</a:t>
              </a:r>
              <a:endParaRPr lang="en-US" sz="1400" b="1" dirty="0">
                <a:solidFill>
                  <a:schemeClr val="accent4">
                    <a:lumMod val="75000"/>
                  </a:schemeClr>
                </a:solidFill>
                <a:latin typeface="+mj-lt"/>
              </a:endParaRPr>
            </a:p>
          </p:txBody>
        </p:sp>
      </p:grpSp>
      <p:pic>
        <p:nvPicPr>
          <p:cNvPr id="23556" name="Picture 4" descr="C:\Documents and Settings\David Marx\Application Data\PixelMetrics\CaptureWiz\LastCaptures\2010-01-03_12-31-28-593.png"/>
          <p:cNvPicPr>
            <a:picLocks noChangeAspect="1" noChangeArrowheads="1"/>
          </p:cNvPicPr>
          <p:nvPr/>
        </p:nvPicPr>
        <p:blipFill>
          <a:blip r:embed="rId4" cstate="print"/>
          <a:srcRect/>
          <a:stretch>
            <a:fillRect/>
          </a:stretch>
        </p:blipFill>
        <p:spPr bwMode="auto">
          <a:xfrm>
            <a:off x="381000" y="5028020"/>
            <a:ext cx="1771650" cy="1677580"/>
          </a:xfrm>
          <a:prstGeom prst="rect">
            <a:avLst/>
          </a:prstGeom>
          <a:noFill/>
        </p:spPr>
      </p:pic>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838200"/>
            <a:ext cx="3657600" cy="533402"/>
          </a:xfrm>
        </p:spPr>
        <p:txBody>
          <a:bodyPr/>
          <a:lstStyle/>
          <a:p>
            <a:r>
              <a:rPr lang="en-US" dirty="0" smtClean="0"/>
              <a:t>Physics 207: Fall 2009</a:t>
            </a:r>
            <a:endParaRPr lang="en-US" dirty="0"/>
          </a:p>
        </p:txBody>
      </p:sp>
      <p:sp>
        <p:nvSpPr>
          <p:cNvPr id="3" name="Text Placeholder 2"/>
          <p:cNvSpPr>
            <a:spLocks noGrp="1"/>
          </p:cNvSpPr>
          <p:nvPr>
            <p:ph type="body" idx="2"/>
          </p:nvPr>
        </p:nvSpPr>
        <p:spPr/>
        <p:txBody>
          <a:bodyPr/>
          <a:lstStyle/>
          <a:p>
            <a:endParaRPr lang="en-US" dirty="0" smtClean="0"/>
          </a:p>
          <a:p>
            <a:endParaRPr lang="en-US" dirty="0"/>
          </a:p>
        </p:txBody>
      </p:sp>
      <p:sp>
        <p:nvSpPr>
          <p:cNvPr id="4" name="Content Placeholder 3"/>
          <p:cNvSpPr>
            <a:spLocks noGrp="1"/>
          </p:cNvSpPr>
          <p:nvPr>
            <p:ph sz="half" idx="1"/>
          </p:nvPr>
        </p:nvSpPr>
        <p:spPr>
          <a:xfrm>
            <a:off x="3581400" y="1524000"/>
            <a:ext cx="5111750" cy="4572000"/>
          </a:xfrm>
        </p:spPr>
        <p:txBody>
          <a:bodyPr>
            <a:normAutofit fontScale="92500" lnSpcReduction="10000"/>
          </a:bodyPr>
          <a:lstStyle/>
          <a:p>
            <a:r>
              <a:rPr lang="en-US" dirty="0" smtClean="0"/>
              <a:t>Class Project on Global Warming</a:t>
            </a:r>
          </a:p>
          <a:p>
            <a:endParaRPr lang="en-US" dirty="0" smtClean="0"/>
          </a:p>
          <a:p>
            <a:pPr marL="342900" indent="-342900">
              <a:buAutoNum type="arabicPeriod"/>
            </a:pPr>
            <a:r>
              <a:rPr lang="en-US" sz="2400" dirty="0" smtClean="0"/>
              <a:t>What are “greenhouse” gases?  What are the quantities of these gases from both anthropogenic and natural sources?</a:t>
            </a:r>
          </a:p>
          <a:p>
            <a:pPr marL="342900" indent="-342900">
              <a:buAutoNum type="arabicPeriod"/>
            </a:pPr>
            <a:r>
              <a:rPr lang="en-US" sz="2400" dirty="0" smtClean="0"/>
              <a:t>Learn about the activity of the Sun, including sun spots, energy output, and solar flares.  How has the energy output of the Sun varied over time?  How does the energy output of the sun affect temperatures on the Earth</a:t>
            </a:r>
            <a:r>
              <a:rPr lang="en-US" sz="2400" dirty="0" smtClean="0"/>
              <a:t>?</a:t>
            </a:r>
          </a:p>
          <a:p>
            <a:pPr marL="342900" indent="-342900">
              <a:buAutoNum type="arabicPeriod"/>
            </a:pPr>
            <a:endParaRPr lang="en-US" sz="2400" dirty="0" smtClean="0"/>
          </a:p>
          <a:p>
            <a:pPr marL="342900" indent="-342900">
              <a:buAutoNum type="arabicPeriod"/>
            </a:pPr>
            <a:endParaRPr lang="en-US" sz="2400" dirty="0" smtClean="0"/>
          </a:p>
        </p:txBody>
      </p:sp>
      <p:pic>
        <p:nvPicPr>
          <p:cNvPr id="22531" name="Picture 3"/>
          <p:cNvPicPr>
            <a:picLocks noChangeAspect="1" noChangeArrowheads="1"/>
          </p:cNvPicPr>
          <p:nvPr/>
        </p:nvPicPr>
        <p:blipFill>
          <a:blip r:embed="rId3" cstate="print"/>
          <a:srcRect/>
          <a:stretch>
            <a:fillRect/>
          </a:stretch>
        </p:blipFill>
        <p:spPr bwMode="auto">
          <a:xfrm>
            <a:off x="609600" y="1905000"/>
            <a:ext cx="2596158" cy="3733800"/>
          </a:xfrm>
          <a:prstGeom prst="rect">
            <a:avLst/>
          </a:prstGeom>
          <a:ln>
            <a:noFill/>
          </a:ln>
          <a:effectLst>
            <a:outerShdw blurRad="292100" dist="139700" dir="2700000" algn="tl" rotWithShape="0">
              <a:srgbClr val="333333">
                <a:alpha val="65000"/>
              </a:srgbClr>
            </a:outerShdw>
          </a:effectLst>
        </p:spPr>
      </p:pic>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1143000"/>
            <a:ext cx="8001000" cy="4801314"/>
          </a:xfrm>
          <a:prstGeom prst="rect">
            <a:avLst/>
          </a:prstGeom>
        </p:spPr>
        <p:txBody>
          <a:bodyPr wrap="square">
            <a:spAutoFit/>
          </a:bodyPr>
          <a:lstStyle/>
          <a:p>
            <a:r>
              <a:rPr lang="en-US" dirty="0" smtClean="0"/>
              <a:t>3a. </a:t>
            </a:r>
            <a:r>
              <a:rPr lang="en-US" dirty="0" smtClean="0"/>
              <a:t>Your first objective in this assignment is to seek out reliable data on the area and </a:t>
            </a:r>
            <a:r>
              <a:rPr lang="en-US" dirty="0" smtClean="0"/>
              <a:t>thickness (if </a:t>
            </a:r>
            <a:r>
              <a:rPr lang="en-US" dirty="0" smtClean="0"/>
              <a:t>available) of ice at the poles. You may not use Wikipedia for this. There are websites </a:t>
            </a:r>
            <a:r>
              <a:rPr lang="en-US" dirty="0" smtClean="0"/>
              <a:t>that give </a:t>
            </a:r>
            <a:r>
              <a:rPr lang="en-US" dirty="0" smtClean="0"/>
              <a:t>regular updates on this data and also give some degree of historic data. We want </a:t>
            </a:r>
            <a:r>
              <a:rPr lang="en-US" dirty="0" smtClean="0"/>
              <a:t>only primary </a:t>
            </a:r>
            <a:r>
              <a:rPr lang="en-US" dirty="0" smtClean="0"/>
              <a:t>sources for this assignment. No secondary sources will be accepted. You can </a:t>
            </a:r>
            <a:r>
              <a:rPr lang="en-US" dirty="0" smtClean="0"/>
              <a:t>use published </a:t>
            </a:r>
            <a:r>
              <a:rPr lang="en-US" dirty="0" smtClean="0"/>
              <a:t>data in peer‐reviewed scientific journals or the kind of websites described above.</a:t>
            </a:r>
          </a:p>
          <a:p>
            <a:r>
              <a:rPr lang="en-US" dirty="0" smtClean="0"/>
              <a:t>Write about what you find, comment on the information, provide figures that you find </a:t>
            </a:r>
            <a:r>
              <a:rPr lang="en-US" dirty="0" smtClean="0"/>
              <a:t>that support </a:t>
            </a:r>
            <a:r>
              <a:rPr lang="en-US" dirty="0" smtClean="0"/>
              <a:t>your findings</a:t>
            </a:r>
            <a:r>
              <a:rPr lang="en-US" dirty="0" smtClean="0"/>
              <a:t>.</a:t>
            </a:r>
          </a:p>
          <a:p>
            <a:endParaRPr lang="en-US" dirty="0" smtClean="0"/>
          </a:p>
          <a:p>
            <a:r>
              <a:rPr lang="en-US" dirty="0" smtClean="0"/>
              <a:t>3b.  Learn about the Earth’s climate history, including estimates of the Earth’s temperature during these eras.  In </a:t>
            </a:r>
            <a:r>
              <a:rPr lang="en-US" dirty="0" smtClean="0"/>
              <a:t>the history of the Earth, it has undergone eras of ice (ice ages) and eras of extreme </a:t>
            </a:r>
            <a:r>
              <a:rPr lang="en-US" dirty="0" smtClean="0"/>
              <a:t>heat that </a:t>
            </a:r>
            <a:r>
              <a:rPr lang="en-US" dirty="0" smtClean="0"/>
              <a:t>resulted in mass extinctions. Find out about this and write in detail about it and </a:t>
            </a:r>
            <a:r>
              <a:rPr lang="en-US" dirty="0" smtClean="0"/>
              <a:t>provide any </a:t>
            </a:r>
            <a:r>
              <a:rPr lang="en-US" dirty="0" smtClean="0"/>
              <a:t>figures that back up the information you find. For this, you can use secondary </a:t>
            </a:r>
            <a:r>
              <a:rPr lang="en-US" dirty="0" smtClean="0"/>
              <a:t>sources, including </a:t>
            </a:r>
            <a:r>
              <a:rPr lang="en-US" dirty="0" smtClean="0"/>
              <a:t>Wikipedia, because finding primary sources for this is very hard. Secondary </a:t>
            </a:r>
            <a:r>
              <a:rPr lang="en-US" dirty="0" smtClean="0"/>
              <a:t>sources take </a:t>
            </a:r>
            <a:r>
              <a:rPr lang="en-US" dirty="0" smtClean="0"/>
              <a:t>the information generated by primary sources and synthesize the information to tell </a:t>
            </a:r>
            <a:r>
              <a:rPr lang="en-US" dirty="0" smtClean="0"/>
              <a:t>a more </a:t>
            </a:r>
            <a:r>
              <a:rPr lang="en-US" dirty="0" smtClean="0"/>
              <a:t>complete story.</a:t>
            </a:r>
            <a:endParaRPr lang="en-US" dirty="0"/>
          </a:p>
        </p:txBody>
      </p:sp>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762000"/>
            <a:ext cx="8610600" cy="5909310"/>
          </a:xfrm>
          <a:prstGeom prst="rect">
            <a:avLst/>
          </a:prstGeom>
        </p:spPr>
        <p:txBody>
          <a:bodyPr wrap="square">
            <a:spAutoFit/>
          </a:bodyPr>
          <a:lstStyle/>
          <a:p>
            <a:pPr marL="342900" indent="-342900">
              <a:buAutoNum type="arabicPeriod" startAt="4"/>
            </a:pPr>
            <a:r>
              <a:rPr lang="en-US" dirty="0" smtClean="0"/>
              <a:t>In </a:t>
            </a:r>
            <a:r>
              <a:rPr lang="en-US" dirty="0" smtClean="0"/>
              <a:t>this assignment, we’ll examine the historic temperature data that is being used to determine </a:t>
            </a:r>
            <a:r>
              <a:rPr lang="en-US" dirty="0" smtClean="0"/>
              <a:t>whether the </a:t>
            </a:r>
            <a:r>
              <a:rPr lang="en-US" dirty="0" smtClean="0"/>
              <a:t>earth as a whole is warming. Modern temperature data is gathered by satellites (since 1979) and </a:t>
            </a:r>
            <a:r>
              <a:rPr lang="en-US" dirty="0" smtClean="0"/>
              <a:t>by a </a:t>
            </a:r>
            <a:r>
              <a:rPr lang="en-US" dirty="0" smtClean="0"/>
              <a:t>network of thermometers. But historic temperature data is harder to come by and has a </a:t>
            </a:r>
            <a:r>
              <a:rPr lang="en-US" dirty="0" smtClean="0"/>
              <a:t>significant error </a:t>
            </a:r>
            <a:r>
              <a:rPr lang="en-US" dirty="0" smtClean="0"/>
              <a:t>associated with it. For this assignment you’ll be going only to primary sources for this data (</a:t>
            </a:r>
            <a:r>
              <a:rPr lang="en-US" dirty="0" smtClean="0"/>
              <a:t>no news </a:t>
            </a:r>
            <a:r>
              <a:rPr lang="en-US" dirty="0" smtClean="0"/>
              <a:t>articles, no commentary articles, no Wikipedia, etc.) – we only want peer‐reviewed articles </a:t>
            </a:r>
            <a:r>
              <a:rPr lang="en-US" dirty="0" smtClean="0"/>
              <a:t>written by </a:t>
            </a:r>
            <a:r>
              <a:rPr lang="en-US" dirty="0" smtClean="0"/>
              <a:t>the scientists that made the measurements or analyzed the data or the database websites such </a:t>
            </a:r>
            <a:r>
              <a:rPr lang="en-US" dirty="0" smtClean="0"/>
              <a:t>as those </a:t>
            </a:r>
            <a:r>
              <a:rPr lang="en-US" dirty="0" smtClean="0"/>
              <a:t>listed below</a:t>
            </a:r>
            <a:r>
              <a:rPr lang="en-US" dirty="0" smtClean="0"/>
              <a:t>.</a:t>
            </a:r>
          </a:p>
          <a:p>
            <a:pPr marL="342900" indent="-342900">
              <a:buFont typeface="Arial" pitchFamily="34" charset="0"/>
              <a:buChar char="•"/>
            </a:pPr>
            <a:endParaRPr lang="en-US" dirty="0" smtClean="0"/>
          </a:p>
          <a:p>
            <a:r>
              <a:rPr lang="en-US" dirty="0" smtClean="0"/>
              <a:t>Go to the following websites and learn about the datasets that are there and look for </a:t>
            </a:r>
            <a:r>
              <a:rPr lang="en-US" dirty="0" smtClean="0"/>
              <a:t>historical temperature </a:t>
            </a:r>
            <a:r>
              <a:rPr lang="en-US" dirty="0" smtClean="0"/>
              <a:t>data. Find out how the data is collected and what, if anything, is done to the raw </a:t>
            </a:r>
            <a:r>
              <a:rPr lang="en-US" dirty="0" smtClean="0"/>
              <a:t>data before </a:t>
            </a:r>
            <a:r>
              <a:rPr lang="en-US" dirty="0" smtClean="0"/>
              <a:t>the data is finalized. Look for historic land, sea, and atmospheric temperature data on these </a:t>
            </a:r>
            <a:r>
              <a:rPr lang="en-US" dirty="0" smtClean="0"/>
              <a:t>sites and </a:t>
            </a:r>
            <a:r>
              <a:rPr lang="en-US" dirty="0" smtClean="0"/>
              <a:t>copy graphs that are significant to your report and include them in your report. Also, try to find </a:t>
            </a:r>
            <a:r>
              <a:rPr lang="en-US" dirty="0" smtClean="0"/>
              <a:t>out what </a:t>
            </a:r>
            <a:r>
              <a:rPr lang="en-US" dirty="0" smtClean="0"/>
              <a:t>the uncertainty is for these measurements</a:t>
            </a:r>
            <a:r>
              <a:rPr lang="en-US" dirty="0" smtClean="0"/>
              <a:t>.</a:t>
            </a:r>
          </a:p>
          <a:p>
            <a:endParaRPr lang="en-US" dirty="0" smtClean="0"/>
          </a:p>
          <a:p>
            <a:r>
              <a:rPr lang="en-US" dirty="0" smtClean="0"/>
              <a:t>4b. </a:t>
            </a:r>
            <a:r>
              <a:rPr lang="en-US" dirty="0" smtClean="0"/>
              <a:t>The historical temperature record has been based on </a:t>
            </a:r>
            <a:r>
              <a:rPr lang="en-US" dirty="0" smtClean="0"/>
              <a:t>temperature proxies (tree </a:t>
            </a:r>
            <a:r>
              <a:rPr lang="en-US" dirty="0" smtClean="0"/>
              <a:t>ring </a:t>
            </a:r>
            <a:r>
              <a:rPr lang="en-US" dirty="0" smtClean="0"/>
              <a:t>data, ice cores, coral etc.) </a:t>
            </a:r>
            <a:r>
              <a:rPr lang="en-US" dirty="0" smtClean="0"/>
              <a:t>for the time before we </a:t>
            </a:r>
            <a:r>
              <a:rPr lang="en-US" dirty="0" smtClean="0"/>
              <a:t>had thermometers</a:t>
            </a:r>
            <a:r>
              <a:rPr lang="en-US" dirty="0" smtClean="0"/>
              <a:t>. Look into the peer‐reviewed publications about temperatures </a:t>
            </a:r>
            <a:r>
              <a:rPr lang="en-US" dirty="0" smtClean="0"/>
              <a:t>proxies. </a:t>
            </a:r>
            <a:r>
              <a:rPr lang="en-US" dirty="0" smtClean="0"/>
              <a:t>Put </a:t>
            </a:r>
            <a:r>
              <a:rPr lang="en-US" dirty="0" smtClean="0"/>
              <a:t>any temperature </a:t>
            </a:r>
            <a:r>
              <a:rPr lang="en-US" dirty="0" smtClean="0"/>
              <a:t>data you find into your report, then find out what factors influence </a:t>
            </a:r>
            <a:r>
              <a:rPr lang="en-US" dirty="0" smtClean="0"/>
              <a:t>these proxies </a:t>
            </a:r>
            <a:r>
              <a:rPr lang="en-US" dirty="0" smtClean="0"/>
              <a:t>that </a:t>
            </a:r>
            <a:r>
              <a:rPr lang="en-US" dirty="0" smtClean="0"/>
              <a:t>affect the </a:t>
            </a:r>
            <a:r>
              <a:rPr lang="en-US" dirty="0" smtClean="0"/>
              <a:t>way we interpret the </a:t>
            </a:r>
            <a:r>
              <a:rPr lang="en-US" dirty="0" smtClean="0"/>
              <a:t>data</a:t>
            </a:r>
            <a:r>
              <a:rPr lang="en-US" dirty="0" smtClean="0"/>
              <a:t>.</a:t>
            </a:r>
            <a:endParaRPr lang="en-US" dirty="0"/>
          </a:p>
        </p:txBody>
      </p:sp>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95400" y="1447800"/>
            <a:ext cx="6705600" cy="3785652"/>
          </a:xfrm>
          <a:prstGeom prst="rect">
            <a:avLst/>
          </a:prstGeom>
          <a:noFill/>
        </p:spPr>
        <p:txBody>
          <a:bodyPr wrap="square" rtlCol="0">
            <a:spAutoFit/>
          </a:bodyPr>
          <a:lstStyle/>
          <a:p>
            <a:r>
              <a:rPr lang="en-US" sz="2400" dirty="0" smtClean="0">
                <a:solidFill>
                  <a:srgbClr val="0070C0"/>
                </a:solidFill>
              </a:rPr>
              <a:t>As a member of the media, I find it discouraging to think that other journalists may have agendas and/or political ties that affect the content of a specific news source.  To me this is totally unacceptable.  Journalists have a reponsibility to present news, unbiased, to the general public as a service.  A lot of the issues of global warming discrepancies involve politics, treaties, and mostly money… even the scientists these days have a bad reputation.</a:t>
            </a:r>
            <a:endParaRPr lang="en-US" sz="2400" dirty="0">
              <a:solidFill>
                <a:srgbClr val="0070C0"/>
              </a:solidFill>
            </a:endParaRPr>
          </a:p>
        </p:txBody>
      </p:sp>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95400" y="1447800"/>
            <a:ext cx="6705600" cy="3416320"/>
          </a:xfrm>
          <a:prstGeom prst="rect">
            <a:avLst/>
          </a:prstGeom>
          <a:noFill/>
        </p:spPr>
        <p:txBody>
          <a:bodyPr wrap="square" rtlCol="0">
            <a:spAutoFit/>
          </a:bodyPr>
          <a:lstStyle/>
          <a:p>
            <a:r>
              <a:rPr lang="en-US" sz="2400" dirty="0" smtClean="0">
                <a:solidFill>
                  <a:srgbClr val="0070C0"/>
                </a:solidFill>
              </a:rPr>
              <a:t>Throughout this paper, I have shown the many instances in which I was shocked upon discovering facts the media and my academic learning of this subject had either failed to mention or skewed to advance the cause of the global warming fight...[I hope this] will lead others to seek out information regarding this topic and not just take what is provided through the mainstream media channels as fact.</a:t>
            </a:r>
            <a:endParaRPr lang="en-US" sz="2400" dirty="0">
              <a:solidFill>
                <a:srgbClr val="0070C0"/>
              </a:solidFill>
            </a:endParaRPr>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4572000" cy="1162050"/>
          </a:xfrm>
        </p:spPr>
        <p:txBody>
          <a:bodyPr/>
          <a:lstStyle/>
          <a:p>
            <a:r>
              <a:rPr lang="en-US" sz="3200" dirty="0" smtClean="0"/>
              <a:t>Definition: Critical Thinking</a:t>
            </a:r>
            <a:endParaRPr lang="en-US" sz="3200" dirty="0"/>
          </a:p>
        </p:txBody>
      </p:sp>
      <p:sp>
        <p:nvSpPr>
          <p:cNvPr id="3" name="Text Placeholder 2"/>
          <p:cNvSpPr>
            <a:spLocks noGrp="1"/>
          </p:cNvSpPr>
          <p:nvPr>
            <p:ph type="body" idx="2"/>
          </p:nvPr>
        </p:nvSpPr>
        <p:spPr/>
        <p:txBody>
          <a:bodyPr/>
          <a:lstStyle/>
          <a:p>
            <a:pPr>
              <a:buFont typeface="Arial" pitchFamily="34" charset="0"/>
              <a:buChar char="•"/>
            </a:pPr>
            <a:r>
              <a:rPr lang="en-US" sz="2000" dirty="0" smtClean="0"/>
              <a:t>  a skill</a:t>
            </a:r>
          </a:p>
          <a:p>
            <a:pPr>
              <a:buFont typeface="Arial" pitchFamily="34" charset="0"/>
              <a:buChar char="•"/>
            </a:pPr>
            <a:r>
              <a:rPr lang="en-US" sz="2000" dirty="0" smtClean="0"/>
              <a:t>  a mental process</a:t>
            </a:r>
          </a:p>
          <a:p>
            <a:pPr>
              <a:buFont typeface="Arial" pitchFamily="34" charset="0"/>
              <a:buChar char="•"/>
            </a:pPr>
            <a:r>
              <a:rPr lang="en-US" sz="2000" dirty="0" smtClean="0"/>
              <a:t>  a behavior / attitude</a:t>
            </a:r>
          </a:p>
          <a:p>
            <a:pPr>
              <a:buFont typeface="Arial" pitchFamily="34" charset="0"/>
              <a:buChar char="•"/>
            </a:pPr>
            <a:endParaRPr lang="en-US" sz="1800" dirty="0" smtClean="0"/>
          </a:p>
          <a:p>
            <a:pPr>
              <a:buFont typeface="Arial" pitchFamily="34" charset="0"/>
              <a:buChar char="•"/>
            </a:pPr>
            <a:endParaRPr lang="en-US" sz="1800" dirty="0" smtClean="0"/>
          </a:p>
          <a:p>
            <a:pPr>
              <a:buFont typeface="Arial" pitchFamily="34" charset="0"/>
              <a:buChar char="•"/>
            </a:pPr>
            <a:endParaRPr lang="en-US" dirty="0"/>
          </a:p>
        </p:txBody>
      </p:sp>
      <p:sp>
        <p:nvSpPr>
          <p:cNvPr id="4" name="Content Placeholder 3"/>
          <p:cNvSpPr>
            <a:spLocks noGrp="1"/>
          </p:cNvSpPr>
          <p:nvPr>
            <p:ph sz="half" idx="1"/>
          </p:nvPr>
        </p:nvSpPr>
        <p:spPr>
          <a:xfrm>
            <a:off x="3651250" y="1828800"/>
            <a:ext cx="5111750" cy="4572000"/>
          </a:xfrm>
        </p:spPr>
        <p:txBody>
          <a:bodyPr/>
          <a:lstStyle/>
          <a:p>
            <a:pPr>
              <a:buNone/>
            </a:pPr>
            <a:r>
              <a:rPr lang="en-US" b="1" dirty="0" smtClean="0">
                <a:solidFill>
                  <a:schemeClr val="accent4">
                    <a:lumMod val="75000"/>
                  </a:schemeClr>
                </a:solidFill>
              </a:rPr>
              <a:t>Skill</a:t>
            </a:r>
          </a:p>
          <a:p>
            <a:r>
              <a:rPr lang="en-US" dirty="0" smtClean="0"/>
              <a:t>cognitive skills in interpretation, analysis, evaluation, inference, explanation, synthesis, and self-regulation</a:t>
            </a:r>
          </a:p>
          <a:p>
            <a:r>
              <a:rPr lang="en-US" dirty="0" smtClean="0"/>
              <a:t>We would like these skills to be applicable to a variety of contexts – but rarely does this work in practice.</a:t>
            </a:r>
            <a:endParaRPr lang="en-US" dirty="0"/>
          </a:p>
        </p:txBody>
      </p:sp>
      <p:pic>
        <p:nvPicPr>
          <p:cNvPr id="26626" name="Picture 2"/>
          <p:cNvPicPr>
            <a:picLocks noChangeAspect="1" noChangeArrowheads="1"/>
          </p:cNvPicPr>
          <p:nvPr/>
        </p:nvPicPr>
        <p:blipFill>
          <a:blip r:embed="rId3" cstate="print"/>
          <a:srcRect/>
          <a:stretch>
            <a:fillRect/>
          </a:stretch>
        </p:blipFill>
        <p:spPr bwMode="auto">
          <a:xfrm>
            <a:off x="762001" y="2971800"/>
            <a:ext cx="2557972" cy="3276600"/>
          </a:xfrm>
          <a:prstGeom prst="rect">
            <a:avLst/>
          </a:prstGeom>
          <a:ln>
            <a:solidFill>
              <a:schemeClr val="accent1"/>
            </a:solidFill>
          </a:ln>
          <a:effectLst>
            <a:outerShdw blurRad="292100" dist="139700" dir="2700000" algn="tl" rotWithShape="0">
              <a:srgbClr val="333333">
                <a:alpha val="65000"/>
              </a:srgbClr>
            </a:outerShdw>
          </a:effectLst>
        </p:spPr>
      </p:pic>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85800" y="514352"/>
            <a:ext cx="4572000" cy="1162050"/>
          </a:xfrm>
        </p:spPr>
        <p:txBody>
          <a:bodyPr/>
          <a:lstStyle/>
          <a:p>
            <a:r>
              <a:rPr lang="en-US" sz="3200" dirty="0" smtClean="0"/>
              <a:t>Definition: Critical Thinking</a:t>
            </a:r>
            <a:endParaRPr lang="en-US" sz="3200" dirty="0"/>
          </a:p>
        </p:txBody>
      </p:sp>
      <p:sp>
        <p:nvSpPr>
          <p:cNvPr id="6" name="Text Placeholder 2"/>
          <p:cNvSpPr>
            <a:spLocks noGrp="1"/>
          </p:cNvSpPr>
          <p:nvPr>
            <p:ph type="body" idx="2"/>
          </p:nvPr>
        </p:nvSpPr>
        <p:spPr>
          <a:xfrm>
            <a:off x="685800" y="1676400"/>
            <a:ext cx="2743200" cy="4572000"/>
          </a:xfrm>
        </p:spPr>
        <p:txBody>
          <a:bodyPr/>
          <a:lstStyle/>
          <a:p>
            <a:pPr>
              <a:buFont typeface="Arial" pitchFamily="34" charset="0"/>
              <a:buChar char="•"/>
            </a:pPr>
            <a:r>
              <a:rPr lang="en-US" sz="2000" dirty="0" smtClean="0"/>
              <a:t>  a skill</a:t>
            </a:r>
          </a:p>
          <a:p>
            <a:pPr>
              <a:buFont typeface="Arial" pitchFamily="34" charset="0"/>
              <a:buChar char="•"/>
            </a:pPr>
            <a:r>
              <a:rPr lang="en-US" sz="2000" dirty="0" smtClean="0"/>
              <a:t>  a mental process</a:t>
            </a:r>
          </a:p>
          <a:p>
            <a:pPr>
              <a:buFont typeface="Arial" pitchFamily="34" charset="0"/>
              <a:buChar char="•"/>
            </a:pPr>
            <a:r>
              <a:rPr lang="en-US" sz="2000" dirty="0" smtClean="0"/>
              <a:t>  a behavior / attitude</a:t>
            </a:r>
          </a:p>
          <a:p>
            <a:pPr>
              <a:buFont typeface="Arial" pitchFamily="34" charset="0"/>
              <a:buChar char="•"/>
            </a:pPr>
            <a:endParaRPr lang="en-US" sz="1800" dirty="0" smtClean="0"/>
          </a:p>
          <a:p>
            <a:pPr>
              <a:buFont typeface="Arial" pitchFamily="34" charset="0"/>
              <a:buChar char="•"/>
            </a:pPr>
            <a:endParaRPr lang="en-US" sz="1800" dirty="0" smtClean="0"/>
          </a:p>
          <a:p>
            <a:pPr>
              <a:buFont typeface="Arial" pitchFamily="34" charset="0"/>
              <a:buChar char="•"/>
            </a:pPr>
            <a:endParaRPr lang="en-US" dirty="0"/>
          </a:p>
        </p:txBody>
      </p:sp>
      <p:sp>
        <p:nvSpPr>
          <p:cNvPr id="7" name="Content Placeholder 3"/>
          <p:cNvSpPr>
            <a:spLocks noGrp="1"/>
          </p:cNvSpPr>
          <p:nvPr>
            <p:ph sz="half" idx="1"/>
          </p:nvPr>
        </p:nvSpPr>
        <p:spPr>
          <a:xfrm>
            <a:off x="3727450" y="1828800"/>
            <a:ext cx="5111750" cy="4572000"/>
          </a:xfrm>
        </p:spPr>
        <p:txBody>
          <a:bodyPr>
            <a:normAutofit lnSpcReduction="10000"/>
          </a:bodyPr>
          <a:lstStyle/>
          <a:p>
            <a:pPr>
              <a:buNone/>
            </a:pPr>
            <a:r>
              <a:rPr lang="en-US" b="1" dirty="0" smtClean="0">
                <a:solidFill>
                  <a:schemeClr val="accent4">
                    <a:lumMod val="75000"/>
                  </a:schemeClr>
                </a:solidFill>
              </a:rPr>
              <a:t>Mental Processes</a:t>
            </a:r>
          </a:p>
          <a:p>
            <a:r>
              <a:rPr lang="en-US" dirty="0" smtClean="0"/>
              <a:t>Includes: classifying, evaluating, observing, synthesizing, and extrapolating</a:t>
            </a:r>
          </a:p>
          <a:p>
            <a:r>
              <a:rPr lang="en-US" dirty="0" smtClean="0"/>
              <a:t>An observer (nor even the subject) cannot determine what mental processes are happening.  The product is what is evaluated and important.</a:t>
            </a:r>
          </a:p>
        </p:txBody>
      </p:sp>
      <p:pic>
        <p:nvPicPr>
          <p:cNvPr id="1026" name="Picture 2"/>
          <p:cNvPicPr>
            <a:picLocks noChangeAspect="1" noChangeArrowheads="1"/>
          </p:cNvPicPr>
          <p:nvPr/>
        </p:nvPicPr>
        <p:blipFill>
          <a:blip r:embed="rId3" cstate="print"/>
          <a:srcRect/>
          <a:stretch>
            <a:fillRect/>
          </a:stretch>
        </p:blipFill>
        <p:spPr bwMode="auto">
          <a:xfrm>
            <a:off x="533400" y="3048000"/>
            <a:ext cx="2819400" cy="3321766"/>
          </a:xfrm>
          <a:prstGeom prst="rect">
            <a:avLst/>
          </a:prstGeom>
          <a:ln>
            <a:solidFill>
              <a:schemeClr val="accent1"/>
            </a:solidFill>
          </a:ln>
          <a:effectLst>
            <a:outerShdw blurRad="292100" dist="139700" dir="2700000" algn="tl" rotWithShape="0">
              <a:srgbClr val="333333">
                <a:alpha val="65000"/>
              </a:srgbClr>
            </a:outerShdw>
          </a:effectLst>
        </p:spPr>
      </p:pic>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85800" y="514352"/>
            <a:ext cx="4572000" cy="1162050"/>
          </a:xfrm>
        </p:spPr>
        <p:txBody>
          <a:bodyPr/>
          <a:lstStyle/>
          <a:p>
            <a:r>
              <a:rPr lang="en-US" sz="3200" dirty="0" smtClean="0"/>
              <a:t>Definition: Critical Thinking</a:t>
            </a:r>
            <a:endParaRPr lang="en-US" sz="3200" dirty="0"/>
          </a:p>
        </p:txBody>
      </p:sp>
      <p:sp>
        <p:nvSpPr>
          <p:cNvPr id="6" name="Text Placeholder 2"/>
          <p:cNvSpPr>
            <a:spLocks noGrp="1"/>
          </p:cNvSpPr>
          <p:nvPr>
            <p:ph type="body" idx="2"/>
          </p:nvPr>
        </p:nvSpPr>
        <p:spPr>
          <a:xfrm>
            <a:off x="685800" y="1676400"/>
            <a:ext cx="2743200" cy="4572000"/>
          </a:xfrm>
        </p:spPr>
        <p:txBody>
          <a:bodyPr/>
          <a:lstStyle/>
          <a:p>
            <a:pPr>
              <a:buFont typeface="Arial" pitchFamily="34" charset="0"/>
              <a:buChar char="•"/>
            </a:pPr>
            <a:r>
              <a:rPr lang="en-US" sz="2000" dirty="0" smtClean="0"/>
              <a:t>  a skill</a:t>
            </a:r>
          </a:p>
          <a:p>
            <a:pPr>
              <a:buFont typeface="Arial" pitchFamily="34" charset="0"/>
              <a:buChar char="•"/>
            </a:pPr>
            <a:r>
              <a:rPr lang="en-US" sz="2000" dirty="0" smtClean="0"/>
              <a:t>  a mental process</a:t>
            </a:r>
          </a:p>
          <a:p>
            <a:pPr>
              <a:buFont typeface="Arial" pitchFamily="34" charset="0"/>
              <a:buChar char="•"/>
            </a:pPr>
            <a:r>
              <a:rPr lang="en-US" sz="2000" dirty="0" smtClean="0"/>
              <a:t>  a behavior / attitude</a:t>
            </a:r>
          </a:p>
          <a:p>
            <a:pPr>
              <a:buFont typeface="Arial" pitchFamily="34" charset="0"/>
              <a:buChar char="•"/>
            </a:pPr>
            <a:endParaRPr lang="en-US" sz="1800" dirty="0" smtClean="0"/>
          </a:p>
          <a:p>
            <a:pPr>
              <a:buFont typeface="Arial" pitchFamily="34" charset="0"/>
              <a:buChar char="•"/>
            </a:pPr>
            <a:endParaRPr lang="en-US" sz="1800" dirty="0" smtClean="0"/>
          </a:p>
          <a:p>
            <a:pPr>
              <a:buFont typeface="Arial" pitchFamily="34" charset="0"/>
              <a:buChar char="•"/>
            </a:pPr>
            <a:endParaRPr lang="en-US" dirty="0"/>
          </a:p>
        </p:txBody>
      </p:sp>
      <p:sp>
        <p:nvSpPr>
          <p:cNvPr id="7" name="Content Placeholder 3"/>
          <p:cNvSpPr>
            <a:spLocks noGrp="1"/>
          </p:cNvSpPr>
          <p:nvPr>
            <p:ph sz="half" idx="1"/>
          </p:nvPr>
        </p:nvSpPr>
        <p:spPr>
          <a:xfrm>
            <a:off x="3575050" y="1828800"/>
            <a:ext cx="5111750" cy="4572000"/>
          </a:xfrm>
        </p:spPr>
        <p:txBody>
          <a:bodyPr>
            <a:normAutofit/>
          </a:bodyPr>
          <a:lstStyle/>
          <a:p>
            <a:pPr>
              <a:buNone/>
            </a:pPr>
            <a:r>
              <a:rPr lang="en-US" b="1" dirty="0" smtClean="0">
                <a:solidFill>
                  <a:schemeClr val="accent4">
                    <a:lumMod val="75000"/>
                  </a:schemeClr>
                </a:solidFill>
              </a:rPr>
              <a:t>Behavior / Attitude</a:t>
            </a:r>
          </a:p>
          <a:p>
            <a:r>
              <a:rPr lang="en-US" dirty="0" smtClean="0"/>
              <a:t>Critical thinking requires one to choose to do it.  It’s hard work.  One has to have to right attitude.</a:t>
            </a:r>
          </a:p>
          <a:p>
            <a:r>
              <a:rPr lang="en-US" dirty="0" smtClean="0"/>
              <a:t>Tasks we seek to do are often difficult to do - </a:t>
            </a:r>
            <a:r>
              <a:rPr lang="en-US" i="1" dirty="0" smtClean="0"/>
              <a:t>Try and Succeed – Try and Fail – or Don’t try at all.</a:t>
            </a:r>
          </a:p>
          <a:p>
            <a:endParaRPr lang="en-US" dirty="0" smtClean="0"/>
          </a:p>
        </p:txBody>
      </p:sp>
      <p:pic>
        <p:nvPicPr>
          <p:cNvPr id="2050" name="Picture 2"/>
          <p:cNvPicPr>
            <a:picLocks noChangeAspect="1" noChangeArrowheads="1"/>
          </p:cNvPicPr>
          <p:nvPr/>
        </p:nvPicPr>
        <p:blipFill>
          <a:blip r:embed="rId3" cstate="print"/>
          <a:srcRect/>
          <a:stretch>
            <a:fillRect/>
          </a:stretch>
        </p:blipFill>
        <p:spPr bwMode="auto">
          <a:xfrm>
            <a:off x="762000" y="2819400"/>
            <a:ext cx="2514600" cy="3609474"/>
          </a:xfrm>
          <a:prstGeom prst="rect">
            <a:avLst/>
          </a:prstGeom>
          <a:ln>
            <a:solidFill>
              <a:schemeClr val="accent1"/>
            </a:solidFill>
          </a:ln>
          <a:effectLst>
            <a:outerShdw blurRad="292100" dist="139700" dir="2700000" algn="tl" rotWithShape="0">
              <a:srgbClr val="333333">
                <a:alpha val="65000"/>
              </a:srgbClr>
            </a:outerShdw>
          </a:effectLst>
        </p:spPr>
      </p:pic>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85800" y="514352"/>
            <a:ext cx="4572000" cy="1162050"/>
          </a:xfrm>
        </p:spPr>
        <p:txBody>
          <a:bodyPr/>
          <a:lstStyle/>
          <a:p>
            <a:r>
              <a:rPr lang="en-US" sz="3200" dirty="0" smtClean="0"/>
              <a:t>Critical Thinking</a:t>
            </a:r>
            <a:endParaRPr lang="en-US" sz="3200" dirty="0"/>
          </a:p>
        </p:txBody>
      </p:sp>
      <p:sp>
        <p:nvSpPr>
          <p:cNvPr id="7" name="Content Placeholder 3"/>
          <p:cNvSpPr>
            <a:spLocks noGrp="1"/>
          </p:cNvSpPr>
          <p:nvPr>
            <p:ph sz="half" idx="1"/>
          </p:nvPr>
        </p:nvSpPr>
        <p:spPr>
          <a:xfrm>
            <a:off x="3575050" y="1676400"/>
            <a:ext cx="5111750" cy="4572000"/>
          </a:xfrm>
        </p:spPr>
        <p:txBody>
          <a:bodyPr>
            <a:normAutofit/>
          </a:bodyPr>
          <a:lstStyle/>
          <a:p>
            <a:pPr>
              <a:buNone/>
            </a:pPr>
            <a:r>
              <a:rPr lang="en-US" b="1" dirty="0" smtClean="0">
                <a:solidFill>
                  <a:schemeClr val="accent4">
                    <a:lumMod val="75000"/>
                  </a:schemeClr>
                </a:solidFill>
              </a:rPr>
              <a:t>What we can do…</a:t>
            </a:r>
          </a:p>
          <a:p>
            <a:pPr lvl="1"/>
            <a:r>
              <a:rPr lang="en-US" i="1" dirty="0" smtClean="0"/>
              <a:t>Teach Concepts to provide the foundation and the background for learning.</a:t>
            </a:r>
          </a:p>
          <a:p>
            <a:pPr lvl="1"/>
            <a:r>
              <a:rPr lang="en-US" i="1" dirty="0" smtClean="0"/>
              <a:t>Give direction</a:t>
            </a:r>
          </a:p>
          <a:p>
            <a:pPr lvl="1"/>
            <a:r>
              <a:rPr lang="en-US" i="1" dirty="0" smtClean="0"/>
              <a:t>Motivate</a:t>
            </a:r>
          </a:p>
          <a:p>
            <a:pPr lvl="1"/>
            <a:r>
              <a:rPr lang="en-US" i="1" dirty="0" smtClean="0"/>
              <a:t>Enable students to make their </a:t>
            </a:r>
            <a:r>
              <a:rPr lang="en-US" i="1" u="sng" dirty="0" smtClean="0"/>
              <a:t>own</a:t>
            </a:r>
            <a:r>
              <a:rPr lang="en-US" i="1" dirty="0" smtClean="0"/>
              <a:t> choices, to come to their </a:t>
            </a:r>
            <a:r>
              <a:rPr lang="en-US" i="1" u="sng" dirty="0" smtClean="0"/>
              <a:t>own</a:t>
            </a:r>
            <a:r>
              <a:rPr lang="en-US" i="1" dirty="0" smtClean="0"/>
              <a:t> conclusions, and to form their </a:t>
            </a:r>
            <a:r>
              <a:rPr lang="en-US" i="1" u="sng" dirty="0" smtClean="0"/>
              <a:t>own</a:t>
            </a:r>
            <a:r>
              <a:rPr lang="en-US" i="1" dirty="0" smtClean="0"/>
              <a:t> opinions.</a:t>
            </a:r>
          </a:p>
          <a:p>
            <a:endParaRPr lang="en-US" dirty="0" smtClean="0"/>
          </a:p>
        </p:txBody>
      </p:sp>
      <p:pic>
        <p:nvPicPr>
          <p:cNvPr id="3074" name="Picture 2"/>
          <p:cNvPicPr>
            <a:picLocks noChangeAspect="1" noChangeArrowheads="1"/>
          </p:cNvPicPr>
          <p:nvPr/>
        </p:nvPicPr>
        <p:blipFill>
          <a:blip r:embed="rId3" cstate="print"/>
          <a:srcRect/>
          <a:stretch>
            <a:fillRect/>
          </a:stretch>
        </p:blipFill>
        <p:spPr bwMode="auto">
          <a:xfrm>
            <a:off x="381000" y="2362200"/>
            <a:ext cx="3333750" cy="2914650"/>
          </a:xfrm>
          <a:prstGeom prst="rect">
            <a:avLst/>
          </a:prstGeom>
          <a:noFill/>
          <a:ln w="9525">
            <a:noFill/>
            <a:miter lim="800000"/>
            <a:headEnd/>
            <a:tailEnd/>
          </a:ln>
        </p:spPr>
      </p:pic>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685800" y="514352"/>
            <a:ext cx="4572000" cy="1162050"/>
          </a:xfrm>
        </p:spPr>
        <p:txBody>
          <a:bodyPr/>
          <a:lstStyle/>
          <a:p>
            <a:r>
              <a:rPr lang="en-US" sz="3200" dirty="0" smtClean="0"/>
              <a:t>Critical Thinking</a:t>
            </a:r>
            <a:endParaRPr lang="en-US" sz="3200" dirty="0"/>
          </a:p>
        </p:txBody>
      </p:sp>
      <p:sp>
        <p:nvSpPr>
          <p:cNvPr id="11" name="Content Placeholder 3"/>
          <p:cNvSpPr>
            <a:spLocks noGrp="1"/>
          </p:cNvSpPr>
          <p:nvPr>
            <p:ph sz="half" idx="1"/>
          </p:nvPr>
        </p:nvSpPr>
        <p:spPr>
          <a:xfrm>
            <a:off x="3733800" y="1828800"/>
            <a:ext cx="5111750" cy="4572000"/>
          </a:xfrm>
        </p:spPr>
        <p:txBody>
          <a:bodyPr>
            <a:normAutofit/>
          </a:bodyPr>
          <a:lstStyle/>
          <a:p>
            <a:r>
              <a:rPr lang="en-US" dirty="0" smtClean="0"/>
              <a:t>Rationality</a:t>
            </a:r>
          </a:p>
          <a:p>
            <a:pPr lvl="1"/>
            <a:r>
              <a:rPr lang="en-US" dirty="0" smtClean="0"/>
              <a:t>Decisions based on information available</a:t>
            </a:r>
          </a:p>
          <a:p>
            <a:pPr lvl="1"/>
            <a:r>
              <a:rPr lang="en-US" dirty="0" smtClean="0"/>
              <a:t>Doesn’t rely on authority</a:t>
            </a:r>
          </a:p>
          <a:p>
            <a:pPr lvl="1"/>
            <a:r>
              <a:rPr lang="en-US" dirty="0" smtClean="0"/>
              <a:t>Knowledge must be true</a:t>
            </a:r>
          </a:p>
          <a:p>
            <a:pPr lvl="1"/>
            <a:r>
              <a:rPr lang="en-US" dirty="0" smtClean="0"/>
              <a:t>Beliefs can be true or false</a:t>
            </a:r>
          </a:p>
          <a:p>
            <a:pPr lvl="1"/>
            <a:r>
              <a:rPr lang="en-US" dirty="0" smtClean="0"/>
              <a:t>The majority opinion may be wrong.</a:t>
            </a:r>
          </a:p>
          <a:p>
            <a:pPr lvl="1">
              <a:buNone/>
            </a:pPr>
            <a:endParaRPr lang="en-US" dirty="0" smtClean="0"/>
          </a:p>
        </p:txBody>
      </p:sp>
      <p:pic>
        <p:nvPicPr>
          <p:cNvPr id="4098" name="Picture 2"/>
          <p:cNvPicPr>
            <a:picLocks noChangeAspect="1" noChangeArrowheads="1"/>
          </p:cNvPicPr>
          <p:nvPr/>
        </p:nvPicPr>
        <p:blipFill>
          <a:blip r:embed="rId3" cstate="print"/>
          <a:srcRect t="13824" r="50000" b="3235"/>
          <a:stretch>
            <a:fillRect/>
          </a:stretch>
        </p:blipFill>
        <p:spPr bwMode="auto">
          <a:xfrm>
            <a:off x="533400" y="2590800"/>
            <a:ext cx="3048000" cy="3657600"/>
          </a:xfrm>
          <a:prstGeom prst="rect">
            <a:avLst/>
          </a:prstGeom>
          <a:ln w="57150">
            <a:solidFill>
              <a:schemeClr val="tx1"/>
            </a:solidFill>
          </a:ln>
          <a:effectLst>
            <a:outerShdw blurRad="292100" dist="139700" dir="2700000" algn="tl" rotWithShape="0">
              <a:srgbClr val="333333">
                <a:alpha val="65000"/>
              </a:srgbClr>
            </a:outerShdw>
          </a:effectLst>
        </p:spPr>
      </p:pic>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5334000" cy="1162050"/>
          </a:xfrm>
        </p:spPr>
        <p:txBody>
          <a:bodyPr/>
          <a:lstStyle/>
          <a:p>
            <a:r>
              <a:rPr lang="en-US" dirty="0" smtClean="0"/>
              <a:t>Physics General Education Courses</a:t>
            </a:r>
            <a:endParaRPr lang="en-US" dirty="0"/>
          </a:p>
        </p:txBody>
      </p:sp>
      <p:sp>
        <p:nvSpPr>
          <p:cNvPr id="3" name="Text Placeholder 2"/>
          <p:cNvSpPr>
            <a:spLocks noGrp="1"/>
          </p:cNvSpPr>
          <p:nvPr>
            <p:ph type="body" idx="2"/>
          </p:nvPr>
        </p:nvSpPr>
        <p:spPr>
          <a:xfrm>
            <a:off x="685800" y="1828800"/>
            <a:ext cx="2743200" cy="1752600"/>
          </a:xfrm>
        </p:spPr>
        <p:txBody>
          <a:bodyPr>
            <a:normAutofit fontScale="92500"/>
          </a:bodyPr>
          <a:lstStyle/>
          <a:p>
            <a:r>
              <a:rPr lang="en-US" sz="1800" b="1" dirty="0" smtClean="0"/>
              <a:t>Physics 102:</a:t>
            </a:r>
          </a:p>
          <a:p>
            <a:r>
              <a:rPr lang="en-US" sz="1800" b="1" dirty="0" smtClean="0"/>
              <a:t>Atoms to Galaxies</a:t>
            </a:r>
          </a:p>
          <a:p>
            <a:endParaRPr lang="en-US" sz="1800" b="1" dirty="0" smtClean="0"/>
          </a:p>
          <a:p>
            <a:r>
              <a:rPr lang="en-US" sz="1800" b="1" dirty="0" smtClean="0"/>
              <a:t>Physics 207: </a:t>
            </a:r>
          </a:p>
          <a:p>
            <a:r>
              <a:rPr lang="en-US" sz="1800" b="1" dirty="0" smtClean="0"/>
              <a:t>Energy &amp; Climate Change</a:t>
            </a:r>
            <a:endParaRPr lang="en-US" sz="1800" b="1" dirty="0"/>
          </a:p>
        </p:txBody>
      </p:sp>
      <p:sp>
        <p:nvSpPr>
          <p:cNvPr id="4" name="Content Placeholder 3"/>
          <p:cNvSpPr>
            <a:spLocks noGrp="1"/>
          </p:cNvSpPr>
          <p:nvPr>
            <p:ph sz="half" idx="1"/>
          </p:nvPr>
        </p:nvSpPr>
        <p:spPr>
          <a:xfrm>
            <a:off x="3581400" y="1981200"/>
            <a:ext cx="5111750" cy="3581400"/>
          </a:xfrm>
        </p:spPr>
        <p:txBody>
          <a:bodyPr>
            <a:normAutofit fontScale="92500" lnSpcReduction="10000"/>
          </a:bodyPr>
          <a:lstStyle/>
          <a:p>
            <a:pPr>
              <a:buNone/>
            </a:pPr>
            <a:r>
              <a:rPr lang="en-US" u="sng" dirty="0" smtClean="0"/>
              <a:t>Interactive Engagement</a:t>
            </a:r>
          </a:p>
          <a:p>
            <a:endParaRPr lang="en-US" dirty="0" smtClean="0"/>
          </a:p>
          <a:p>
            <a:pPr lvl="1"/>
            <a:r>
              <a:rPr lang="en-US" dirty="0" smtClean="0"/>
              <a:t>Clickers</a:t>
            </a:r>
          </a:p>
          <a:p>
            <a:pPr lvl="2"/>
            <a:r>
              <a:rPr lang="en-US" dirty="0" smtClean="0"/>
              <a:t>Check-in Questions</a:t>
            </a:r>
          </a:p>
          <a:p>
            <a:pPr lvl="2"/>
            <a:r>
              <a:rPr lang="en-US" dirty="0" smtClean="0"/>
              <a:t>Peer Instruction</a:t>
            </a:r>
          </a:p>
          <a:p>
            <a:pPr lvl="2"/>
            <a:r>
              <a:rPr lang="en-US" dirty="0" smtClean="0"/>
              <a:t>Surveys</a:t>
            </a:r>
          </a:p>
          <a:p>
            <a:pPr lvl="1"/>
            <a:r>
              <a:rPr lang="en-US" dirty="0" smtClean="0"/>
              <a:t>Small Group Exercises</a:t>
            </a:r>
          </a:p>
          <a:p>
            <a:pPr lvl="1"/>
            <a:r>
              <a:rPr lang="en-US" dirty="0" smtClean="0"/>
              <a:t>Homework</a:t>
            </a:r>
          </a:p>
          <a:p>
            <a:pPr lvl="1"/>
            <a:r>
              <a:rPr lang="en-US" dirty="0" smtClean="0"/>
              <a:t>Semester-long Project</a:t>
            </a:r>
          </a:p>
          <a:p>
            <a:pPr lvl="2"/>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685800" y="3581400"/>
            <a:ext cx="2514600" cy="2879217"/>
          </a:xfrm>
          <a:prstGeom prst="rect">
            <a:avLst/>
          </a:prstGeom>
          <a:ln>
            <a:noFill/>
          </a:ln>
          <a:effectLst>
            <a:outerShdw blurRad="292100" dist="139700" dir="2700000" algn="tl" rotWithShape="0">
              <a:srgbClr val="333333">
                <a:alpha val="65000"/>
              </a:srgbClr>
            </a:outerShdw>
          </a:effectLst>
        </p:spPr>
      </p:pic>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arx\AppData\Roaming\PixelMetrics\CaptureWiz\LastCaptures\2010-01-06_11-12-41-878.png"/>
          <p:cNvPicPr>
            <a:picLocks noChangeAspect="1" noChangeArrowheads="1"/>
          </p:cNvPicPr>
          <p:nvPr/>
        </p:nvPicPr>
        <p:blipFill>
          <a:blip r:embed="rId3" cstate="print"/>
          <a:srcRect/>
          <a:stretch>
            <a:fillRect/>
          </a:stretch>
        </p:blipFill>
        <p:spPr bwMode="auto">
          <a:xfrm>
            <a:off x="228600" y="381000"/>
            <a:ext cx="8538132" cy="5943600"/>
          </a:xfrm>
          <a:prstGeom prst="rect">
            <a:avLst/>
          </a:prstGeom>
          <a:ln>
            <a:noFill/>
          </a:ln>
          <a:effectLst>
            <a:outerShdw blurRad="292100" dist="139700" dir="2700000" algn="tl" rotWithShape="0">
              <a:srgbClr val="333333">
                <a:alpha val="65000"/>
              </a:srgbClr>
            </a:outerShdw>
          </a:effectLst>
        </p:spPr>
      </p:pic>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C:\Users\Marx\AppData\Roaming\PixelMetrics\CaptureWiz\LastCaptures\2010-01-06_11-16-29-740.png"/>
          <p:cNvPicPr>
            <a:picLocks noChangeAspect="1" noChangeArrowheads="1"/>
          </p:cNvPicPr>
          <p:nvPr/>
        </p:nvPicPr>
        <p:blipFill>
          <a:blip r:embed="rId3" cstate="print"/>
          <a:srcRect/>
          <a:stretch>
            <a:fillRect/>
          </a:stretch>
        </p:blipFill>
        <p:spPr bwMode="auto">
          <a:xfrm>
            <a:off x="838200" y="38099"/>
            <a:ext cx="7639050" cy="6819901"/>
          </a:xfrm>
          <a:prstGeom prst="rect">
            <a:avLst/>
          </a:prstGeom>
          <a:noFill/>
        </p:spPr>
      </p:pic>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XPANDSHOWBAR" val="True"/>
  <p:tag name="BULLETTYPE" val="2"/>
  <p:tag name="RESPCOUNTERSTYLE" val="1"/>
  <p:tag name="INPUTSOURCE" val="1"/>
  <p:tag name="BACKUPMAINTENANCE" val="7"/>
  <p:tag name="ROTATIONINTERVAL" val="3"/>
  <p:tag name="RACERSMAXDISPLAYED" val="5"/>
  <p:tag name="TEAMSINLEADERBOARD" val="5"/>
  <p:tag name="BUBBLEVALUEFORMAT" val="0.0"/>
  <p:tag name="CUSTOMCELLFORECOLOR" val="-16777216"/>
  <p:tag name="CUSTOMCELLBACKCOLOR4" val="-8355712"/>
  <p:tag name="DISPLAYDEVICEID" val="False"/>
  <p:tag name="GRIDSIZE" val="{Width=800, Height=600}"/>
  <p:tag name="CHARTLABELS" val="0"/>
  <p:tag name="PARTLISTDEFAULT" val="1"/>
  <p:tag name="INCORRECTPOINTVALUE" val="1"/>
  <p:tag name="AUTOADJUSTPARTRANGE" val="True"/>
  <p:tag name="FIBNUMRESULTS" val="5"/>
  <p:tag name="PRRESPONSE2" val="9"/>
  <p:tag name="PRRESPONSE6" val="5"/>
  <p:tag name="PRRESPONSE10" val="1"/>
  <p:tag name="POWERPOINTVERSION" val="12.0"/>
  <p:tag name="CSVFORMAT" val="0"/>
  <p:tag name="RESPCOUNTERFORMAT" val="0"/>
  <p:tag name="ALLOWDUPLICATES" val="False"/>
  <p:tag name="REVIEWONLY" val="False"/>
  <p:tag name="RACEANIMATIONSPEED" val="3"/>
  <p:tag name="BUBBLENAMEVISIBLE" val="True"/>
  <p:tag name="CUSTOMGRIDBACKCOLOR" val="-722948"/>
  <p:tag name="USESCHEMECOLORS" val="True"/>
  <p:tag name="GRIDROTATIONINTERVAL" val="3"/>
  <p:tag name="CHARTCOLORS" val="2"/>
  <p:tag name="INCLUDEPPT" val="True"/>
  <p:tag name="REALTIMEBACKUPPATH" val="(None)"/>
  <p:tag name="FIBDISPLAYRESULTS" val="True"/>
  <p:tag name="PRRESPONSE3" val="8"/>
  <p:tag name="PRRESPONSE8" val="3"/>
  <p:tag name="TPVERSION" val="2008"/>
  <p:tag name="ANSWERNOWSTYLE" val="-1"/>
  <p:tag name="COUNTDOWNSECONDS" val="10"/>
  <p:tag name="AUTOADVANCE" val="False"/>
  <p:tag name="SKIPREMAININGRACESLIDES" val="True"/>
  <p:tag name="BUBBLEGROUPING" val="3"/>
  <p:tag name="CUSTOMCELLBACKCOLOR3" val="-268652"/>
  <p:tag name="AUTOSIZEGRID" val="False"/>
  <p:tag name="INCLUDENONRESPONDERS" val="False"/>
  <p:tag name="REALTIMEBACKUP" val="False"/>
  <p:tag name="FIBINCLUDEOTHER" val="True"/>
  <p:tag name="PRRESPONSE5" val="6"/>
  <p:tag name="ALWAYSOPENPOLL" val="False"/>
  <p:tag name="ANSWERNOWTEXT" val="Answer Now"/>
  <p:tag name="BACKUPSESSIONS" val="True"/>
  <p:tag name="RACEENDPOINTS" val="100"/>
  <p:tag name="DEFAULTNUMTEAMS" val="5"/>
  <p:tag name="DISPLAYDEVICENUMBER" val="True"/>
  <p:tag name="RESETCHARTS" val="True"/>
  <p:tag name="ZEROBASED" val="False"/>
  <p:tag name="PRRESPONSE1" val="10"/>
  <p:tag name="SHOWFLASHWARNING" val="True"/>
  <p:tag name="COUNTDOWNSTYLE" val="-1"/>
  <p:tag name="AUTOUPDATEALIASES" val="True"/>
  <p:tag name="BUBBLESIZEVISIBLE" val="True"/>
  <p:tag name="GRIDOPACITY" val="100"/>
  <p:tag name="ALLOWUSERFEEDBACK" val="False"/>
  <p:tag name="FIBDISPLAYKEYWORDS" val="True"/>
  <p:tag name="SHOWBARVISIBLE" val="True"/>
  <p:tag name="NUMRESPONSES" val="1"/>
  <p:tag name="MAXRESPONDERS" val="5"/>
  <p:tag name="GRIDPOSITION" val="1"/>
  <p:tag name="CHARTSCALE" val="True"/>
  <p:tag name="PRRESPONSE9" val="2"/>
  <p:tag name="CHARTVALUEFORMAT" val="0%"/>
  <p:tag name="CUSTOMCELLBACKCOLOR2" val="-13395457"/>
  <p:tag name="CORRECTPOINTVALUE" val="3"/>
  <p:tag name="USESECONDARYMONITOR" val="False"/>
  <p:tag name="PARTICIPANTSINLEADERBOARD" val="5"/>
  <p:tag name="MULTIRESPDIVISOR" val="1"/>
  <p:tag name="SAVECSVWITHSESSION" val="True"/>
  <p:tag name="DISPLAYNAME" val="False"/>
  <p:tag name="PRRESPONSE7" val="4"/>
  <p:tag name="POLLINGCYCLE" val="2"/>
  <p:tag name="STDCHART" val="1"/>
  <p:tag name="RESPTABLESTYLE" val="1"/>
  <p:tag name="CUSTOMCELLBACKCOLOR1" val="-657956"/>
  <p:tag name="PRRESPONSE4" val="7"/>
  <p:tag name="ADVANCEDSETTINGSVIEW" val="False"/>
  <p:tag name="DELIMITERS" val="3.1"/>
</p:tagLst>
</file>

<file path=ppt/tags/tag10.xml><?xml version="1.0" encoding="utf-8"?>
<p:tagLst xmlns:a="http://schemas.openxmlformats.org/drawingml/2006/main" xmlns:r="http://schemas.openxmlformats.org/officeDocument/2006/relationships" xmlns:p="http://schemas.openxmlformats.org/presentationml/2006/main">
  <p:tag name="DELIMITERS" val="3.1"/>
</p:tagLst>
</file>

<file path=ppt/tags/tag11.xml><?xml version="1.0" encoding="utf-8"?>
<p:tagLst xmlns:a="http://schemas.openxmlformats.org/drawingml/2006/main" xmlns:r="http://schemas.openxmlformats.org/officeDocument/2006/relationships" xmlns:p="http://schemas.openxmlformats.org/presentationml/2006/main">
  <p:tag name="DELIMITERS" val="3.1"/>
</p:tagLst>
</file>

<file path=ppt/tags/tag12.xml><?xml version="1.0" encoding="utf-8"?>
<p:tagLst xmlns:a="http://schemas.openxmlformats.org/drawingml/2006/main" xmlns:r="http://schemas.openxmlformats.org/officeDocument/2006/relationships" xmlns:p="http://schemas.openxmlformats.org/presentationml/2006/main">
  <p:tag name="DELIMITERS" val="3.1"/>
</p:tagLst>
</file>

<file path=ppt/tags/tag13.xml><?xml version="1.0" encoding="utf-8"?>
<p:tagLst xmlns:a="http://schemas.openxmlformats.org/drawingml/2006/main" xmlns:r="http://schemas.openxmlformats.org/officeDocument/2006/relationships" xmlns:p="http://schemas.openxmlformats.org/presentationml/2006/main">
  <p:tag name="DELIMITERS" val="3.1"/>
</p:tagLst>
</file>

<file path=ppt/tags/tag14.xml><?xml version="1.0" encoding="utf-8"?>
<p:tagLst xmlns:a="http://schemas.openxmlformats.org/drawingml/2006/main" xmlns:r="http://schemas.openxmlformats.org/officeDocument/2006/relationships" xmlns:p="http://schemas.openxmlformats.org/presentationml/2006/main">
  <p:tag name="DELIMITERS" val="3.1"/>
</p:tagLst>
</file>

<file path=ppt/tags/tag15.xml><?xml version="1.0" encoding="utf-8"?>
<p:tagLst xmlns:a="http://schemas.openxmlformats.org/drawingml/2006/main" xmlns:r="http://schemas.openxmlformats.org/officeDocument/2006/relationships" xmlns:p="http://schemas.openxmlformats.org/presentationml/2006/main">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DELIMITERS" val="3.1"/>
</p:tagLst>
</file>

<file path=ppt/tags/tag7.xml><?xml version="1.0" encoding="utf-8"?>
<p:tagLst xmlns:a="http://schemas.openxmlformats.org/drawingml/2006/main" xmlns:r="http://schemas.openxmlformats.org/officeDocument/2006/relationships" xmlns:p="http://schemas.openxmlformats.org/presentationml/2006/main">
  <p:tag name="DELIMITERS" val="3.1"/>
</p:tagLst>
</file>

<file path=ppt/tags/tag8.xml><?xml version="1.0" encoding="utf-8"?>
<p:tagLst xmlns:a="http://schemas.openxmlformats.org/drawingml/2006/main" xmlns:r="http://schemas.openxmlformats.org/officeDocument/2006/relationships" xmlns:p="http://schemas.openxmlformats.org/presentationml/2006/main">
  <p:tag name="DELIMITERS" val="3.1"/>
</p:tagLst>
</file>

<file path=ppt/tags/tag9.xml><?xml version="1.0" encoding="utf-8"?>
<p:tagLst xmlns:a="http://schemas.openxmlformats.org/drawingml/2006/main" xmlns:r="http://schemas.openxmlformats.org/officeDocument/2006/relationships" xmlns:p="http://schemas.openxmlformats.org/presentationml/2006/main">
  <p:tag name="DELIMITERS" val="3.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1365</TotalTime>
  <Words>1038</Words>
  <Application>Microsoft Office PowerPoint</Application>
  <PresentationFormat>On-screen Show (4:3)</PresentationFormat>
  <Paragraphs>73</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Flow</vt:lpstr>
      <vt:lpstr>Enabling Critical Thinking Skills that Sustain Learning for a Lifetime</vt:lpstr>
      <vt:lpstr>Definition: Critical Thinking</vt:lpstr>
      <vt:lpstr>Definition: Critical Thinking</vt:lpstr>
      <vt:lpstr>Definition: Critical Thinking</vt:lpstr>
      <vt:lpstr>Critical Thinking</vt:lpstr>
      <vt:lpstr>Critical Thinking</vt:lpstr>
      <vt:lpstr>Physics General Education Courses</vt:lpstr>
      <vt:lpstr>Slide 8</vt:lpstr>
      <vt:lpstr>Slide 9</vt:lpstr>
      <vt:lpstr>Physics 207: Fall 2009</vt:lpstr>
      <vt:lpstr>Slide 11</vt:lpstr>
      <vt:lpstr>Slide 12</vt:lpstr>
      <vt:lpstr>Slide 13</vt:lpstr>
      <vt:lpstr>Slide 14</vt:lpstr>
    </vt:vector>
  </TitlesOfParts>
  <Company>Illinois State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David Marx</dc:creator>
  <cp:lastModifiedBy>David T. Marx</cp:lastModifiedBy>
  <cp:revision>47</cp:revision>
  <dcterms:created xsi:type="dcterms:W3CDTF">2010-01-03T18:05:49Z</dcterms:created>
  <dcterms:modified xsi:type="dcterms:W3CDTF">2010-01-06T17:53:24Z</dcterms:modified>
</cp:coreProperties>
</file>