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8" r:id="rId3"/>
    <p:sldId id="261" r:id="rId4"/>
    <p:sldId id="257" r:id="rId5"/>
    <p:sldId id="262" r:id="rId6"/>
    <p:sldId id="264" r:id="rId7"/>
    <p:sldId id="260" r:id="rId8"/>
    <p:sldId id="263" r:id="rId9"/>
    <p:sldId id="266" r:id="rId10"/>
    <p:sldId id="267" r:id="rId11"/>
    <p:sldId id="265" r:id="rId12"/>
    <p:sldId id="269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E64B1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EE0FB1-421F-439E-9217-FA70022A319A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081E3E-BB8C-45F1-AC41-52C7A89ADE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E0FB1-421F-439E-9217-FA70022A319A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81E3E-BB8C-45F1-AC41-52C7A89ADE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E0FB1-421F-439E-9217-FA70022A319A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81E3E-BB8C-45F1-AC41-52C7A89ADE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E0FB1-421F-439E-9217-FA70022A319A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81E3E-BB8C-45F1-AC41-52C7A89ADE0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E0FB1-421F-439E-9217-FA70022A319A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81E3E-BB8C-45F1-AC41-52C7A89ADE0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E0FB1-421F-439E-9217-FA70022A319A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81E3E-BB8C-45F1-AC41-52C7A89ADE0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E0FB1-421F-439E-9217-FA70022A319A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81E3E-BB8C-45F1-AC41-52C7A89ADE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E0FB1-421F-439E-9217-FA70022A319A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81E3E-BB8C-45F1-AC41-52C7A89ADE0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E0FB1-421F-439E-9217-FA70022A319A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81E3E-BB8C-45F1-AC41-52C7A89ADE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2EE0FB1-421F-439E-9217-FA70022A319A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81E3E-BB8C-45F1-AC41-52C7A89ADE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EE0FB1-421F-439E-9217-FA70022A319A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081E3E-BB8C-45F1-AC41-52C7A89ADE0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2EE0FB1-421F-439E-9217-FA70022A319A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E081E3E-BB8C-45F1-AC41-52C7A89ADE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hyperlink" Target="http://www.arthursclipart.org/silhouettes/people/OFFICE1.gif" TargetMode="Externa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//upload.wikimedia.org/wikipedia/en/a/a3/Pedagogy_of_the_oppressed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297681" y="4191000"/>
            <a:ext cx="2331719" cy="1127759"/>
            <a:chOff x="4297681" y="4135582"/>
            <a:chExt cx="2331719" cy="1183178"/>
          </a:xfrm>
        </p:grpSpPr>
        <p:pic>
          <p:nvPicPr>
            <p:cNvPr id="10" name="Picture 2" descr="http://www.examiner.com/images/blog/wysiwyg/image/crowd-silhouette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3400" y="4135582"/>
              <a:ext cx="2286000" cy="11222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Moon 10"/>
            <p:cNvSpPr/>
            <p:nvPr/>
          </p:nvSpPr>
          <p:spPr>
            <a:xfrm>
              <a:off x="4297681" y="4953000"/>
              <a:ext cx="45719" cy="365760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Oval 20"/>
          <p:cNvSpPr/>
          <p:nvPr/>
        </p:nvSpPr>
        <p:spPr>
          <a:xfrm>
            <a:off x="3733800" y="2743200"/>
            <a:ext cx="3429000" cy="1752600"/>
          </a:xfrm>
          <a:prstGeom prst="ellipse">
            <a:avLst/>
          </a:prstGeom>
          <a:solidFill>
            <a:srgbClr val="0070C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990600"/>
            <a:ext cx="3429000" cy="8382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r"/>
            <a:r>
              <a:rPr lang="en-US" sz="4400" b="1" spc="200" dirty="0" err="1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articipatory</a:t>
            </a:r>
            <a:endParaRPr lang="en-US" sz="4400" b="1" spc="200" dirty="0" smtClean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5414427"/>
            <a:ext cx="5486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</a:rPr>
              <a:t>Michaelene</a:t>
            </a:r>
            <a:r>
              <a:rPr lang="en-US" sz="2800" b="1" dirty="0" smtClean="0">
                <a:solidFill>
                  <a:schemeClr val="bg1"/>
                </a:solidFill>
              </a:rPr>
              <a:t> Cox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Associate Professor</a:t>
            </a:r>
          </a:p>
          <a:p>
            <a:r>
              <a:rPr lang="en-US" sz="2000" dirty="0" err="1" smtClean="0">
                <a:solidFill>
                  <a:schemeClr val="bg1"/>
                </a:solidFill>
              </a:rPr>
              <a:t>Dept</a:t>
            </a:r>
            <a:r>
              <a:rPr lang="en-US" sz="2000" dirty="0" smtClean="0">
                <a:solidFill>
                  <a:schemeClr val="bg1"/>
                </a:solidFill>
              </a:rPr>
              <a:t> of Politics and Government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www.freestockphotos.biz/pictures/7/7008/cityscap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0746" y="4090452"/>
            <a:ext cx="2623254" cy="1167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data:image/jpeg;base64,/9j/4AAQSkZJRgABAQAAAQABAAD/2wCEAAkGBhQSEBUSExQUFBUUFBwYGRgWFxgXFBkYFRUYFhkYFxYXHCYfFxokGhcfHzIgIycpLC0sFR8xNTAqNScsLCkBCQoKBQUFDQUFDSkYEhgpKSkpKSkpKSkpKSkpKSkpKSkpKSkpKSkpKSkpKSkpKSkpKSkpKSkpKSkpKSkpKSkpKf/AABEIALgBEQMBIgACEQEDEQH/xAAcAAACAwEBAQEAAAAAAAAAAAAAAQYHCAUEAwL/xABLEAACAQIEAwUFAwgIBAQHAAABAgMAEQQFEiEGBzETIkFRYQgUcYGRMkKhFSNSYoKSscEzQ3KistHh8CRTo8IlNHSzFjVjZHODk//EABQBAQAAAAAAAAAAAAAAAAAAAAD/xAAUEQEAAAAAAAAAAAAAAAAAAAAA/9oADAMBAAIRAxEAPwC8KKdFAqKdFAqKdFAqKdFAqKdFAqKdFAqKdFAqKdFAqKdFAqKdFAqKdFAqKdFAqKdFAqKdFAqKdFAqKdFAqKdFAqdFFAqKdFAqKdFAqKdFAqKdFAqKdFAqKdFAqKdFAqKdFAqKdFAqKdFAqKdFAqKdFAqKdFAqKdFAqKdFAqKdFAqKdFAqdFFAV58dj44YzJK6RovVnYKo+JNfes/+0bnMhxkGFv8AmVgE2nzkd5EuT6Kth8TQXllefYfEqWw88UwBsTG6tY+Rsdute6sictMe0WbYNk6mdUIvpush0Nfz2N7eNq12KB0UUUH4llVRdiFHmTYfU0osQrC6sGHmCCPwrMXO7iKTEZrLES3Z4e0arc6b2DM2npcsbX8Qq+VezkBnDx5p2AcCOeJgUJsGZO8pUW3cC/lsWoNKU6Qp0CrjZtxlgsLII8RiYYnYXCs4Bt5nyG3U+VejiKdkwk7qGZlhcgJ9skKbabkb1jEt4ncne53oNuQTK6q6EMrAMrA3BBFwQR1BFfSofyjgZMlwgdmYmMsC17hWdmVRcnuhSAPQCphQFFFFAma3WotNzOy1cQMMcXH2hNtrlAemkyAaQbnzr4822mGT4o4csrhASVIB7PWO13Ph2erpvWTQaDcIN+lOobygklbJcKZixYq1i32tHaMI7+fctb0tUyoCubnXEGHwkfaYiVYl82P8K6VZh56ZlM+bSxSMezi0dkvgA8SFiPO7A/Sg0Fw9xpg8dqGGnSQqLsouGA89LAG3rXbFZS5OxzHOcN2N9mJkt07K1n1enQfEitWigdK9Oo5zBw+Iky7EJhNpmSwOrQQvVipt103Hh160H6xPMLLo5TC+Mw6uDYguAAR1BboD6E13opQyhlIYEXBBuCD4g1iGtL8gs07XKBGf6iZ4+pOxIkHUbfbtYX6D4UFlUUUUBSp1WPNfm2ctcYbDor4hkDlnuY0UkgbCxZjY+IA269KCzadUly555Sz4pMNjhHaZtMciDTpc7KrrfcE7XHQkedxdgNA6KKKBXqq/aEyWF8vXEMQs0LqE2Gp1dgrJfrYX1fL1ry8/uM5sNHBhcPI0bS6nkZDpfQtgqhhuLm52/Rqm8t4m7mITFK8/vMax9q0jGWPQ4kUrq2cBgCUJF9Nrr1oJjyJwOE96kxWJkVGg0CMPsgaUsoYudgdrAE9W+FaRBrG+Hz0wYabDxrG/vAAkkZSW0qwZVQNstmFybXJt001c+cceyZZLgR/SJNs4d2HcSKJOpJFxKztcj7ltgaC4qV6+eGxIdFdejC4/351FuaPFrZdlzzx27VmEcd+mt7m9vGyqzW/VoKe9oDh9IcwXEK92xKkulj3WjCrqv0III26i1/Gu37PfC8J7THOVaZToiUg3QWszgnYk307XsP7VfPhviPDz5RJPmK9tF26xTixLiQju4hDe4JUgG1uhta1jCsRxbh4JII8KryYeGaV7SgBzHiBGrxbHcjQbPt1G21yGrBX5llCqWYgKoJJOwAAuST4C1R3gnOO2ikjL62w8ujUerIyLLG37jgfs1yedmadjks9m0tKUiHmQzjWB59wNQenM+ZuFWJ5IZElRGVWkDDs1LvHHe4+1p7VWNvC+99qz7lvDjflkYfFqqWkeSQMCIysavMbW/q2C7EeBr65G5ORZgPBJYT8Ncig/4B9K52J48xMq/nWWR+xaFXIAZYpFVWQabC1l22v3m63oNNcH8e4LMAVwsnejUExspR1XYXCnqu4FxcbipNWRuWWethM0w0i9HlETi9gUlIQ3+Fw3xUVrmgK/LGhnA61CeauemPLcSsbEMYrEjawkPZqAfNifoDQfrNOaWAUTKWMqxq4cIuoHR3XUDq32hfawDAna5GbMjnwpzGN8QpXC9vqZQNVo9RIUgdR0Bt4XrrcD5vFhfePeYTKrwMEQEC8pGkC9iFGlidVttI69Ki3ub+X4ig2fk+YQzQpJh3R4iLKYyClhtYW6Wta3havbVBeztmbpiZ8KxIWSPtFXw1IQrH0NmH0HlV+UHF4r4vw2XQibEvpUnSoUanY+Sr41n/mVmMGbSvjMEJC8SqkkbAB2jsbTKg3IVjobr1U7Dr6/aFxkjZokbHuJh1KC9wNbNqb0JKgfBRVYQzsjBlJVh0Kkgj4EbigmfLHP2y3HpPICI3R0kX7/AGdtZYKetinpfoK07kucxYqBJ4W1xuLg2IPzB3BrJHCV5cwh1EsWfck3J2N7k9dqtblzxAcJns+AbaOcIFG+0sUK9B4XUEE+goLwpEA7UXqs+IOZ5XPYcqCaYi6JK4JEhaWMMgQg91QWW56ncbUFJ8x+EPybmD4cMGRh2iG1rI7NpVvUWt8r1enKrifLxl+HwsEqCRIVaVDq1doQGlbcbjWx3Gw+ArPfGaOuY4tZGZ2XEyKWf7TaXYAm/oBVj8iJocPBj8Y7J2sUJ0qSNfZopkYgdbFgoPwFBoCOQMAykEEXBBuCD4gjrX6qq+RHGsmMw80E7a5IGDBj1ZJSx38yGB+TLVp0Aazv7Q2QOmOTF2vHNGEv4B0vsfiu/wAjV18ccRjA5fPidtSIdAPQyN3UHqNRHyvVecU4uNsThMLiWedcTLKVSVyYw6QDDxAqeoOILkep8gAAoCNypBBIINwRsQRuCCOhrYfBOfjG4CDEg7vGNXo691x+8DWc14aGEy7GLj4lhnYxnDEuhnLK1nQRglglj3jt1HWvbyX48fB4xMK2+HxUoUjxSR7Irr8TYH038KDTdOvzpooMuc8Mc8mczB1KiNUjS4IugF7jzBdm3qBVfHOeCJ84y1JyBFpJe+w0iS5B9Da3zqi8W4aRiospYkDyBJsPpQfO9WVzwnticND/AMvDlv8A+srt/AVWoFWLxJiFzHFZTiJF7uJWLDyqLgXimEcmkg7Ah79bi4oL15fZj22Dic7GSKOQAbgaolVv+ojk+pqL8+cplxOBAiKWwxOIkBJB0hWQWt47nY9d99t5rk+WLh3MKKqRpGBGiAgKmt7A3JuSdya5fGWg5fmYY3XsHJI8+xtpv5gqP3hQZiwmfmPBT4S11nkje/ipi1fW+r8K5N6VFBoHkRjHllxMoRuxaHDxlyRbtoIgrALe+4Yb26KKsHj3JocTl86zIrhIndSwF1dY2syn7p9fWoB7Nrf8FiR4DEA/WNf8qmnNbFmPJsYw6mLTt+uwT+dBnbD5ksORyQg9/GYkaum0eHAbp1+0wN/S3hURr6tOSFU2soNth4m5ufGvwVoLD4aw0UWOyXEGNezxC6GUrcGVJXgLEW3N2Q38xWnTWZOXuIebG5dBLDK0eBEkulYyW/OSFxIRtZAxQ39Nr3FaSdtZUA90i/xoD7b+YFVDzvzJlytAth7xiyH+ENwqjyF0B+R2F6uVIwOlRLiPhKDMMN7tPq0piGZShCsCGO1yDsQxX4H50GfuW3DKY2eVsSzrhsNCZpSrWvp6IT4BgD037tRKXEEsSLqCTYXJAHlcm5tVp58Y8Jl00UA0e+4uRbX37DDSMmkDwTuje5vrI2qucXhbgkDcfjQSjk7mhTOMOCft64/k0bEf3lWtTI4I2rI3LbKpp80wywfaSVZCT0CRsGYn5bfOtZSppII2vQU9xZw8mP4rjgkAMa4S8gP6ISTp66mH8fCqk4z4Sly7FthpSrEAMrL0ZGJCtY9DtuPAjx61c3HOWyRcT5fiEcR+8KY9Vr2KBlfa+50yLa+1+oNrVzeaXLqeWRsRI7S7WWcD7Ki5CYiJdlUeEkYA7x1L40FU8E45Ycxwssn2FnTUfJS1id/Q1ZWWOn/xbiBdXSRXF7grYwK1wfS3X0qpsyyqTDuY5VKm1/Qg9GU+Knz9D5VYfBmYCfPcLiie9Nh2eXawDpFJC5+B7PX+1QaMwTkxoT1KLfzvYGs68awl+LgFB72KwtvC+lYQSL+qnf0rRWCX82gP6C/wFUlz5zfsMxwci3DxQuykbEMxtGfgGF/gD0oKq4xxglzDFSA3DYiTSSbkqHIUknqbAVL+UOZao8fl7uFTFYOQqSQPzirpAF+pKsfH7lVwzXr7YPGNE6yRnS6MGU+RBuDY7H4Gg7vLzOcRhsxhkw0bTSEleyBt2isLFSbGw8b9Bpv4Vr4Vn32fscvvuJLKoaRVtpAAUM7XCi3dXUVFhtuK0DqtQVbzKz3D4jMMDl3agGLFLPiL/wBGqRIZNLk7XK328Lg+VVtmAxGe5u/uJCjDpeEsxWyQuLOCBs7O2vw6+lSLnTwQZGbMsNFKwaxlIvo0qhBl0ncLYLuO7be3U1B+XXMFsqklkWBZu0VU3YppsSdjpPXy9KD1Ynk3m+sk4ZpCTcsJYjcncnd7mvly7yJ1z7DYeVdDxTkstwbNCrSWupIvdasPA+0nGVPbYN1a+3ZyBhb11Ab1weRUbYnOZ8W/URySNttrmkH+bfSg0Peii9FBSnOVNedZevlGT9GY/wAqpbOpteJlbzka3w1EAfStQ8yeXUOYw9oWaKeFG0SL+jYko6/eU/UfUHLOExnZnUFUsCCCwvpIN9lJ0n4MCDQeerA4dxg9xy8MQNGcg7+QWEk/DvVA5ZixuQvyVVH0UAVYHKbhCfMMRDJqVcPgp1drnvXJ7Syi29ygBvawNBpHLxdpJCCBI403FjoVFUXB6AsGa361RPjhr5BiyNi0Tsw8VZ3Luh8iCxHyqc1WnOrNWwmWTKLMMZII7nqpZbtffcaEIB8Da970FP4Pk3mUsEeIjhR0ljWRbSIG0uAy3BItsaiODwDysVjXUQCT0AAHmSQBWo+G+JQvD0eLVSohwRIX1gQpt6XTb0NZToNG+zroGWyhT3/eW1jfbuIF9OgPSphzKVTlGN1bj3d/qBt+NQD2bscpw2KhCEMkquW+6Q66QPiNB+oq4poQ6lWAKsLEHcEHqCKDFOIijEcbIxLkHWpFtLA7WboQR9LVZnIfMyuImiCLIxiZo1IW5ewNtTbC+gDfbrUc5uZJBhM1mhw66I9KNoBuqs6BiFv0G97eF9trCuJw3msuFdsRGhcKulj3goEoK7spGkkXA+JoL25N4pp8VmcmIYTYgTiNpV/ozGmpVWO2wW4J28CL1YOVP3UXxQNGfUxMyX+em/zrP/KbiIy5kmEI7GDEFiUhZku6xXW5UjwTqLefU1oPCYBIWWOMaVAJtck3NySSxJJPmTQdCuJmaNEXkUakYamXowIFiVJ23AGxtuCb71265+fTKuGmJt3YnP0Qmgy5xRxL75iO0VdESoEij/RQEnf9ZiSSfUdbXrlpiFUEsuoW82HwPdI+leXBwyOyRohLOyovqzEKo+ZIr2cVZBLhMVJhXKu0RAJT7J1Irjr6MKDQ3JfLsN+SsPiIYUWV0KSPpXtGZJGU6mG5Fxcelqm+LP2fjUI5FwFckgJ+88p+krL/ABWptjT9n+1QV9zxwk3u2GxGHOl8PilbtPCMMpGttjZAbXvtbrXU4w4jthY49YUzRdpKwIKpEFu5upsQdxsdwrWNeXnhxB7tlMiA2fEkQj+y27/3AR86z1wzhpsZiocEssgWZhGRrNgl9RFulgATbpeg+HEufti8Q8puF2VFv9mNfsA+vifViakHKMNJmsEdiwZXTYfZRgS5J8BpLC/mwrpc8uG4cFi8NHh0EcQwiqAPErJJdmPVmNxcmpf7PPB69m2ZPfWWaKIdFCALqfY7kkld+mg+dBdYNUL7SOUET4bEgbOjRMb9Ch1Lt6hj9KvuqM9pUvfB7fm7Sb2H2+5tq69PD0oKQFTXhflBmGORZUjEUTgFZJjoDKehVd2II3BtY3G9QoVofk1x/EMqKYuZIvdX7MNI4F0Yaktfy3Ww/RFBG8n4ElyjN8NCMQJGxcEoBVAovHaQRnUTszIovsd9rdaubNMwDRoFDskq620C7dkNOqy9SSHAsN7arbgVTmc50c24jwkmXu8kUAS76HWNNLu8hN1uoYWW5G+1XFiInhjibut2bd4/ZUI9x62UXG/pfpQevMsCuIw0sJ+xNC0e23dkQr8tjWf+VvHWFyr3jC4yNyXmsXVQ6L2YKG6nvdb9AfhWi3ewJ8hesV5tiTJiJZCLF5XYjyLMTb8aC7uI8q4dxsMk8M0MUvZllEb9gSw3F4nWwJOx7vjUl5N8AHLsK0khvNiQjMB0RQt1TrYm7EkjzA8KzhlQlkkWCILrmYRi6re8h0W1kagDe23ga2Zl+G7OJI730Iq389KgX/Cg+1qK/VFB5czNoJT0/Nt/hNYmraXEWIRMHiHkv2awSM9uukISbW9KxcaD0YrLpIwjOjoJF1oWFg6n7ynxFX77N8I9wxDeJxOn92JD/wB1cznHhwmQZeHRBIrRLdRYLbDtqCj9E26egr2+zbj1OExMH3knEh+EkYUfjGaC4qjnMLIocVl06TpqCRvIp6FHRGKup8CPxBIOxqR1yOMBfL8WNSpfDSjU5sq3jbdj4AUGXn5nZgcKcIZh2Bi7LRoQDs9OnSLLtttUVoooL99mxZPdsUSoERlTS33i4U6xfxAGn5k1cpqsvZ7/APlB/wDUyf4UqzTQZQ5xzas8xh8mRf3IY1/lUs5a8KjE8PZlZLySNZPUwIsiAftMR864nPnB6M6kb/mxRv8ARez/AOyrX5D4W2SqTYiSWU2t4atBB8/smgoPgLMuwzPCS+CzoD8HOhj9GNa5xSkMHAvbqKx3xJg/d8diIlBjEWIkVQGJKhJCFsx3NgBv49a1XwpxC2JwWEntbtoV1X66h3Wt6XG1B1nx5tspvUa42xBXLcYxJH/Cy2J8zGwHzuRUmeaUXOlbD/fnUT5rYoHJcSWC6TGB3t7PrULYeeq1j52oKG4CwbTZnhEUX0zK59BF37/UCunzaw7R5tMzf1qxuvwEax7+t0P1FerkIFGb3/8AtpNP9q6fyv8AWuz7QRSR8Ix2ltINuhQaTvfx1Hb4nyoJ1ybzE/kfDgqbL2i389Mr7j/fW9TNnMhGxABvc1F+WeYH8i4M6AhEYW3gbEgPt+kBq/aqVLLL4qLf79aCjvaSzbViMLhwT+bjaRhfa8rBVuPMCM/vV5/Z34a7XFy4x17uHXShI/rJOpB8wgN//wAgqLc3MyafNsUzH+jk7JRtssYt/iufnWgOVOULh8nwoX+siErHxLSjXv8AAG3yoKw9pRP+Jwh84XH0cf51LPZ5zTtMraI2vBOwH9lwJAT66i30FR32kstUHC4izazrjJv3NK2YDT4NdjuOvj0Fej2aZfzeMXyeM/UOP5UF2VT3tJf+Tw3/AKg/+2auCqp9ojKpJMvilQXSCW8nmA66A3wubfOgqHlVw+mMzWCGUK0Y1O6k7MEUkL63a23levlzMyAYPNcTCi6Y9euMWAASQawFA6KCSo/s12eRMGrOoj+hHI39wj+ddT2ioFXM4mAYF8MtztpNncC3jfzv6UHb9mhTfHEqbHsbNbu93tbrq8+8DarwZARYi4IsQelvhVN+zZmLNBi4Ce7FJG6//tDgj/p/jVy0HObAyBWWOWwsdIZdVrjYEk3K3rHGaRMs8iuAHWRgwHQMGINvS9bYNZB5i5RJhs0xSSgAtM8gt0KSsXUj5G3xBHhQd7kTlolzmNm/qY5JAPMhdA+he/xArUFqzf7OxH5Vfz92a376X/lWkKB0UqdByeLYNeAxSH72GlH1jYVj7KcH208UP/NlRP32C/zrYXFWGMmBxKBihbDyKGHVSY2FxuOnxrIGR5icPioJwFJhmjkAY2UmN1axI6Dagvz2iML/AOFQ26JikHy7KQVwvZpmXVjVt3rRG/oDID+JH1r0e0TnAbD4SJZU77dqYxcsRpISTUNtO7Dcbnp0Neb2dMlhLzYrtgZlXs+xAsVRiG1k37wJFtumk7+FBetRvmQbZRjd7f8ADSfipFSQVHuYWHV8qxisbD3aQ38iqFh+IoMfUUV+4YSzBVBZmIAA3JJNgAPE3oNRcleHxhcpibUWOJ/PnyXWoAUD4AfO9T21crhPK2w2Aw2He2qKBEa3TUqAG3zrq0Ge/aQZffcOADqEBubbG7m1j4+Pwqcez9mXaZT2Vv6Cd0+Ia0t/q5HyqIe0q494wa23EUhJ9Cy2/gfrXU9m3HL2GLhv31kV7fqsukEfNf4UFb84owM7xdj1dSduhMaX+Pn86vvgLT+S8u09OwX67av716obnIgGd4qxBuyk28D2ai3x2/GtA8tJIpcpwTIQwSBFuARZ0AVxY+IYG/n1oOsjmW+p9Iv0qE882C5NpQ3Bmj8evev/ABqw/wAmx/o/iagfPHCoMklIG6vHp9LyregrLkRA5zXWB3VgYP5d8gKNvUX/AGa+3PWUHF4YXFxC3yu+3w6V2vZskQnGAj85+aN/1e+LD5/xrke0RlAix2HmW4EsJX0vE29v3xQWRyzlLZFhCQQe8N/EK7qp+BUA/OpRmuIGEgkxMkjaIULkeYUXt18elePgPDxtlWE0r3Th4zb9gVEvaGxYXKkj1MDJiVsB0YKrsQ/6vQ/ELQUJhkbG45Qx7+KxI1HyaaTc/Vq2Ll2ASCGOGMWSJFRR5KgCj8BWYOSWGV86w+pdWkSMPIMsTEE/762rU/hQUX7SuLOrBxeFpH+d1X+Fef2a8UBiMXH4vEjD9hmB/wAYrne0Lngmx8eHCke7RnUxBGoy2bug9VAA38yfKvd7N+VOcViMTt2axCI9Ll3YMNuuwT8aC/7VAOeeK0ZLMPF3jT6yBj+C1P6pz2kc0thsNhrNd5TJq+5aNCuknxJL3/ZoK+5GxE53BZiulZCR+kOzYaT9b/s1LPaVRe2wRFtRSUHzsGj07fM/jUK5O4KSTOcMYyFMZLtcgHQFKsAD9okN0G9rna1xIPaJgAzSJgykthlBUHvLpd92HgCDt8DQdf2a8e3aYuD7mlJLWF9QJU79eh/Cr2tWf/Ztjb3vFGx0iBQT4Al7qCfMgH6GtAUAazDz3ZjnUgYEARRhLkG66b3FhsNROxv0PnYaeNZo9oJv/GPhh4/4saDi8C562T5okky2A7ko6/m5QG1La99tLi3W1vGtW4eYOodSGVgCpG4IIuCKzhzS4ZQYHAZlG1xNBFC+1izLFdH8d9KaTcn7K1OPZ74nabBy4RyScMwKE/8ALkvZb+NmB+AIoLbtRStRQcfjGCd8BiEwzRpK0TANICVAI73Tx03tsd7bGsmcO5OMXjIcMG7PtpAmojVp1bXttf8ACtfZ7l6z4aWF76XjYGxKnp4Ebg1kf8lMr6wSrKbhl7pBXowt0O170Ft89uD4YcuwssStqwxTDhr3/M6GsGufBgLH1NeT2dIIXmxLiNxLGoAfWSmiT7hW1r3S9/U16OauIx7ZXgYZwNMiK2IcWJMygFUNugIu2w3K9R4vkVFi1lkVFRcJfVKSneMmgKqo4I9GI3/vUF21CucObJBk+I1qW7ZexUDweQHSxPgBa/yA8amtcni3CGXA4iNUR2aFwqv9gnSbX+dBjQ19MNLpdWH3WB2JB2N9iNx8RXRTJCQCCbEA9K/ZyX4j1te3yG5oNKcu+Zkea9oscMsRhC3LWZTquPtD723Q/wCdTWvBkeDijw8awrGE0KR2ShUPdHeAF9j8T8a6FBQftJu3vGEBVQoikIb7xJZbg+QFhb+0a7Xs6ZSi4WfE2QySSaLhwWEaAEKyA9zvXO+5Fj0tXx9ofBLIcIAp7Tv9/e2gae5bodyD6W9a8/s+xyRzYmIKpjKK7PazhgSqrfxBBbY+p8TQffjTkLJicXicVDiI07VjIsbI1tbC7Avc2Ba5vbx6V2OTeNxq68HiJcHLFhk0IIpY3mUqQoUrEfsWvu1muPHwg/Nx8V+VZh2siIVTQscjqpQr94A2uTe9TbkjwVBDhlxvZyjESBlLSbLp1WvEo+41gdRuT8KC0qqn2icY65bEi/ZkxADfBUZwPqPwq1hVd88OHFxOWGQlg+HcOtj3TrZUYMLb7Ha1t6Cq/Z/xJXNwuoAPA4IJ620sAPM3H8akXtKQntMG9+7pkWxZepKm4W+o7Dc2sO7vvXM5IcMXzUSkXWCJmufBn7i/gW+lSf2hcGZEwlnP25Pzdtj3R37+my2/XoPPyB4tk9zxMEis8ODXtV0LqcCQuxjVVF2JKsw6m5I8qg/HPFjZ5jlVAsEajTGJ5ljUeLM+o6Q52FhvsOtW3yP4TXC4DtzcyYo6j5BELKg6X6XPj9quNzv4YRUTFxw4cmSQRykxfnDdWKvrDC32NPn3hvtQcrkXwtJh8xnd5cMwXDmO0U8crEs8bBtKEkLZSLm29XpWdeTREOaxArYPHJGNI31Npcaz1KgIfhtWi6CifaF4XcSJmAYNGyrCwP2kKl2BTw0m+46gjyJrrezgI/c8Tb+k94Grf7ugaNuo31VyOeeJ7XGrAQXVIFIvrTQ7M3eQhtMlxsbqbWsDfVXT9nxzGMVAStiUkUba7kMrHzKgBfgT60FyE1QfO3mQk/a5YkR/NSreUtYak3ICW3G9tz4Xq/DVV88cHhVwv/l096xDALMIlLARkFry9QdOw3J36WBsFXclMMDnMDHs7IGPfkCEkoVGgHeRt/sjwufCpn7SGURj3bFAESsWiY+BRRqW48wSfqah/LTIz+VsKwEZCSaj2hstgpG1+rgkFQPEDyqd+0E8sjYaDSOxs0mrxMg7lvQBW+er0oPN7NmHN8ZIHNvzasmkWJ75V9Xp3hb1q8KofkBhezx04LupMAKxgns3741Mw/SXugH9c1fNBFeYXEeLweF7XB4U4l72IAZtAsbOUTvOL22FvHcVmbGLLjZ5MTipQjyG5Yxu1zawGmNTpsABvWwjVKcxsiAx76RZSqtYbAFh3rAeZ3oPHzGxuEhyCDAQYiCaSJoyy9rrlH2mYgeepraTawPTa1R3kLnhgzVYbAriUZD5gopkUjf9Ujx61zeKuX+OhX3qWCKOFUTvxMNLXIANidTSMW32+lfDlgjLnGDPfF5rd3rYq2x9D4+l6DV96K/VFB8sal4nANiUYXHUbHeqDwuRDtE1C6611eo1DV9RV/zjuN8D/Cq8/IfpQdPmbk6yYFbbdlIukDpY9y1vQH8Kj/K7Byx4lgrERaCXW/dJ2CkDz9fKpvnsPa4RR56SfpevJwll/Zu5t1UfxoJPXgz8t7rNo+12TW+Ok176+WMj1Ruv6SkfUEUGfBkXpT/IfpVhfkL0o/IXpQSngnbL8OP0U0/ukj+VdyuHwpAyRMpOwbujyuLn8a7lBXfNqASGBLbjU1/Q2Fvw/Cnyly3sxiGtsxQfTUf513eLsH2joLfZU/if9K9vCuDEcBFty5J+goK45j5YXzB2I+4gHwC1YXAqacvgW1tKkfRjXJ4hy7tcQ7W8h9BUk4fi04dF8gR/eNB0KjnMJNWXSr+lpH99akdc7iHCdph3X4H6EGggPKqIQzypb+kQEfsE7fRvwr9c18uMk8J+6IyB8dW/4WrtcO5TpxCtuLA/4TXv4uy3tDG1ugI+tjQfbgVx+T4FH3F0H4qSP9fnRxvlLYnAyxJ9rZreehg2n52r18OYYR4ZFHm1/iWNdOgozhjD+74yGa19Li/wbuk/IH8KvOoFmPD4WZwo21XHz3/nU1y+QtEhb7WkX+NBA+bOXCT3c6e8NY1eNu7t9a5PLHK9GO1f/SYfitTvi7AdokfmGP4j/SvLwllnZyO1vu2+p/0oJTUU5mZb22BO1ykit+Ok/g1Suufn0IfDyKfED63BH8KCneFeHdWNgHS0ga/lo7/8qlHNjJzJLDJsVCFfW99R2+H8K6eRZPpxCN0sSfwO1dPi7Cdp2Y8rn62FBDOVuV9njWa39Sw+rJ/lVr1GOEcsEbu1t9IA8rEm/wDAVJ6ANQTirLu0xTNbwA+g/wBandfF8GjG5UE0EJ5mxq2TiMgEsYgt+oKkNcetlP1qH8nuG19/aVkv2MRKn9F3IUEeuksKlfG6GacRi+iIAAeGojc/QgVI+EOHhhYdx35O83p5L8v4k0HdtRRRQOlav1RQK1FqdFAqDTooFai1OigVqKdFAiKLU6KBWoAp0UCop0UCtRanRQIUU6KBWop0UCNAFOigVBFOigVqLU6KBAUU6KBUU6KDnfkdTN2p33va3jbaugKdFAqdFFAqKdFAqKdFAqKdFAqKdFAqKdFAqKdFAqKdFAqKdFAqKdFAqKdFAqKdFAqKdFAqKdFAqKdFAqKdFAqKdFAqKdFAqdFFB//Z"/>
          <p:cNvSpPr>
            <a:spLocks noChangeAspect="1" noChangeArrowheads="1"/>
          </p:cNvSpPr>
          <p:nvPr/>
        </p:nvSpPr>
        <p:spPr bwMode="auto">
          <a:xfrm>
            <a:off x="265764" y="-847725"/>
            <a:ext cx="260032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hQSEBUSExQUFBUUFBwYGRgWFxgXFBkYFRUYFhkYFxYXHCYfFxokGhcfHzIgIycpLC0sFR8xNTAqNScsLCkBCQoKBQUFDQUFDSkYEhgpKSkpKSkpKSkpKSkpKSkpKSkpKSkpKSkpKSkpKSkpKSkpKSkpKSkpKSkpKSkpKSkpKf/AABEIALgBEQMBIgACEQEDEQH/xAAcAAACAwEBAQEAAAAAAAAAAAAAAQYHCAUEAwL/xABLEAACAQIEAwUFAwgIBAQHAAABAgMAEQQFEiEGBzETIkFRYQgUcYGRMkKhFSNSYoKSscEzQ3KistHh8CRTo8IlNHSzFjVjZHODk//EABQBAQAAAAAAAAAAAAAAAAAAAAD/xAAUEQEAAAAAAAAAAAAAAAAAAAAA/9oADAMBAAIRAxEAPwC8KKdFAqKdFAqKdFAqKdFAqKdFAqKdFAqKdFAqKdFAqKdFAqKdFAqKdFAqKdFAqKdFAqKdFAqKdFAqKdFAqKdFAqdFFAqKdFAqKdFAqKdFAqKdFAqKdFAqKdFAqKdFAqKdFAqKdFAqKdFAqKdFAqKdFAqKdFAqKdFAqKdFAqKdFAqKdFAqdFFAV58dj44YzJK6RovVnYKo+JNfes/+0bnMhxkGFv8AmVgE2nzkd5EuT6Kth8TQXllefYfEqWw88UwBsTG6tY+Rsdute6sictMe0WbYNk6mdUIvpush0Nfz2N7eNq12KB0UUUH4llVRdiFHmTYfU0osQrC6sGHmCCPwrMXO7iKTEZrLES3Z4e0arc6b2DM2npcsbX8Qq+VezkBnDx5p2AcCOeJgUJsGZO8pUW3cC/lsWoNKU6Qp0CrjZtxlgsLII8RiYYnYXCs4Bt5nyG3U+VejiKdkwk7qGZlhcgJ9skKbabkb1jEt4ncne53oNuQTK6q6EMrAMrA3BBFwQR1BFfSofyjgZMlwgdmYmMsC17hWdmVRcnuhSAPQCphQFFFFAma3WotNzOy1cQMMcXH2hNtrlAemkyAaQbnzr4822mGT4o4csrhASVIB7PWO13Ph2erpvWTQaDcIN+lOobygklbJcKZixYq1i32tHaMI7+fctb0tUyoCubnXEGHwkfaYiVYl82P8K6VZh56ZlM+bSxSMezi0dkvgA8SFiPO7A/Sg0Fw9xpg8dqGGnSQqLsouGA89LAG3rXbFZS5OxzHOcN2N9mJkt07K1n1enQfEitWigdK9Oo5zBw+Iky7EJhNpmSwOrQQvVipt103Hh160H6xPMLLo5TC+Mw6uDYguAAR1BboD6E13opQyhlIYEXBBuCD4g1iGtL8gs07XKBGf6iZ4+pOxIkHUbfbtYX6D4UFlUUUUBSp1WPNfm2ctcYbDor4hkDlnuY0UkgbCxZjY+IA269KCzadUly555Sz4pMNjhHaZtMciDTpc7KrrfcE7XHQkedxdgNA6KKKBXqq/aEyWF8vXEMQs0LqE2Gp1dgrJfrYX1fL1ry8/uM5sNHBhcPI0bS6nkZDpfQtgqhhuLm52/Rqm8t4m7mITFK8/vMax9q0jGWPQ4kUrq2cBgCUJF9Nrr1oJjyJwOE96kxWJkVGg0CMPsgaUsoYudgdrAE9W+FaRBrG+Hz0wYabDxrG/vAAkkZSW0qwZVQNstmFybXJt001c+cceyZZLgR/SJNs4d2HcSKJOpJFxKztcj7ltgaC4qV6+eGxIdFdejC4/351FuaPFrZdlzzx27VmEcd+mt7m9vGyqzW/VoKe9oDh9IcwXEK92xKkulj3WjCrqv0III26i1/Gu37PfC8J7THOVaZToiUg3QWszgnYk307XsP7VfPhviPDz5RJPmK9tF26xTixLiQju4hDe4JUgG1uhta1jCsRxbh4JII8KryYeGaV7SgBzHiBGrxbHcjQbPt1G21yGrBX5llCqWYgKoJJOwAAuST4C1R3gnOO2ikjL62w8ujUerIyLLG37jgfs1yedmadjks9m0tKUiHmQzjWB59wNQenM+ZuFWJ5IZElRGVWkDDs1LvHHe4+1p7VWNvC+99qz7lvDjflkYfFqqWkeSQMCIysavMbW/q2C7EeBr65G5ORZgPBJYT8Ncig/4B9K52J48xMq/nWWR+xaFXIAZYpFVWQabC1l22v3m63oNNcH8e4LMAVwsnejUExspR1XYXCnqu4FxcbipNWRuWWethM0w0i9HlETi9gUlIQ3+Fw3xUVrmgK/LGhnA61CeauemPLcSsbEMYrEjawkPZqAfNifoDQfrNOaWAUTKWMqxq4cIuoHR3XUDq32hfawDAna5GbMjnwpzGN8QpXC9vqZQNVo9RIUgdR0Bt4XrrcD5vFhfePeYTKrwMEQEC8pGkC9iFGlidVttI69Ki3ub+X4ig2fk+YQzQpJh3R4iLKYyClhtYW6Wta3havbVBeztmbpiZ8KxIWSPtFXw1IQrH0NmH0HlV+UHF4r4vw2XQibEvpUnSoUanY+Sr41n/mVmMGbSvjMEJC8SqkkbAB2jsbTKg3IVjobr1U7Dr6/aFxkjZokbHuJh1KC9wNbNqb0JKgfBRVYQzsjBlJVh0Kkgj4EbigmfLHP2y3HpPICI3R0kX7/AGdtZYKetinpfoK07kucxYqBJ4W1xuLg2IPzB3BrJHCV5cwh1EsWfck3J2N7k9dqtblzxAcJns+AbaOcIFG+0sUK9B4XUEE+goLwpEA7UXqs+IOZ5XPYcqCaYi6JK4JEhaWMMgQg91QWW56ncbUFJ8x+EPybmD4cMGRh2iG1rI7NpVvUWt8r1enKrifLxl+HwsEqCRIVaVDq1doQGlbcbjWx3Gw+ArPfGaOuY4tZGZ2XEyKWf7TaXYAm/oBVj8iJocPBj8Y7J2sUJ0qSNfZopkYgdbFgoPwFBoCOQMAykEEXBBuCD4gjrX6qq+RHGsmMw80E7a5IGDBj1ZJSx38yGB+TLVp0Aazv7Q2QOmOTF2vHNGEv4B0vsfiu/wAjV18ccRjA5fPidtSIdAPQyN3UHqNRHyvVecU4uNsThMLiWedcTLKVSVyYw6QDDxAqeoOILkep8gAAoCNypBBIINwRsQRuCCOhrYfBOfjG4CDEg7vGNXo691x+8DWc14aGEy7GLj4lhnYxnDEuhnLK1nQRglglj3jt1HWvbyX48fB4xMK2+HxUoUjxSR7Irr8TYH038KDTdOvzpooMuc8Mc8mczB1KiNUjS4IugF7jzBdm3qBVfHOeCJ84y1JyBFpJe+w0iS5B9Da3zqi8W4aRiospYkDyBJsPpQfO9WVzwnticND/AMvDlv8A+srt/AVWoFWLxJiFzHFZTiJF7uJWLDyqLgXimEcmkg7Ah79bi4oL15fZj22Dic7GSKOQAbgaolVv+ojk+pqL8+cplxOBAiKWwxOIkBJB0hWQWt47nY9d99t5rk+WLh3MKKqRpGBGiAgKmt7A3JuSdya5fGWg5fmYY3XsHJI8+xtpv5gqP3hQZiwmfmPBT4S11nkje/ipi1fW+r8K5N6VFBoHkRjHllxMoRuxaHDxlyRbtoIgrALe+4Yb26KKsHj3JocTl86zIrhIndSwF1dY2syn7p9fWoB7Nrf8FiR4DEA/WNf8qmnNbFmPJsYw6mLTt+uwT+dBnbD5ksORyQg9/GYkaum0eHAbp1+0wN/S3hURr6tOSFU2soNth4m5ufGvwVoLD4aw0UWOyXEGNezxC6GUrcGVJXgLEW3N2Q38xWnTWZOXuIebG5dBLDK0eBEkulYyW/OSFxIRtZAxQ39Nr3FaSdtZUA90i/xoD7b+YFVDzvzJlytAth7xiyH+ENwqjyF0B+R2F6uVIwOlRLiPhKDMMN7tPq0piGZShCsCGO1yDsQxX4H50GfuW3DKY2eVsSzrhsNCZpSrWvp6IT4BgD037tRKXEEsSLqCTYXJAHlcm5tVp58Y8Jl00UA0e+4uRbX37DDSMmkDwTuje5vrI2qucXhbgkDcfjQSjk7mhTOMOCft64/k0bEf3lWtTI4I2rI3LbKpp80wywfaSVZCT0CRsGYn5bfOtZSppII2vQU9xZw8mP4rjgkAMa4S8gP6ISTp66mH8fCqk4z4Sly7FthpSrEAMrL0ZGJCtY9DtuPAjx61c3HOWyRcT5fiEcR+8KY9Vr2KBlfa+50yLa+1+oNrVzeaXLqeWRsRI7S7WWcD7Ki5CYiJdlUeEkYA7x1L40FU8E45Ycxwssn2FnTUfJS1id/Q1ZWWOn/xbiBdXSRXF7grYwK1wfS3X0qpsyyqTDuY5VKm1/Qg9GU+Knz9D5VYfBmYCfPcLiie9Nh2eXawDpFJC5+B7PX+1QaMwTkxoT1KLfzvYGs68awl+LgFB72KwtvC+lYQSL+qnf0rRWCX82gP6C/wFUlz5zfsMxwci3DxQuykbEMxtGfgGF/gD0oKq4xxglzDFSA3DYiTSSbkqHIUknqbAVL+UOZao8fl7uFTFYOQqSQPzirpAF+pKsfH7lVwzXr7YPGNE6yRnS6MGU+RBuDY7H4Gg7vLzOcRhsxhkw0bTSEleyBt2isLFSbGw8b9Bpv4Vr4Vn32fscvvuJLKoaRVtpAAUM7XCi3dXUVFhtuK0DqtQVbzKz3D4jMMDl3agGLFLPiL/wBGqRIZNLk7XK328Lg+VVtmAxGe5u/uJCjDpeEsxWyQuLOCBs7O2vw6+lSLnTwQZGbMsNFKwaxlIvo0qhBl0ncLYLuO7be3U1B+XXMFsqklkWBZu0VU3YppsSdjpPXy9KD1Ynk3m+sk4ZpCTcsJYjcncnd7mvly7yJ1z7DYeVdDxTkstwbNCrSWupIvdasPA+0nGVPbYN1a+3ZyBhb11Ab1weRUbYnOZ8W/URySNttrmkH+bfSg0Peii9FBSnOVNedZevlGT9GY/wAqpbOpteJlbzka3w1EAfStQ8yeXUOYw9oWaKeFG0SL+jYko6/eU/UfUHLOExnZnUFUsCCCwvpIN9lJ0n4MCDQeerA4dxg9xy8MQNGcg7+QWEk/DvVA5ZixuQvyVVH0UAVYHKbhCfMMRDJqVcPgp1drnvXJ7Syi29ygBvawNBpHLxdpJCCBI403FjoVFUXB6AsGa361RPjhr5BiyNi0Tsw8VZ3Luh8iCxHyqc1WnOrNWwmWTKLMMZII7nqpZbtffcaEIB8Da970FP4Pk3mUsEeIjhR0ljWRbSIG0uAy3BItsaiODwDysVjXUQCT0AAHmSQBWo+G+JQvD0eLVSohwRIX1gQpt6XTb0NZToNG+zroGWyhT3/eW1jfbuIF9OgPSphzKVTlGN1bj3d/qBt+NQD2bscpw2KhCEMkquW+6Q66QPiNB+oq4poQ6lWAKsLEHcEHqCKDFOIijEcbIxLkHWpFtLA7WboQR9LVZnIfMyuImiCLIxiZo1IW5ewNtTbC+gDfbrUc5uZJBhM1mhw66I9KNoBuqs6BiFv0G97eF9trCuJw3msuFdsRGhcKulj3goEoK7spGkkXA+JoL25N4pp8VmcmIYTYgTiNpV/ozGmpVWO2wW4J28CL1YOVP3UXxQNGfUxMyX+em/zrP/KbiIy5kmEI7GDEFiUhZku6xXW5UjwTqLefU1oPCYBIWWOMaVAJtck3NySSxJJPmTQdCuJmaNEXkUakYamXowIFiVJ23AGxtuCb71265+fTKuGmJt3YnP0Qmgy5xRxL75iO0VdESoEij/RQEnf9ZiSSfUdbXrlpiFUEsuoW82HwPdI+leXBwyOyRohLOyovqzEKo+ZIr2cVZBLhMVJhXKu0RAJT7J1Irjr6MKDQ3JfLsN+SsPiIYUWV0KSPpXtGZJGU6mG5Fxcelqm+LP2fjUI5FwFckgJ+88p+krL/ABWptjT9n+1QV9zxwk3u2GxGHOl8PilbtPCMMpGttjZAbXvtbrXU4w4jthY49YUzRdpKwIKpEFu5upsQdxsdwrWNeXnhxB7tlMiA2fEkQj+y27/3AR86z1wzhpsZiocEssgWZhGRrNgl9RFulgATbpeg+HEufti8Q8puF2VFv9mNfsA+vifViakHKMNJmsEdiwZXTYfZRgS5J8BpLC/mwrpc8uG4cFi8NHh0EcQwiqAPErJJdmPVmNxcmpf7PPB69m2ZPfWWaKIdFCALqfY7kkld+mg+dBdYNUL7SOUET4bEgbOjRMb9Ch1Lt6hj9KvuqM9pUvfB7fm7Sb2H2+5tq69PD0oKQFTXhflBmGORZUjEUTgFZJjoDKehVd2II3BtY3G9QoVofk1x/EMqKYuZIvdX7MNI4F0Yaktfy3Ww/RFBG8n4ElyjN8NCMQJGxcEoBVAovHaQRnUTszIovsd9rdaubNMwDRoFDskq620C7dkNOqy9SSHAsN7arbgVTmc50c24jwkmXu8kUAS76HWNNLu8hN1uoYWW5G+1XFiInhjibut2bd4/ZUI9x62UXG/pfpQevMsCuIw0sJ+xNC0e23dkQr8tjWf+VvHWFyr3jC4yNyXmsXVQ6L2YKG6nvdb9AfhWi3ewJ8hesV5tiTJiJZCLF5XYjyLMTb8aC7uI8q4dxsMk8M0MUvZllEb9gSw3F4nWwJOx7vjUl5N8AHLsK0khvNiQjMB0RQt1TrYm7EkjzA8KzhlQlkkWCILrmYRi6re8h0W1kagDe23ga2Zl+G7OJI730Iq389KgX/Cg+1qK/VFB5czNoJT0/Nt/hNYmraXEWIRMHiHkv2awSM9uukISbW9KxcaD0YrLpIwjOjoJF1oWFg6n7ynxFX77N8I9wxDeJxOn92JD/wB1cznHhwmQZeHRBIrRLdRYLbDtqCj9E26egr2+zbj1OExMH3knEh+EkYUfjGaC4qjnMLIocVl06TpqCRvIp6FHRGKup8CPxBIOxqR1yOMBfL8WNSpfDSjU5sq3jbdj4AUGXn5nZgcKcIZh2Bi7LRoQDs9OnSLLtttUVoooL99mxZPdsUSoERlTS33i4U6xfxAGn5k1cpqsvZ7/APlB/wDUyf4UqzTQZQ5xzas8xh8mRf3IY1/lUs5a8KjE8PZlZLySNZPUwIsiAftMR864nPnB6M6kb/mxRv8ARez/AOyrX5D4W2SqTYiSWU2t4atBB8/smgoPgLMuwzPCS+CzoD8HOhj9GNa5xSkMHAvbqKx3xJg/d8diIlBjEWIkVQGJKhJCFsx3NgBv49a1XwpxC2JwWEntbtoV1X66h3Wt6XG1B1nx5tspvUa42xBXLcYxJH/Cy2J8zGwHzuRUmeaUXOlbD/fnUT5rYoHJcSWC6TGB3t7PrULYeeq1j52oKG4CwbTZnhEUX0zK59BF37/UCunzaw7R5tMzf1qxuvwEax7+t0P1FerkIFGb3/8AtpNP9q6fyv8AWuz7QRSR8Ix2ltINuhQaTvfx1Hb4nyoJ1ybzE/kfDgqbL2i389Mr7j/fW9TNnMhGxABvc1F+WeYH8i4M6AhEYW3gbEgPt+kBq/aqVLLL4qLf79aCjvaSzbViMLhwT+bjaRhfa8rBVuPMCM/vV5/Z34a7XFy4x17uHXShI/rJOpB8wgN//wAgqLc3MyafNsUzH+jk7JRtssYt/iufnWgOVOULh8nwoX+siErHxLSjXv8AAG3yoKw9pRP+Jwh84XH0cf51LPZ5zTtMraI2vBOwH9lwJAT66i30FR32kstUHC4izazrjJv3NK2YDT4NdjuOvj0Fej2aZfzeMXyeM/UOP5UF2VT3tJf+Tw3/AKg/+2auCqp9ojKpJMvilQXSCW8nmA66A3wubfOgqHlVw+mMzWCGUK0Y1O6k7MEUkL63a23levlzMyAYPNcTCi6Y9euMWAASQawFA6KCSo/s12eRMGrOoj+hHI39wj+ddT2ioFXM4mAYF8MtztpNncC3jfzv6UHb9mhTfHEqbHsbNbu93tbrq8+8DarwZARYi4IsQelvhVN+zZmLNBi4Ce7FJG6//tDgj/p/jVy0HObAyBWWOWwsdIZdVrjYEk3K3rHGaRMs8iuAHWRgwHQMGINvS9bYNZB5i5RJhs0xSSgAtM8gt0KSsXUj5G3xBHhQd7kTlolzmNm/qY5JAPMhdA+he/xArUFqzf7OxH5Vfz92a376X/lWkKB0UqdByeLYNeAxSH72GlH1jYVj7KcH208UP/NlRP32C/zrYXFWGMmBxKBihbDyKGHVSY2FxuOnxrIGR5icPioJwFJhmjkAY2UmN1axI6Dagvz2iML/AOFQ26JikHy7KQVwvZpmXVjVt3rRG/oDID+JH1r0e0TnAbD4SJZU77dqYxcsRpISTUNtO7Dcbnp0Neb2dMlhLzYrtgZlXs+xAsVRiG1k37wJFtumk7+FBetRvmQbZRjd7f8ADSfipFSQVHuYWHV8qxisbD3aQ38iqFh+IoMfUUV+4YSzBVBZmIAA3JJNgAPE3oNRcleHxhcpibUWOJ/PnyXWoAUD4AfO9T21crhPK2w2Aw2He2qKBEa3TUqAG3zrq0Ge/aQZffcOADqEBubbG7m1j4+Pwqcez9mXaZT2Vv6Cd0+Ia0t/q5HyqIe0q494wa23EUhJ9Cy2/gfrXU9m3HL2GLhv31kV7fqsukEfNf4UFb84owM7xdj1dSduhMaX+Pn86vvgLT+S8u09OwX67av716obnIgGd4qxBuyk28D2ai3x2/GtA8tJIpcpwTIQwSBFuARZ0AVxY+IYG/n1oOsjmW+p9Iv0qE882C5NpQ3Bmj8evev/ABqw/wAmx/o/iagfPHCoMklIG6vHp9LyregrLkRA5zXWB3VgYP5d8gKNvUX/AGa+3PWUHF4YXFxC3yu+3w6V2vZskQnGAj85+aN/1e+LD5/xrke0RlAix2HmW4EsJX0vE29v3xQWRyzlLZFhCQQe8N/EK7qp+BUA/OpRmuIGEgkxMkjaIULkeYUXt18elePgPDxtlWE0r3Th4zb9gVEvaGxYXKkj1MDJiVsB0YKrsQ/6vQ/ELQUJhkbG45Qx7+KxI1HyaaTc/Vq2Ll2ASCGOGMWSJFRR5KgCj8BWYOSWGV86w+pdWkSMPIMsTEE/762rU/hQUX7SuLOrBxeFpH+d1X+Fef2a8UBiMXH4vEjD9hmB/wAYrne0Lngmx8eHCke7RnUxBGoy2bug9VAA38yfKvd7N+VOcViMTt2axCI9Ll3YMNuuwT8aC/7VAOeeK0ZLMPF3jT6yBj+C1P6pz2kc0thsNhrNd5TJq+5aNCuknxJL3/ZoK+5GxE53BZiulZCR+kOzYaT9b/s1LPaVRe2wRFtRSUHzsGj07fM/jUK5O4KSTOcMYyFMZLtcgHQFKsAD9okN0G9rna1xIPaJgAzSJgykthlBUHvLpd92HgCDt8DQdf2a8e3aYuD7mlJLWF9QJU79eh/Cr2tWf/Ztjb3vFGx0iBQT4Al7qCfMgH6GtAUAazDz3ZjnUgYEARRhLkG66b3FhsNROxv0PnYaeNZo9oJv/GPhh4/4saDi8C562T5okky2A7ko6/m5QG1La99tLi3W1vGtW4eYOodSGVgCpG4IIuCKzhzS4ZQYHAZlG1xNBFC+1izLFdH8d9KaTcn7K1OPZ74nabBy4RyScMwKE/8ALkvZb+NmB+AIoLbtRStRQcfjGCd8BiEwzRpK0TANICVAI73Tx03tsd7bGsmcO5OMXjIcMG7PtpAmojVp1bXttf8ACtfZ7l6z4aWF76XjYGxKnp4Ebg1kf8lMr6wSrKbhl7pBXowt0O170Ft89uD4YcuwssStqwxTDhr3/M6GsGufBgLH1NeT2dIIXmxLiNxLGoAfWSmiT7hW1r3S9/U16OauIx7ZXgYZwNMiK2IcWJMygFUNugIu2w3K9R4vkVFi1lkVFRcJfVKSneMmgKqo4I9GI3/vUF21CucObJBk+I1qW7ZexUDweQHSxPgBa/yA8amtcni3CGXA4iNUR2aFwqv9gnSbX+dBjQ19MNLpdWH3WB2JB2N9iNx8RXRTJCQCCbEA9K/ZyX4j1te3yG5oNKcu+Zkea9oscMsRhC3LWZTquPtD723Q/wCdTWvBkeDijw8awrGE0KR2ShUPdHeAF9j8T8a6FBQftJu3vGEBVQoikIb7xJZbg+QFhb+0a7Xs6ZSi4WfE2QySSaLhwWEaAEKyA9zvXO+5Fj0tXx9ofBLIcIAp7Tv9/e2gae5bodyD6W9a8/s+xyRzYmIKpjKK7PazhgSqrfxBBbY+p8TQffjTkLJicXicVDiI07VjIsbI1tbC7Avc2Ba5vbx6V2OTeNxq68HiJcHLFhk0IIpY3mUqQoUrEfsWvu1muPHwg/Nx8V+VZh2siIVTQscjqpQr94A2uTe9TbkjwVBDhlxvZyjESBlLSbLp1WvEo+41gdRuT8KC0qqn2icY65bEi/ZkxADfBUZwPqPwq1hVd88OHFxOWGQlg+HcOtj3TrZUYMLb7Ha1t6Cq/Z/xJXNwuoAPA4IJ620sAPM3H8akXtKQntMG9+7pkWxZepKm4W+o7Dc2sO7vvXM5IcMXzUSkXWCJmufBn7i/gW+lSf2hcGZEwlnP25Pzdtj3R37+my2/XoPPyB4tk9zxMEis8ODXtV0LqcCQuxjVVF2JKsw6m5I8qg/HPFjZ5jlVAsEajTGJ5ljUeLM+o6Q52FhvsOtW3yP4TXC4DtzcyYo6j5BELKg6X6XPj9quNzv4YRUTFxw4cmSQRykxfnDdWKvrDC32NPn3hvtQcrkXwtJh8xnd5cMwXDmO0U8crEs8bBtKEkLZSLm29XpWdeTREOaxArYPHJGNI31Npcaz1KgIfhtWi6CifaF4XcSJmAYNGyrCwP2kKl2BTw0m+46gjyJrrezgI/c8Tb+k94Grf7ugaNuo31VyOeeJ7XGrAQXVIFIvrTQ7M3eQhtMlxsbqbWsDfVXT9nxzGMVAStiUkUba7kMrHzKgBfgT60FyE1QfO3mQk/a5YkR/NSreUtYak3ICW3G9tz4Xq/DVV88cHhVwv/l096xDALMIlLARkFry9QdOw3J36WBsFXclMMDnMDHs7IGPfkCEkoVGgHeRt/sjwufCpn7SGURj3bFAESsWiY+BRRqW48wSfqah/LTIz+VsKwEZCSaj2hstgpG1+rgkFQPEDyqd+0E8sjYaDSOxs0mrxMg7lvQBW+er0oPN7NmHN8ZIHNvzasmkWJ75V9Xp3hb1q8KofkBhezx04LupMAKxgns3741Mw/SXugH9c1fNBFeYXEeLweF7XB4U4l72IAZtAsbOUTvOL22FvHcVmbGLLjZ5MTipQjyG5Yxu1zawGmNTpsABvWwjVKcxsiAx76RZSqtYbAFh3rAeZ3oPHzGxuEhyCDAQYiCaSJoyy9rrlH2mYgeepraTawPTa1R3kLnhgzVYbAriUZD5gopkUjf9Ujx61zeKuX+OhX3qWCKOFUTvxMNLXIANidTSMW32+lfDlgjLnGDPfF5rd3rYq2x9D4+l6DV96K/VFB8sal4nANiUYXHUbHeqDwuRDtE1C6611eo1DV9RV/zjuN8D/Cq8/IfpQdPmbk6yYFbbdlIukDpY9y1vQH8Kj/K7Byx4lgrERaCXW/dJ2CkDz9fKpvnsPa4RR56SfpevJwll/Zu5t1UfxoJPXgz8t7rNo+12TW+Ok176+WMj1Ruv6SkfUEUGfBkXpT/IfpVhfkL0o/IXpQSngnbL8OP0U0/ukj+VdyuHwpAyRMpOwbujyuLn8a7lBXfNqASGBLbjU1/Q2Fvw/Cnyly3sxiGtsxQfTUf513eLsH2joLfZU/if9K9vCuDEcBFty5J+goK45j5YXzB2I+4gHwC1YXAqacvgW1tKkfRjXJ4hy7tcQ7W8h9BUk4fi04dF8gR/eNB0KjnMJNWXSr+lpH99akdc7iHCdph3X4H6EGggPKqIQzypb+kQEfsE7fRvwr9c18uMk8J+6IyB8dW/4WrtcO5TpxCtuLA/4TXv4uy3tDG1ugI+tjQfbgVx+T4FH3F0H4qSP9fnRxvlLYnAyxJ9rZreehg2n52r18OYYR4ZFHm1/iWNdOgozhjD+74yGa19Li/wbuk/IH8KvOoFmPD4WZwo21XHz3/nU1y+QtEhb7WkX+NBA+bOXCT3c6e8NY1eNu7t9a5PLHK9GO1f/SYfitTvi7AdokfmGP4j/SvLwllnZyO1vu2+p/0oJTUU5mZb22BO1ykit+Ok/g1Suufn0IfDyKfED63BH8KCneFeHdWNgHS0ga/lo7/8qlHNjJzJLDJsVCFfW99R2+H8K6eRZPpxCN0sSfwO1dPi7Cdp2Y8rn62FBDOVuV9njWa39Sw+rJ/lVr1GOEcsEbu1t9IA8rEm/wDAVJ6ANQTirLu0xTNbwA+g/wBandfF8GjG5UE0EJ5mxq2TiMgEsYgt+oKkNcetlP1qH8nuG19/aVkv2MRKn9F3IUEeuksKlfG6GacRi+iIAAeGojc/QgVI+EOHhhYdx35O83p5L8v4k0HdtRRRQOlav1RQK1FqdFAqDTooFai1OigVqKdFAiKLU6KBWoAp0UCop0UCtRanRQIUU6KBWop0UCNAFOigVBFOigVqLU6KBAUU6KBUU6KDnfkdTN2p33va3jbaugKdFAqdFFAqKdFAqKdFAqKdFAqKdFAqKdFAqKdFAqKdFAqKdFAqKdFAqKdFAqKdFAqKdFAqKdFAqKdFAqKdFAqKdFAqKdFAqdFFB//Z"/>
          <p:cNvSpPr>
            <a:spLocks noChangeAspect="1" noChangeArrowheads="1"/>
          </p:cNvSpPr>
          <p:nvPr/>
        </p:nvSpPr>
        <p:spPr bwMode="auto">
          <a:xfrm>
            <a:off x="215900" y="-695325"/>
            <a:ext cx="260032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56" name="Picture 32" descr="http://imageserver.quinstreet.com/content/one/2770/students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751" y="3810000"/>
            <a:ext cx="1912649" cy="1275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20085" y="3962400"/>
            <a:ext cx="1275315" cy="1094322"/>
            <a:chOff x="76200" y="4191000"/>
            <a:chExt cx="1299876" cy="914400"/>
          </a:xfrm>
        </p:grpSpPr>
        <p:pic>
          <p:nvPicPr>
            <p:cNvPr id="1046" name="Picture 22" descr="OFFICE1.gif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868" y="4191000"/>
              <a:ext cx="1272208" cy="914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Flowchart: Manual Input 7"/>
            <p:cNvSpPr/>
            <p:nvPr/>
          </p:nvSpPr>
          <p:spPr>
            <a:xfrm>
              <a:off x="76200" y="5029198"/>
              <a:ext cx="1115332" cy="76202"/>
            </a:xfrm>
            <a:prstGeom prst="flowChartManualInpu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81000" y="657761"/>
            <a:ext cx="1371600" cy="132343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haroni" pitchFamily="2" charset="-79"/>
              </a:rPr>
              <a:t>P</a:t>
            </a: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990600" y="3020051"/>
            <a:ext cx="8636936" cy="1551949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45720" rIns="45720">
            <a:normAutofit fontScale="55000" lnSpcReduction="20000"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/>
            <a:r>
              <a:rPr lang="en-US" sz="8000" b="1" spc="200" dirty="0" err="1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esearch</a:t>
            </a:r>
            <a:r>
              <a:rPr lang="en-US" sz="8000" b="1" spc="2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:</a:t>
            </a:r>
            <a:r>
              <a:rPr lang="en-US" sz="4400" b="1" spc="2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  	</a:t>
            </a:r>
            <a:r>
              <a:rPr lang="en-US" sz="9800" b="1" spc="200" dirty="0" smtClean="0">
                <a:solidFill>
                  <a:schemeClr val="tx1"/>
                </a:solidFill>
                <a:latin typeface="Stereofidelic" pitchFamily="2" charset="0"/>
                <a:cs typeface="Arial" pitchFamily="34" charset="0"/>
              </a:rPr>
              <a:t>An Experiment in </a:t>
            </a:r>
          </a:p>
          <a:p>
            <a:pPr algn="l"/>
            <a:r>
              <a:rPr lang="en-US" sz="9800" b="1" spc="200" dirty="0">
                <a:solidFill>
                  <a:schemeClr val="tx1"/>
                </a:solidFill>
                <a:latin typeface="Stereofidelic" pitchFamily="2" charset="0"/>
                <a:cs typeface="Arial" pitchFamily="34" charset="0"/>
              </a:rPr>
              <a:t> </a:t>
            </a:r>
            <a:r>
              <a:rPr lang="en-US" sz="9800" b="1" spc="200" dirty="0" smtClean="0">
                <a:solidFill>
                  <a:schemeClr val="tx1"/>
                </a:solidFill>
                <a:latin typeface="Stereofidelic" pitchFamily="2" charset="0"/>
                <a:cs typeface="Arial" pitchFamily="34" charset="0"/>
              </a:rPr>
              <a:t>                   Political Inquiry </a:t>
            </a:r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381000" y="1981200"/>
            <a:ext cx="2055746" cy="8382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4400" b="1" spc="200" dirty="0" err="1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ction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12449" y="1648361"/>
            <a:ext cx="1059151" cy="132343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haroni" pitchFamily="2" charset="-79"/>
              </a:rPr>
              <a:t>A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81000" y="2715161"/>
            <a:ext cx="826883" cy="132343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haroni" pitchFamily="2" charset="-79"/>
              </a:rPr>
              <a:t>R</a:t>
            </a:r>
            <a:endParaRPr lang="en-US" sz="8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haroni" pitchFamily="2" charset="-79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0" y="0"/>
            <a:ext cx="9144000" cy="731520"/>
            <a:chOff x="0" y="0"/>
            <a:chExt cx="9144000" cy="838200"/>
          </a:xfrm>
        </p:grpSpPr>
        <p:sp>
          <p:nvSpPr>
            <p:cNvPr id="44" name="Rectangle 43"/>
            <p:cNvSpPr/>
            <p:nvPr/>
          </p:nvSpPr>
          <p:spPr>
            <a:xfrm>
              <a:off x="0" y="0"/>
              <a:ext cx="9144000" cy="838200"/>
            </a:xfrm>
            <a:prstGeom prst="rect">
              <a:avLst/>
            </a:prstGeom>
            <a:gradFill>
              <a:gsLst>
                <a:gs pos="20000">
                  <a:srgbClr val="E6E6E6"/>
                </a:gs>
                <a:gs pos="0">
                  <a:srgbClr val="FFFFFF"/>
                </a:gs>
                <a:gs pos="44000">
                  <a:srgbClr val="E6E6E6"/>
                </a:gs>
                <a:gs pos="0">
                  <a:srgbClr val="7D8496"/>
                </a:gs>
                <a:gs pos="14000">
                  <a:srgbClr val="E6E6E6">
                    <a:alpha val="20000"/>
                  </a:srgbClr>
                </a:gs>
                <a:gs pos="100000">
                  <a:srgbClr val="7D8496"/>
                </a:gs>
                <a:gs pos="44000">
                  <a:srgbClr val="E6E6E6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0" y="87186"/>
              <a:ext cx="9144000" cy="584775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Aharoni" pitchFamily="2" charset="-79"/>
                </a:rPr>
                <a:t>Changing Teaching - Changing Learning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14907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530254"/>
            <a:ext cx="8229600" cy="578494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sz="3600" dirty="0" smtClean="0">
              <a:latin typeface="Calibri" pitchFamily="34" charset="0"/>
            </a:endParaRPr>
          </a:p>
          <a:p>
            <a:pPr marL="109728" indent="0">
              <a:buNone/>
            </a:pPr>
            <a:r>
              <a:rPr lang="en-US" sz="3600" dirty="0" smtClean="0">
                <a:latin typeface="Calibri" pitchFamily="34" charset="0"/>
              </a:rPr>
              <a:t>  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-1285662" y="833456"/>
            <a:ext cx="58576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N</a:t>
            </a:r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ext…</a:t>
            </a:r>
            <a:endParaRPr lang="en-US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0" y="1585833"/>
            <a:ext cx="9372600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200"/>
              </a:spcAft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Gauged Student                                                           Research Interest:  </a:t>
            </a:r>
          </a:p>
          <a:p>
            <a:pPr eaLnBrk="1" hangingPunct="1">
              <a:spcAft>
                <a:spcPts val="1800"/>
              </a:spcAft>
              <a:defRPr/>
            </a:pPr>
            <a:r>
              <a:rPr lang="en-US" sz="3200" i="1" dirty="0" smtClean="0">
                <a:latin typeface="Calibri" pitchFamily="34" charset="0"/>
              </a:rPr>
              <a:t>    Broad topic:  </a:t>
            </a:r>
            <a:r>
              <a:rPr lang="en-US" sz="3200" dirty="0" smtClean="0">
                <a:latin typeface="Calibri" pitchFamily="34" charset="0"/>
              </a:rPr>
              <a:t>	  Civic engagement and democracy</a:t>
            </a:r>
          </a:p>
          <a:p>
            <a:pPr eaLnBrk="1" hangingPunct="1">
              <a:spcAft>
                <a:spcPts val="3000"/>
              </a:spcAft>
              <a:defRPr/>
            </a:pPr>
            <a:r>
              <a:rPr lang="en-US" sz="3200" i="1" dirty="0" smtClean="0">
                <a:latin typeface="Calibri" pitchFamily="34" charset="0"/>
              </a:rPr>
              <a:t>    Narrow topic:   </a:t>
            </a:r>
            <a:r>
              <a:rPr lang="en-US" sz="3200" dirty="0" smtClean="0">
                <a:latin typeface="Calibri" pitchFamily="34" charset="0"/>
              </a:rPr>
              <a:t>Community service/Volunteerism</a:t>
            </a:r>
          </a:p>
          <a:p>
            <a:pPr eaLnBrk="1" hangingPunct="1">
              <a:spcAft>
                <a:spcPts val="1800"/>
              </a:spcAft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Contacted Community Orgs:  </a:t>
            </a:r>
            <a:r>
              <a:rPr lang="en-US" sz="3200" dirty="0" smtClean="0">
                <a:latin typeface="Calibri" pitchFamily="34" charset="0"/>
              </a:rPr>
              <a:t>Red Cross, YWCA   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sz="3200" dirty="0" smtClean="0">
                <a:latin typeface="Calibri" pitchFamily="34" charset="0"/>
              </a:rPr>
              <a:t>    Q</a:t>
            </a:r>
            <a:r>
              <a:rPr lang="en-US" sz="3200" i="1" dirty="0" smtClean="0">
                <a:latin typeface="Calibri" pitchFamily="34" charset="0"/>
              </a:rPr>
              <a:t>:  How can orgs best </a:t>
            </a:r>
            <a:r>
              <a:rPr lang="en-US" sz="3200" b="1" i="1" dirty="0">
                <a:latin typeface="Calibri" pitchFamily="34" charset="0"/>
              </a:rPr>
              <a:t>recruit</a:t>
            </a:r>
            <a:r>
              <a:rPr lang="en-US" sz="3200" i="1" dirty="0">
                <a:latin typeface="Calibri" pitchFamily="34" charset="0"/>
              </a:rPr>
              <a:t> and </a:t>
            </a:r>
            <a:r>
              <a:rPr lang="en-US" sz="3200" b="1" i="1" dirty="0">
                <a:latin typeface="Calibri" pitchFamily="34" charset="0"/>
              </a:rPr>
              <a:t>retain</a:t>
            </a:r>
            <a:r>
              <a:rPr lang="en-US" sz="3200" i="1" dirty="0">
                <a:latin typeface="Calibri" pitchFamily="34" charset="0"/>
              </a:rPr>
              <a:t> volunteers? </a:t>
            </a:r>
          </a:p>
          <a:p>
            <a:pPr eaLnBrk="1" hangingPunct="1">
              <a:spcAft>
                <a:spcPts val="1800"/>
              </a:spcAft>
              <a:defRPr/>
            </a:pPr>
            <a:r>
              <a:rPr lang="en-US" sz="3200" dirty="0" smtClean="0">
                <a:latin typeface="Calibri" pitchFamily="34" charset="0"/>
              </a:rPr>
              <a:t>               (What are incentives? What are barriers?)</a:t>
            </a:r>
          </a:p>
        </p:txBody>
      </p:sp>
      <p:pic>
        <p:nvPicPr>
          <p:cNvPr id="8196" name="Picture 4" descr="http://2.bp.blogspot.com/-2EO4JZe5LzM/TVx5JcGEjTI/AAAAAAAAAng/kddLgYd05Hs/s1600/Talking-He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4051" y="688818"/>
            <a:ext cx="2329949" cy="2136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" name="Group 19"/>
          <p:cNvGrpSpPr/>
          <p:nvPr/>
        </p:nvGrpSpPr>
        <p:grpSpPr>
          <a:xfrm>
            <a:off x="0" y="0"/>
            <a:ext cx="9144000" cy="731520"/>
            <a:chOff x="0" y="0"/>
            <a:chExt cx="9144000" cy="838200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9144000" cy="838200"/>
            </a:xfrm>
            <a:prstGeom prst="rect">
              <a:avLst/>
            </a:prstGeom>
            <a:gradFill>
              <a:gsLst>
                <a:gs pos="20000">
                  <a:srgbClr val="E6E6E6"/>
                </a:gs>
                <a:gs pos="0">
                  <a:srgbClr val="FFFFFF"/>
                </a:gs>
                <a:gs pos="44000">
                  <a:srgbClr val="E6E6E6"/>
                </a:gs>
                <a:gs pos="0">
                  <a:srgbClr val="7D8496"/>
                </a:gs>
                <a:gs pos="14000">
                  <a:srgbClr val="E6E6E6">
                    <a:alpha val="20000"/>
                  </a:srgbClr>
                </a:gs>
                <a:gs pos="100000">
                  <a:srgbClr val="7D8496"/>
                </a:gs>
                <a:gs pos="44000">
                  <a:srgbClr val="E6E6E6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0" y="87186"/>
              <a:ext cx="9144000" cy="584775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Aharoni" pitchFamily="2" charset="-79"/>
                </a:rPr>
                <a:t>Changing Teaching - Changing Learning</a:t>
              </a:r>
            </a:p>
          </p:txBody>
        </p:sp>
      </p:grpSp>
      <p:sp>
        <p:nvSpPr>
          <p:cNvPr id="2" name="Oval Callout 1"/>
          <p:cNvSpPr/>
          <p:nvPr/>
        </p:nvSpPr>
        <p:spPr>
          <a:xfrm>
            <a:off x="4038600" y="850352"/>
            <a:ext cx="2438400" cy="1470961"/>
          </a:xfrm>
          <a:prstGeom prst="wedgeEllipseCallout">
            <a:avLst>
              <a:gd name="adj1" fmla="val 64728"/>
              <a:gd name="adj2" fmla="val -24063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343400" y="824805"/>
            <a:ext cx="18669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FFC000"/>
                </a:solidFill>
                <a:latin typeface="Calibri" pitchFamily="34" charset="0"/>
              </a:rPr>
              <a:t>We want   to make a difference!</a:t>
            </a:r>
            <a:endParaRPr lang="en-US" sz="2800" b="1" i="1" dirty="0">
              <a:solidFill>
                <a:srgbClr val="FFC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174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486400" y="2209800"/>
            <a:ext cx="3657600" cy="4648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530254"/>
            <a:ext cx="8229600" cy="578494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sz="3600" dirty="0" smtClean="0">
              <a:latin typeface="Calibri" pitchFamily="34" charset="0"/>
            </a:endParaRPr>
          </a:p>
          <a:p>
            <a:pPr marL="109728" indent="0">
              <a:buNone/>
            </a:pPr>
            <a:r>
              <a:rPr lang="en-US" sz="3600" dirty="0" smtClean="0">
                <a:latin typeface="Calibri" pitchFamily="34" charset="0"/>
              </a:rPr>
              <a:t>  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0" y="0"/>
            <a:ext cx="9144000" cy="731520"/>
            <a:chOff x="0" y="0"/>
            <a:chExt cx="9144000" cy="838200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9144000" cy="838200"/>
            </a:xfrm>
            <a:prstGeom prst="rect">
              <a:avLst/>
            </a:prstGeom>
            <a:gradFill>
              <a:gsLst>
                <a:gs pos="20000">
                  <a:srgbClr val="E6E6E6"/>
                </a:gs>
                <a:gs pos="0">
                  <a:srgbClr val="FFFFFF"/>
                </a:gs>
                <a:gs pos="44000">
                  <a:srgbClr val="E6E6E6"/>
                </a:gs>
                <a:gs pos="0">
                  <a:srgbClr val="7D8496"/>
                </a:gs>
                <a:gs pos="14000">
                  <a:srgbClr val="E6E6E6">
                    <a:alpha val="20000"/>
                  </a:srgbClr>
                </a:gs>
                <a:gs pos="100000">
                  <a:srgbClr val="7D8496"/>
                </a:gs>
                <a:gs pos="44000">
                  <a:srgbClr val="E6E6E6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0" y="87186"/>
              <a:ext cx="9144000" cy="584775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Aharoni" pitchFamily="2" charset="-79"/>
                </a:rPr>
                <a:t>Changing Teaching - Changing Learning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52400" y="838200"/>
            <a:ext cx="96676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PAR as Problem-Solving</a:t>
            </a:r>
          </a:p>
          <a:p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Who to Engage ?</a:t>
            </a:r>
            <a:endParaRPr lang="en-US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-76200" y="2386580"/>
            <a:ext cx="8001000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0" indent="-571500" eaLnBrk="1" hangingPunct="1">
              <a:spcAft>
                <a:spcPts val="3000"/>
              </a:spcAft>
              <a:buFont typeface="Wingdings" pitchFamily="2" charset="2"/>
              <a:buChar char="§"/>
              <a:defRPr/>
            </a:pPr>
            <a:r>
              <a:rPr lang="en-US" sz="3600" dirty="0" smtClean="0">
                <a:latin typeface="Calibri" pitchFamily="34" charset="0"/>
              </a:rPr>
              <a:t>Professor,                                                graduate student teams</a:t>
            </a:r>
          </a:p>
          <a:p>
            <a:pPr marL="571500" indent="-571500" eaLnBrk="1" hangingPunct="1">
              <a:buFont typeface="Wingdings" pitchFamily="2" charset="2"/>
              <a:buChar char="§"/>
              <a:defRPr/>
            </a:pPr>
            <a:r>
              <a:rPr lang="en-US" sz="3600" dirty="0" smtClean="0">
                <a:latin typeface="Calibri" pitchFamily="34" charset="0"/>
              </a:rPr>
              <a:t>Community organizations</a:t>
            </a:r>
          </a:p>
          <a:p>
            <a:pPr eaLnBrk="1" hangingPunct="1">
              <a:spcAft>
                <a:spcPts val="3000"/>
              </a:spcAft>
              <a:defRPr/>
            </a:pPr>
            <a:r>
              <a:rPr lang="en-US" sz="3600" dirty="0">
                <a:latin typeface="Calibri" pitchFamily="34" charset="0"/>
              </a:rPr>
              <a:t>	 </a:t>
            </a:r>
            <a:r>
              <a:rPr lang="en-US" sz="3600" dirty="0" smtClean="0">
                <a:latin typeface="Calibri" pitchFamily="34" charset="0"/>
              </a:rPr>
              <a:t>  Red Cross, YWCA</a:t>
            </a:r>
          </a:p>
          <a:p>
            <a:pPr marL="571500" indent="-571500" eaLnBrk="1" hangingPunct="1"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3600" dirty="0" smtClean="0">
                <a:latin typeface="Calibri" pitchFamily="34" charset="0"/>
              </a:rPr>
              <a:t>General public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638800" y="2386580"/>
            <a:ext cx="3505200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3200" b="1" dirty="0" smtClean="0">
                <a:solidFill>
                  <a:srgbClr val="FFC000"/>
                </a:solidFill>
                <a:latin typeface="Calibri" pitchFamily="34" charset="0"/>
              </a:rPr>
              <a:t>Collaboration on: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-  Thesis question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-  Lit review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-  Methodology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        Interviews</a:t>
            </a:r>
          </a:p>
          <a:p>
            <a:r>
              <a:rPr lang="en-US" sz="2800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       Focus groups</a:t>
            </a:r>
          </a:p>
          <a:p>
            <a:r>
              <a:rPr lang="en-US" sz="2800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       Questionnaires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-  Analyses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-  Findings/Discussion</a:t>
            </a:r>
          </a:p>
          <a:p>
            <a:endParaRPr lang="en-US" dirty="0"/>
          </a:p>
        </p:txBody>
      </p:sp>
      <p:sp>
        <p:nvSpPr>
          <p:cNvPr id="16" name="Bent-Up Arrow 15"/>
          <p:cNvSpPr/>
          <p:nvPr/>
        </p:nvSpPr>
        <p:spPr>
          <a:xfrm flipV="1">
            <a:off x="5486400" y="1142999"/>
            <a:ext cx="2057400" cy="1018639"/>
          </a:xfrm>
          <a:prstGeom prst="bentUp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63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530254"/>
            <a:ext cx="8229600" cy="578494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sz="3600" dirty="0" smtClean="0">
              <a:latin typeface="Calibri" pitchFamily="34" charset="0"/>
            </a:endParaRPr>
          </a:p>
          <a:p>
            <a:pPr marL="109728" indent="0">
              <a:buNone/>
            </a:pPr>
            <a:r>
              <a:rPr lang="en-US" sz="3600" dirty="0" smtClean="0">
                <a:latin typeface="Calibri" pitchFamily="34" charset="0"/>
              </a:rPr>
              <a:t>  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0" y="0"/>
            <a:ext cx="9144000" cy="731520"/>
            <a:chOff x="0" y="0"/>
            <a:chExt cx="9144000" cy="838200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9144000" cy="838200"/>
            </a:xfrm>
            <a:prstGeom prst="rect">
              <a:avLst/>
            </a:prstGeom>
            <a:gradFill>
              <a:gsLst>
                <a:gs pos="20000">
                  <a:srgbClr val="E6E6E6"/>
                </a:gs>
                <a:gs pos="0">
                  <a:srgbClr val="FFFFFF"/>
                </a:gs>
                <a:gs pos="44000">
                  <a:srgbClr val="E6E6E6"/>
                </a:gs>
                <a:gs pos="0">
                  <a:srgbClr val="7D8496"/>
                </a:gs>
                <a:gs pos="14000">
                  <a:srgbClr val="E6E6E6">
                    <a:alpha val="20000"/>
                  </a:srgbClr>
                </a:gs>
                <a:gs pos="100000">
                  <a:srgbClr val="7D8496"/>
                </a:gs>
                <a:gs pos="44000">
                  <a:srgbClr val="E6E6E6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0" y="87186"/>
              <a:ext cx="9144000" cy="584775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Aharoni" pitchFamily="2" charset="-79"/>
                </a:rPr>
                <a:t>Changing Teaching - Changing Learning</a:t>
              </a:r>
            </a:p>
          </p:txBody>
        </p:sp>
      </p:grp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0" y="1802279"/>
            <a:ext cx="9143999" cy="5893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0" indent="-571500" eaLnBrk="1" hangingPunct="1">
              <a:spcAft>
                <a:spcPts val="2400"/>
              </a:spcAft>
              <a:buFont typeface="Wingdings" pitchFamily="2" charset="2"/>
              <a:buChar char="§"/>
              <a:defRPr/>
            </a:pPr>
            <a:r>
              <a:rPr lang="en-US" sz="3600" dirty="0" smtClean="0">
                <a:latin typeface="Calibri" pitchFamily="34" charset="0"/>
              </a:rPr>
              <a:t>Acknowledging political </a:t>
            </a:r>
            <a:r>
              <a:rPr lang="en-US" sz="3600" b="1" dirty="0" smtClean="0">
                <a:latin typeface="Calibri" pitchFamily="34" charset="0"/>
              </a:rPr>
              <a:t>bias</a:t>
            </a:r>
            <a:r>
              <a:rPr lang="en-US" sz="3600" dirty="0" smtClean="0">
                <a:latin typeface="Calibri" pitchFamily="34" charset="0"/>
              </a:rPr>
              <a:t> </a:t>
            </a:r>
          </a:p>
          <a:p>
            <a:pPr marL="571500" indent="-571500" eaLnBrk="1" hangingPunct="1">
              <a:spcAft>
                <a:spcPts val="2400"/>
              </a:spcAft>
              <a:buFont typeface="Wingdings" pitchFamily="2" charset="2"/>
              <a:buChar char="§"/>
              <a:defRPr/>
            </a:pPr>
            <a:r>
              <a:rPr lang="en-US" sz="3600" dirty="0" smtClean="0">
                <a:latin typeface="Calibri" pitchFamily="34" charset="0"/>
              </a:rPr>
              <a:t>Making group/</a:t>
            </a:r>
            <a:r>
              <a:rPr lang="en-US" sz="3600" b="1" dirty="0" smtClean="0">
                <a:latin typeface="Calibri" pitchFamily="34" charset="0"/>
              </a:rPr>
              <a:t>collaboration</a:t>
            </a:r>
            <a:r>
              <a:rPr lang="en-US" sz="3600" dirty="0" smtClean="0">
                <a:latin typeface="Calibri" pitchFamily="34" charset="0"/>
              </a:rPr>
              <a:t> work</a:t>
            </a:r>
          </a:p>
          <a:p>
            <a:pPr marL="571500" indent="-571500" eaLnBrk="1" hangingPunct="1">
              <a:spcAft>
                <a:spcPts val="2400"/>
              </a:spcAft>
              <a:buFont typeface="Wingdings" pitchFamily="2" charset="2"/>
              <a:buChar char="§"/>
              <a:defRPr/>
            </a:pPr>
            <a:r>
              <a:rPr lang="en-US" sz="3600" dirty="0">
                <a:latin typeface="Calibri" pitchFamily="34" charset="0"/>
              </a:rPr>
              <a:t>Sharing </a:t>
            </a:r>
            <a:r>
              <a:rPr lang="en-US" sz="3600" b="1" dirty="0">
                <a:latin typeface="Calibri" pitchFamily="34" charset="0"/>
              </a:rPr>
              <a:t>power</a:t>
            </a:r>
            <a:r>
              <a:rPr lang="en-US" sz="3600" dirty="0">
                <a:latin typeface="Calibri" pitchFamily="34" charset="0"/>
              </a:rPr>
              <a:t>; encouraging participation</a:t>
            </a:r>
          </a:p>
          <a:p>
            <a:pPr marL="571500" indent="-571500" eaLnBrk="1" hangingPunct="1">
              <a:spcAft>
                <a:spcPts val="2400"/>
              </a:spcAft>
              <a:buFont typeface="Wingdings" pitchFamily="2" charset="2"/>
              <a:buChar char="§"/>
              <a:defRPr/>
            </a:pPr>
            <a:r>
              <a:rPr lang="en-US" sz="3600" b="1" dirty="0" smtClean="0">
                <a:latin typeface="Calibri" pitchFamily="34" charset="0"/>
              </a:rPr>
              <a:t>Teaching and learning </a:t>
            </a:r>
            <a:r>
              <a:rPr lang="en-US" sz="3600" dirty="0" smtClean="0">
                <a:latin typeface="Calibri" pitchFamily="34" charset="0"/>
              </a:rPr>
              <a:t>(practice and skills)</a:t>
            </a:r>
          </a:p>
          <a:p>
            <a:pPr marL="571500" indent="-571500" eaLnBrk="1" hangingPunct="1">
              <a:spcAft>
                <a:spcPts val="2400"/>
              </a:spcAft>
              <a:buFont typeface="Wingdings" pitchFamily="2" charset="2"/>
              <a:buChar char="§"/>
              <a:defRPr/>
            </a:pPr>
            <a:r>
              <a:rPr lang="en-US" sz="3600" dirty="0" smtClean="0">
                <a:latin typeface="Calibri" pitchFamily="34" charset="0"/>
              </a:rPr>
              <a:t>Assessing </a:t>
            </a:r>
            <a:r>
              <a:rPr lang="en-US" sz="3600" b="1" dirty="0" smtClean="0">
                <a:latin typeface="Calibri" pitchFamily="34" charset="0"/>
              </a:rPr>
              <a:t>outcomes</a:t>
            </a:r>
            <a:endParaRPr lang="en-US" sz="3600" b="1" dirty="0">
              <a:latin typeface="Calibri" pitchFamily="34" charset="0"/>
            </a:endParaRPr>
          </a:p>
          <a:p>
            <a:pPr marL="571500" indent="-571500" eaLnBrk="1" hangingPunct="1">
              <a:spcAft>
                <a:spcPts val="3000"/>
              </a:spcAft>
              <a:buFont typeface="Wingdings" pitchFamily="2" charset="2"/>
              <a:buChar char="§"/>
              <a:defRPr/>
            </a:pPr>
            <a:endParaRPr lang="en-US" sz="3600" dirty="0" smtClean="0">
              <a:latin typeface="Calibri" pitchFamily="34" charset="0"/>
            </a:endParaRPr>
          </a:p>
          <a:p>
            <a:pPr marL="571500" indent="-571500" eaLnBrk="1" hangingPunct="1">
              <a:spcAft>
                <a:spcPts val="3000"/>
              </a:spcAft>
              <a:buFont typeface="Wingdings" pitchFamily="2" charset="2"/>
              <a:buChar char="§"/>
              <a:defRPr/>
            </a:pPr>
            <a:endParaRPr lang="en-US" sz="3600" b="1" dirty="0" smtClean="0"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834428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The Challenges of PAR</a:t>
            </a:r>
            <a:endParaRPr lang="en-US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13316" name="Picture 4" descr="http://blog.dolotest.com/wp-content/uploads/2012/05/tandhju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0" y="731520"/>
            <a:ext cx="27940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0276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0"/>
            <a:ext cx="9144000" cy="731520"/>
            <a:chOff x="0" y="0"/>
            <a:chExt cx="9144000" cy="838200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9144000" cy="838200"/>
            </a:xfrm>
            <a:prstGeom prst="rect">
              <a:avLst/>
            </a:prstGeom>
            <a:gradFill>
              <a:gsLst>
                <a:gs pos="20000">
                  <a:srgbClr val="E6E6E6"/>
                </a:gs>
                <a:gs pos="0">
                  <a:srgbClr val="FFFFFF"/>
                </a:gs>
                <a:gs pos="44000">
                  <a:srgbClr val="E6E6E6"/>
                </a:gs>
                <a:gs pos="0">
                  <a:srgbClr val="7D8496"/>
                </a:gs>
                <a:gs pos="14000">
                  <a:srgbClr val="E6E6E6">
                    <a:alpha val="20000"/>
                  </a:srgbClr>
                </a:gs>
                <a:gs pos="100000">
                  <a:srgbClr val="7D8496"/>
                </a:gs>
                <a:gs pos="44000">
                  <a:srgbClr val="E6E6E6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0" y="87186"/>
              <a:ext cx="9144000" cy="584775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Aharoni" pitchFamily="2" charset="-79"/>
                </a:rPr>
                <a:t>Changing Teaching - Changing Learning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124200" y="10668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The Results</a:t>
            </a:r>
            <a:endParaRPr lang="en-US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14338" name="Picture 2" descr="http://davestrayer.com/wp-content/uploads/2011/07/jigsawofsucces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1522" y="731520"/>
            <a:ext cx="2882952" cy="2295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2209800" y="4901370"/>
            <a:ext cx="5943600" cy="585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Lessons Learned from PAR</a:t>
            </a:r>
            <a:endParaRPr lang="en-US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4" name="Plus 3"/>
          <p:cNvSpPr/>
          <p:nvPr/>
        </p:nvSpPr>
        <p:spPr>
          <a:xfrm>
            <a:off x="1676400" y="2895600"/>
            <a:ext cx="381000" cy="314876"/>
          </a:xfrm>
          <a:prstGeom prst="mathPlus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lus 10"/>
          <p:cNvSpPr/>
          <p:nvPr/>
        </p:nvSpPr>
        <p:spPr>
          <a:xfrm>
            <a:off x="1676400" y="3799924"/>
            <a:ext cx="381000" cy="314876"/>
          </a:xfrm>
          <a:prstGeom prst="mathPlus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qual 4"/>
          <p:cNvSpPr/>
          <p:nvPr/>
        </p:nvSpPr>
        <p:spPr>
          <a:xfrm>
            <a:off x="1600200" y="5060346"/>
            <a:ext cx="533400" cy="267078"/>
          </a:xfrm>
          <a:prstGeom prst="mathEqual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0" y="761999"/>
            <a:ext cx="1295400" cy="2274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152400" y="2276405"/>
            <a:ext cx="9143999" cy="2085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3000"/>
              </a:spcAft>
              <a:defRPr/>
            </a:pPr>
            <a:r>
              <a:rPr lang="en-US" sz="3600" b="1" dirty="0" smtClean="0">
                <a:latin typeface="Calibri" pitchFamily="34" charset="0"/>
              </a:rPr>
              <a:t>Academic </a:t>
            </a:r>
            <a:r>
              <a:rPr lang="en-US" sz="3600" dirty="0" smtClean="0">
                <a:latin typeface="Calibri" pitchFamily="34" charset="0"/>
              </a:rPr>
              <a:t>interests:  </a:t>
            </a:r>
            <a:r>
              <a:rPr lang="en-US" sz="3600" i="1" dirty="0" smtClean="0">
                <a:latin typeface="Calibri" pitchFamily="34" charset="0"/>
              </a:rPr>
              <a:t>knowledge building</a:t>
            </a:r>
          </a:p>
          <a:p>
            <a:pPr eaLnBrk="1" hangingPunct="1">
              <a:spcAft>
                <a:spcPts val="3000"/>
              </a:spcAft>
              <a:defRPr/>
            </a:pPr>
            <a:r>
              <a:rPr lang="en-US" sz="3600" b="1" dirty="0" smtClean="0">
                <a:latin typeface="Calibri" pitchFamily="34" charset="0"/>
              </a:rPr>
              <a:t>Educational</a:t>
            </a:r>
            <a:r>
              <a:rPr lang="en-US" sz="3600" dirty="0" smtClean="0">
                <a:latin typeface="Calibri" pitchFamily="34" charset="0"/>
              </a:rPr>
              <a:t> goals:   </a:t>
            </a:r>
            <a:r>
              <a:rPr lang="en-US" sz="3600" i="1" dirty="0" smtClean="0">
                <a:latin typeface="Calibri" pitchFamily="34" charset="0"/>
              </a:rPr>
              <a:t>learning</a:t>
            </a:r>
          </a:p>
          <a:p>
            <a:pPr eaLnBrk="1" hangingPunct="1">
              <a:spcAft>
                <a:spcPts val="3000"/>
              </a:spcAft>
              <a:defRPr/>
            </a:pPr>
            <a:r>
              <a:rPr lang="en-US" sz="3600" b="1" dirty="0" smtClean="0">
                <a:latin typeface="Calibri" pitchFamily="34" charset="0"/>
              </a:rPr>
              <a:t>Community</a:t>
            </a:r>
            <a:r>
              <a:rPr lang="en-US" sz="3600" dirty="0" smtClean="0">
                <a:latin typeface="Calibri" pitchFamily="34" charset="0"/>
              </a:rPr>
              <a:t> development:   </a:t>
            </a:r>
            <a:r>
              <a:rPr lang="en-US" sz="3600" i="1" dirty="0" smtClean="0">
                <a:latin typeface="Calibri" pitchFamily="34" charset="0"/>
              </a:rPr>
              <a:t>capacity building</a:t>
            </a:r>
          </a:p>
        </p:txBody>
      </p:sp>
    </p:spTree>
    <p:extLst>
      <p:ext uri="{BB962C8B-B14F-4D97-AF65-F5344CB8AC3E}">
        <p14:creationId xmlns:p14="http://schemas.microsoft.com/office/powerpoint/2010/main" val="2036180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6629400" y="817092"/>
            <a:ext cx="2514600" cy="2286000"/>
            <a:chOff x="5029200" y="1828800"/>
            <a:chExt cx="2514600" cy="2286000"/>
          </a:xfrm>
        </p:grpSpPr>
        <p:pic>
          <p:nvPicPr>
            <p:cNvPr id="20" name="Picture 19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200" y="1828800"/>
              <a:ext cx="2514600" cy="22098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TextBox 8"/>
            <p:cNvSpPr txBox="1"/>
            <p:nvPr/>
          </p:nvSpPr>
          <p:spPr>
            <a:xfrm>
              <a:off x="7010400" y="2667000"/>
              <a:ext cx="533400" cy="14478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784946"/>
          </a:xfrm>
        </p:spPr>
        <p:txBody>
          <a:bodyPr>
            <a:normAutofit/>
          </a:bodyPr>
          <a:lstStyle/>
          <a:p>
            <a:pPr marL="109728" indent="0">
              <a:spcAft>
                <a:spcPts val="1200"/>
              </a:spcAft>
              <a:buNone/>
            </a:pPr>
            <a:endParaRPr lang="en-US" sz="3600" i="1" dirty="0" smtClean="0">
              <a:latin typeface="Calibri" pitchFamily="34" charset="0"/>
            </a:endParaRPr>
          </a:p>
          <a:p>
            <a:pPr marL="109728" indent="0">
              <a:spcAft>
                <a:spcPts val="1200"/>
              </a:spcAft>
              <a:buNone/>
            </a:pPr>
            <a:endParaRPr lang="en-US" sz="3600" i="1" dirty="0" smtClean="0">
              <a:latin typeface="Calibri" pitchFamily="34" charset="0"/>
            </a:endParaRPr>
          </a:p>
          <a:p>
            <a:pPr marL="109728" indent="0">
              <a:spcAft>
                <a:spcPts val="1200"/>
              </a:spcAft>
              <a:buNone/>
            </a:pP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		    		    </a:t>
            </a:r>
            <a:r>
              <a:rPr lang="en-US" sz="6600" b="1" spc="1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reofidelic" pitchFamily="2" charset="0"/>
              </a:rPr>
              <a:t>The Experiment:</a:t>
            </a:r>
          </a:p>
          <a:p>
            <a:pPr marL="109728" indent="0">
              <a:buNone/>
            </a:pPr>
            <a:endParaRPr lang="en-US" sz="3600" dirty="0" smtClean="0">
              <a:latin typeface="Calibri" pitchFamily="34" charset="0"/>
            </a:endParaRPr>
          </a:p>
          <a:p>
            <a:pPr marL="109728" indent="0">
              <a:buNone/>
            </a:pPr>
            <a:r>
              <a:rPr lang="en-US" sz="3600" dirty="0" smtClean="0">
                <a:latin typeface="Calibri" pitchFamily="34" charset="0"/>
              </a:rPr>
              <a:t>  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23" name="Content Placeholder 5"/>
          <p:cNvSpPr txBox="1">
            <a:spLocks/>
          </p:cNvSpPr>
          <p:nvPr/>
        </p:nvSpPr>
        <p:spPr>
          <a:xfrm>
            <a:off x="4191000" y="3810000"/>
            <a:ext cx="6096000" cy="3505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3600" b="1" i="1" dirty="0" smtClean="0">
                <a:latin typeface="Calibri" pitchFamily="34" charset="0"/>
              </a:rPr>
              <a:t>Why </a:t>
            </a:r>
            <a:r>
              <a:rPr lang="en-US" sz="3600" dirty="0" smtClean="0">
                <a:latin typeface="Calibri" pitchFamily="34" charset="0"/>
              </a:rPr>
              <a:t>PAR?</a:t>
            </a:r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3600" b="1" i="1" dirty="0" smtClean="0">
                <a:latin typeface="Calibri" pitchFamily="34" charset="0"/>
              </a:rPr>
              <a:t>How</a:t>
            </a:r>
            <a:r>
              <a:rPr lang="en-US" sz="3600" dirty="0" smtClean="0">
                <a:latin typeface="Calibri" pitchFamily="34" charset="0"/>
              </a:rPr>
              <a:t> to incorporate?</a:t>
            </a:r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3600" b="1" i="1" dirty="0" smtClean="0">
                <a:latin typeface="Calibri" pitchFamily="34" charset="0"/>
              </a:rPr>
              <a:t>Who</a:t>
            </a:r>
            <a:r>
              <a:rPr lang="en-US" sz="3600" dirty="0" smtClean="0">
                <a:latin typeface="Calibri" pitchFamily="34" charset="0"/>
              </a:rPr>
              <a:t> to engage?</a:t>
            </a:r>
          </a:p>
          <a:p>
            <a:pPr marL="109728" indent="0">
              <a:buFont typeface="Wingdings 3"/>
              <a:buNone/>
            </a:pPr>
            <a:endParaRPr lang="en-US" sz="3600" dirty="0" smtClean="0">
              <a:latin typeface="Calibri" pitchFamily="34" charset="0"/>
            </a:endParaRPr>
          </a:p>
          <a:p>
            <a:pPr marL="109728" indent="0">
              <a:buFont typeface="Wingdings 3"/>
              <a:buNone/>
            </a:pPr>
            <a:r>
              <a:rPr lang="en-US" sz="3600" dirty="0" smtClean="0">
                <a:latin typeface="Calibri" pitchFamily="34" charset="0"/>
              </a:rPr>
              <a:t>  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27" name="Content Placeholder 5"/>
          <p:cNvSpPr txBox="1">
            <a:spLocks/>
          </p:cNvSpPr>
          <p:nvPr/>
        </p:nvSpPr>
        <p:spPr>
          <a:xfrm>
            <a:off x="243689" y="1606454"/>
            <a:ext cx="6400800" cy="578494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3600" b="1" i="1" dirty="0" smtClean="0">
                <a:latin typeface="Calibri" pitchFamily="34" charset="0"/>
              </a:rPr>
              <a:t>What</a:t>
            </a:r>
            <a:r>
              <a:rPr lang="en-US" sz="3600" i="1" dirty="0" smtClean="0">
                <a:latin typeface="Calibri" pitchFamily="34" charset="0"/>
              </a:rPr>
              <a:t> </a:t>
            </a:r>
            <a:r>
              <a:rPr lang="en-US" sz="3600" dirty="0" smtClean="0">
                <a:latin typeface="Calibri" pitchFamily="34" charset="0"/>
              </a:rPr>
              <a:t>is	                                             </a:t>
            </a:r>
            <a:r>
              <a:rPr lang="en-US" sz="3600" b="1" dirty="0" smtClean="0">
                <a:latin typeface="Calibri" pitchFamily="34" charset="0"/>
              </a:rPr>
              <a:t>P</a:t>
            </a:r>
            <a:r>
              <a:rPr lang="en-US" sz="3600" dirty="0" smtClean="0">
                <a:latin typeface="Calibri" pitchFamily="34" charset="0"/>
              </a:rPr>
              <a:t>articipatory </a:t>
            </a:r>
            <a:r>
              <a:rPr lang="en-US" sz="3600" b="1" dirty="0" smtClean="0">
                <a:latin typeface="Calibri" pitchFamily="34" charset="0"/>
              </a:rPr>
              <a:t>A</a:t>
            </a:r>
            <a:r>
              <a:rPr lang="en-US" sz="3600" dirty="0" smtClean="0">
                <a:latin typeface="Calibri" pitchFamily="34" charset="0"/>
              </a:rPr>
              <a:t>ction </a:t>
            </a:r>
            <a:r>
              <a:rPr lang="en-US" sz="3600" b="1" dirty="0" smtClean="0">
                <a:latin typeface="Calibri" pitchFamily="34" charset="0"/>
              </a:rPr>
              <a:t>R</a:t>
            </a:r>
            <a:r>
              <a:rPr lang="en-US" sz="3600" dirty="0" smtClean="0">
                <a:latin typeface="Calibri" pitchFamily="34" charset="0"/>
              </a:rPr>
              <a:t>esearch?   	      </a:t>
            </a:r>
            <a:endParaRPr lang="en-US" sz="3600" i="1" dirty="0" smtClean="0">
              <a:latin typeface="Calibri" pitchFamily="34" charset="0"/>
            </a:endParaRPr>
          </a:p>
          <a:p>
            <a:pPr marL="109728" indent="0">
              <a:spcAft>
                <a:spcPts val="1200"/>
              </a:spcAft>
              <a:buFont typeface="Wingdings 3"/>
              <a:buNone/>
            </a:pP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		</a:t>
            </a:r>
            <a:endParaRPr lang="en-US" sz="3600" dirty="0" smtClean="0">
              <a:latin typeface="Calibri" pitchFamily="34" charset="0"/>
            </a:endParaRPr>
          </a:p>
          <a:p>
            <a:pPr marL="109728" indent="0">
              <a:buFont typeface="Wingdings 3"/>
              <a:buNone/>
            </a:pPr>
            <a:r>
              <a:rPr lang="en-US" sz="3600" dirty="0" smtClean="0">
                <a:latin typeface="Calibri" pitchFamily="34" charset="0"/>
              </a:rPr>
              <a:t>   					</a:t>
            </a:r>
          </a:p>
          <a:p>
            <a:pPr marL="109728" indent="0">
              <a:buFont typeface="Wingdings 3"/>
              <a:buNone/>
            </a:pP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96000" y="685800"/>
            <a:ext cx="2895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096000" y="731520"/>
            <a:ext cx="2781300" cy="3352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7772400" y="2895600"/>
            <a:ext cx="1219200" cy="2074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6019800" y="2840508"/>
            <a:ext cx="1219200" cy="2074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0" y="0"/>
            <a:ext cx="9144000" cy="731520"/>
            <a:chOff x="0" y="0"/>
            <a:chExt cx="9144000" cy="838200"/>
          </a:xfrm>
        </p:grpSpPr>
        <p:sp>
          <p:nvSpPr>
            <p:cNvPr id="36" name="Rectangle 35"/>
            <p:cNvSpPr/>
            <p:nvPr/>
          </p:nvSpPr>
          <p:spPr>
            <a:xfrm>
              <a:off x="0" y="0"/>
              <a:ext cx="9144000" cy="838200"/>
            </a:xfrm>
            <a:prstGeom prst="rect">
              <a:avLst/>
            </a:prstGeom>
            <a:gradFill>
              <a:gsLst>
                <a:gs pos="20000">
                  <a:srgbClr val="E6E6E6"/>
                </a:gs>
                <a:gs pos="0">
                  <a:srgbClr val="FFFFFF"/>
                </a:gs>
                <a:gs pos="44000">
                  <a:srgbClr val="E6E6E6"/>
                </a:gs>
                <a:gs pos="0">
                  <a:srgbClr val="7D8496"/>
                </a:gs>
                <a:gs pos="14000">
                  <a:srgbClr val="E6E6E6">
                    <a:alpha val="20000"/>
                  </a:srgbClr>
                </a:gs>
                <a:gs pos="100000">
                  <a:srgbClr val="7D8496"/>
                </a:gs>
                <a:gs pos="44000">
                  <a:srgbClr val="E6E6E6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0" y="87186"/>
              <a:ext cx="9144000" cy="584775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Aharoni" pitchFamily="2" charset="-79"/>
                </a:rPr>
                <a:t>Changing Teaching - Changing Learning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594133" y="801469"/>
            <a:ext cx="56999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Calibri" pitchFamily="34" charset="0"/>
              </a:rPr>
              <a:t>Road Map…</a:t>
            </a:r>
            <a:endParaRPr lang="en-US" sz="3600" b="1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437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own Arrow Callout 28"/>
          <p:cNvSpPr/>
          <p:nvPr/>
        </p:nvSpPr>
        <p:spPr>
          <a:xfrm>
            <a:off x="5715000" y="1996336"/>
            <a:ext cx="2819400" cy="4785464"/>
          </a:xfrm>
          <a:prstGeom prst="downArrowCallout">
            <a:avLst/>
          </a:prstGeom>
          <a:solidFill>
            <a:schemeClr val="tx1">
              <a:lumMod val="65000"/>
              <a:lumOff val="3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1219200"/>
            <a:ext cx="914400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What is PAR?                    Integration!  </a:t>
            </a:r>
          </a:p>
          <a:p>
            <a:r>
              <a:rPr lang="en-US" sz="3600" b="1" dirty="0" smtClean="0">
                <a:latin typeface="Calibri" pitchFamily="34" charset="0"/>
              </a:rPr>
              <a:t>	</a:t>
            </a:r>
            <a:endParaRPr lang="en-US" sz="3600" b="1" dirty="0">
              <a:latin typeface="Calibri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0" y="0"/>
            <a:ext cx="9144000" cy="731520"/>
            <a:chOff x="0" y="0"/>
            <a:chExt cx="9144000" cy="838200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9144000" cy="838200"/>
            </a:xfrm>
            <a:prstGeom prst="rect">
              <a:avLst/>
            </a:prstGeom>
            <a:gradFill>
              <a:gsLst>
                <a:gs pos="20000">
                  <a:srgbClr val="E6E6E6"/>
                </a:gs>
                <a:gs pos="0">
                  <a:srgbClr val="FFFFFF"/>
                </a:gs>
                <a:gs pos="44000">
                  <a:srgbClr val="E6E6E6"/>
                </a:gs>
                <a:gs pos="0">
                  <a:srgbClr val="7D8496"/>
                </a:gs>
                <a:gs pos="14000">
                  <a:srgbClr val="E6E6E6">
                    <a:alpha val="20000"/>
                  </a:srgbClr>
                </a:gs>
                <a:gs pos="100000">
                  <a:srgbClr val="7D8496"/>
                </a:gs>
                <a:gs pos="44000">
                  <a:srgbClr val="E6E6E6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0" y="87186"/>
              <a:ext cx="9144000" cy="584775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Aharoni" pitchFamily="2" charset="-79"/>
                </a:rPr>
                <a:t>Changing Teaching - Changing Learning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829300" y="1981200"/>
            <a:ext cx="2590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C000"/>
                </a:solidFill>
                <a:latin typeface="Calibri" pitchFamily="34" charset="0"/>
              </a:rPr>
              <a:t>Connecting </a:t>
            </a:r>
            <a:r>
              <a:rPr lang="en-US" sz="2400" b="1" dirty="0">
                <a:solidFill>
                  <a:schemeClr val="bg1"/>
                </a:solidFill>
                <a:latin typeface="Calibri" pitchFamily="34" charset="0"/>
              </a:rPr>
              <a:t>academic interests with education and community </a:t>
            </a: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</a:rPr>
              <a:t>development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</a:rPr>
              <a:t>---</a:t>
            </a:r>
            <a:endParaRPr lang="en-US" sz="24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FFC000"/>
                </a:solidFill>
                <a:latin typeface="Calibri" pitchFamily="34" charset="0"/>
              </a:rPr>
              <a:t>Pioneers in PAR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</a:rPr>
              <a:t>1940s – Present</a:t>
            </a:r>
          </a:p>
          <a:p>
            <a:pPr algn="ctr"/>
            <a:endParaRPr lang="en-US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2400" y="2133600"/>
            <a:ext cx="54102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en-US" sz="3600" b="1" dirty="0" smtClean="0">
                <a:latin typeface="Calibri" pitchFamily="34" charset="0"/>
              </a:rPr>
              <a:t>Multiple approaches </a:t>
            </a:r>
            <a:r>
              <a:rPr lang="en-US" sz="3600" dirty="0" smtClean="0">
                <a:latin typeface="Calibri" pitchFamily="34" charset="0"/>
              </a:rPr>
              <a:t>but…</a:t>
            </a:r>
          </a:p>
          <a:p>
            <a:r>
              <a:rPr lang="en-US" sz="3200" dirty="0" smtClean="0">
                <a:latin typeface="Calibri" pitchFamily="34" charset="0"/>
              </a:rPr>
              <a:t>     	</a:t>
            </a:r>
            <a:r>
              <a:rPr lang="en-US" sz="3600" dirty="0" smtClean="0">
                <a:latin typeface="Calibri" pitchFamily="34" charset="0"/>
              </a:rPr>
              <a:t>Research and Action </a:t>
            </a:r>
          </a:p>
          <a:p>
            <a:r>
              <a:rPr lang="en-US" sz="3600" dirty="0" smtClean="0">
                <a:latin typeface="Calibri" pitchFamily="34" charset="0"/>
              </a:rPr>
              <a:t>     	must be done </a:t>
            </a:r>
          </a:p>
          <a:p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	WITH</a:t>
            </a:r>
            <a:r>
              <a:rPr lang="en-US" sz="3600" dirty="0" smtClean="0">
                <a:latin typeface="Calibri" pitchFamily="34" charset="0"/>
              </a:rPr>
              <a:t> people and </a:t>
            </a:r>
          </a:p>
          <a:p>
            <a:r>
              <a:rPr lang="en-US" sz="3600" dirty="0">
                <a:latin typeface="Calibri" pitchFamily="34" charset="0"/>
              </a:rPr>
              <a:t>	</a:t>
            </a:r>
            <a:r>
              <a:rPr lang="en-US" sz="3600" dirty="0" smtClean="0">
                <a:latin typeface="Calibri" pitchFamily="34" charset="0"/>
              </a:rPr>
              <a:t>not </a:t>
            </a:r>
            <a:r>
              <a:rPr lang="en-US" sz="3600" i="1" dirty="0" smtClean="0">
                <a:latin typeface="Calibri" pitchFamily="34" charset="0"/>
              </a:rPr>
              <a:t>ON </a:t>
            </a:r>
            <a:r>
              <a:rPr lang="en-US" sz="3600" dirty="0" smtClean="0">
                <a:latin typeface="Calibri" pitchFamily="34" charset="0"/>
              </a:rPr>
              <a:t>or </a:t>
            </a:r>
            <a:r>
              <a:rPr lang="en-US" sz="3600" i="1" dirty="0" smtClean="0">
                <a:latin typeface="Calibri" pitchFamily="34" charset="0"/>
              </a:rPr>
              <a:t>FOR</a:t>
            </a:r>
            <a:r>
              <a:rPr lang="en-US" sz="3600" dirty="0" smtClean="0">
                <a:latin typeface="Calibri" pitchFamily="34" charset="0"/>
              </a:rPr>
              <a:t> people</a:t>
            </a:r>
          </a:p>
          <a:p>
            <a:pPr lvl="1"/>
            <a:endParaRPr lang="en-US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29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roup 135"/>
          <p:cNvGrpSpPr/>
          <p:nvPr/>
        </p:nvGrpSpPr>
        <p:grpSpPr>
          <a:xfrm>
            <a:off x="0" y="0"/>
            <a:ext cx="9144000" cy="731520"/>
            <a:chOff x="0" y="0"/>
            <a:chExt cx="9144000" cy="838200"/>
          </a:xfrm>
        </p:grpSpPr>
        <p:sp>
          <p:nvSpPr>
            <p:cNvPr id="137" name="Rectangle 136"/>
            <p:cNvSpPr/>
            <p:nvPr/>
          </p:nvSpPr>
          <p:spPr>
            <a:xfrm>
              <a:off x="0" y="0"/>
              <a:ext cx="9144000" cy="838200"/>
            </a:xfrm>
            <a:prstGeom prst="rect">
              <a:avLst/>
            </a:prstGeom>
            <a:gradFill>
              <a:gsLst>
                <a:gs pos="20000">
                  <a:srgbClr val="E6E6E6"/>
                </a:gs>
                <a:gs pos="0">
                  <a:srgbClr val="FFFFFF"/>
                </a:gs>
                <a:gs pos="44000">
                  <a:srgbClr val="E6E6E6"/>
                </a:gs>
                <a:gs pos="0">
                  <a:srgbClr val="7D8496"/>
                </a:gs>
                <a:gs pos="14000">
                  <a:srgbClr val="E6E6E6">
                    <a:alpha val="20000"/>
                  </a:srgbClr>
                </a:gs>
                <a:gs pos="100000">
                  <a:srgbClr val="7D8496"/>
                </a:gs>
                <a:gs pos="44000">
                  <a:srgbClr val="E6E6E6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0" y="87186"/>
              <a:ext cx="9144000" cy="584775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Aharoni" pitchFamily="2" charset="-79"/>
                </a:rPr>
                <a:t>Changing Teaching - Changing Learning</a:t>
              </a:r>
            </a:p>
          </p:txBody>
        </p:sp>
      </p:grpSp>
      <p:sp>
        <p:nvSpPr>
          <p:cNvPr id="2141" name="Content Placeholder 2140"/>
          <p:cNvSpPr>
            <a:spLocks noGrp="1"/>
          </p:cNvSpPr>
          <p:nvPr>
            <p:ph idx="1"/>
          </p:nvPr>
        </p:nvSpPr>
        <p:spPr>
          <a:xfrm>
            <a:off x="152400" y="3094037"/>
            <a:ext cx="8991600" cy="4525963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  <a:buFont typeface="Wingdings" pitchFamily="2" charset="2"/>
              <a:buChar char="§"/>
            </a:pPr>
            <a:r>
              <a:rPr lang="en-US" sz="3200" dirty="0" smtClean="0">
                <a:latin typeface="Calibri" pitchFamily="34" charset="0"/>
              </a:rPr>
              <a:t>allow learners to regain sense </a:t>
            </a:r>
            <a:r>
              <a:rPr lang="en-US" sz="3200" dirty="0">
                <a:latin typeface="Calibri" pitchFamily="34" charset="0"/>
              </a:rPr>
              <a:t>of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humanity</a:t>
            </a:r>
          </a:p>
          <a:p>
            <a:pPr>
              <a:spcAft>
                <a:spcPts val="2400"/>
              </a:spcAft>
              <a:buFont typeface="Wingdings" pitchFamily="2" charset="2"/>
              <a:buChar char="§"/>
            </a:pPr>
            <a:r>
              <a:rPr lang="en-US" sz="3200" dirty="0">
                <a:latin typeface="Calibri" pitchFamily="34" charset="0"/>
              </a:rPr>
              <a:t>r</a:t>
            </a:r>
            <a:r>
              <a:rPr lang="en-US" sz="3200" dirty="0" smtClean="0">
                <a:latin typeface="Calibri" pitchFamily="34" charset="0"/>
              </a:rPr>
              <a:t>ecognize pedagogy is a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political act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Calibri" pitchFamily="34" charset="0"/>
              </a:rPr>
              <a:t>treat learners as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co-creators of knowledge</a:t>
            </a:r>
          </a:p>
          <a:p>
            <a:pPr marL="109728" indent="0">
              <a:buNone/>
            </a:pPr>
            <a:r>
              <a:rPr lang="en-US" sz="3200" dirty="0">
                <a:latin typeface="Calibri" pitchFamily="34" charset="0"/>
              </a:rPr>
              <a:t>	</a:t>
            </a:r>
            <a:r>
              <a:rPr lang="en-US" sz="3200" dirty="0" smtClean="0">
                <a:latin typeface="Calibri" pitchFamily="34" charset="0"/>
              </a:rPr>
              <a:t>	vs. "banking</a:t>
            </a:r>
            <a:r>
              <a:rPr lang="en-US" sz="3200" dirty="0">
                <a:latin typeface="Calibri" pitchFamily="34" charset="0"/>
              </a:rPr>
              <a:t>" concept </a:t>
            </a:r>
            <a:r>
              <a:rPr lang="en-US" sz="3200" dirty="0" smtClean="0">
                <a:latin typeface="Calibri" pitchFamily="34" charset="0"/>
              </a:rPr>
              <a:t>of student,  </a:t>
            </a:r>
            <a:r>
              <a:rPr lang="en-US" sz="3200" dirty="0">
                <a:latin typeface="Calibri" pitchFamily="34" charset="0"/>
              </a:rPr>
              <a:t>	</a:t>
            </a:r>
            <a:r>
              <a:rPr lang="en-US" sz="3200" dirty="0" smtClean="0">
                <a:latin typeface="Calibri" pitchFamily="34" charset="0"/>
              </a:rPr>
              <a:t>		      empty object for teacher to fill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pic>
        <p:nvPicPr>
          <p:cNvPr id="2167" name="Picture 119" descr="File:Pedagogy of the oppresse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31543">
            <a:off x="7425158" y="1237872"/>
            <a:ext cx="1330494" cy="1716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43" name="TextBox 2142"/>
          <p:cNvSpPr txBox="1"/>
          <p:nvPr/>
        </p:nvSpPr>
        <p:spPr>
          <a:xfrm rot="20722508">
            <a:off x="7951972" y="2436052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1970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2171" name="Picture 123" descr="drawing of Paulo Freir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187133"/>
            <a:ext cx="1524000" cy="1545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7" name="TextBox 96"/>
          <p:cNvSpPr txBox="1"/>
          <p:nvPr/>
        </p:nvSpPr>
        <p:spPr>
          <a:xfrm>
            <a:off x="381000" y="838200"/>
            <a:ext cx="58576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PAR is informed by                           Critical Pedagogy  </a:t>
            </a:r>
            <a:endParaRPr lang="en-US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28600" y="23622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Role of Education:</a:t>
            </a:r>
            <a:endParaRPr lang="en-US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047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roup 135"/>
          <p:cNvGrpSpPr/>
          <p:nvPr/>
        </p:nvGrpSpPr>
        <p:grpSpPr>
          <a:xfrm>
            <a:off x="0" y="0"/>
            <a:ext cx="9144000" cy="731520"/>
            <a:chOff x="0" y="0"/>
            <a:chExt cx="9144000" cy="838200"/>
          </a:xfrm>
        </p:grpSpPr>
        <p:sp>
          <p:nvSpPr>
            <p:cNvPr id="137" name="Rectangle 136"/>
            <p:cNvSpPr/>
            <p:nvPr/>
          </p:nvSpPr>
          <p:spPr>
            <a:xfrm>
              <a:off x="0" y="0"/>
              <a:ext cx="9144000" cy="838200"/>
            </a:xfrm>
            <a:prstGeom prst="rect">
              <a:avLst/>
            </a:prstGeom>
            <a:gradFill>
              <a:gsLst>
                <a:gs pos="20000">
                  <a:srgbClr val="E6E6E6"/>
                </a:gs>
                <a:gs pos="0">
                  <a:srgbClr val="FFFFFF"/>
                </a:gs>
                <a:gs pos="44000">
                  <a:srgbClr val="E6E6E6"/>
                </a:gs>
                <a:gs pos="0">
                  <a:srgbClr val="7D8496"/>
                </a:gs>
                <a:gs pos="14000">
                  <a:srgbClr val="E6E6E6">
                    <a:alpha val="20000"/>
                  </a:srgbClr>
                </a:gs>
                <a:gs pos="100000">
                  <a:srgbClr val="7D8496"/>
                </a:gs>
                <a:gs pos="44000">
                  <a:srgbClr val="E6E6E6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0" y="87186"/>
              <a:ext cx="9144000" cy="584775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Aharoni" pitchFamily="2" charset="-79"/>
                </a:rPr>
                <a:t>Changing Teaching - Changing Learning</a:t>
              </a:r>
            </a:p>
          </p:txBody>
        </p:sp>
      </p:grpSp>
      <p:sp>
        <p:nvSpPr>
          <p:cNvPr id="97" name="TextBox 96"/>
          <p:cNvSpPr txBox="1"/>
          <p:nvPr/>
        </p:nvSpPr>
        <p:spPr>
          <a:xfrm>
            <a:off x="390738" y="1003426"/>
            <a:ext cx="74578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What is PAR ?   Some features…</a:t>
            </a:r>
            <a:endParaRPr lang="en-US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4" name="TextBox 2"/>
          <p:cNvSpPr txBox="1">
            <a:spLocks noChangeArrowheads="1"/>
          </p:cNvSpPr>
          <p:nvPr/>
        </p:nvSpPr>
        <p:spPr bwMode="auto">
          <a:xfrm>
            <a:off x="34690" y="1989415"/>
            <a:ext cx="9144000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571500" indent="-571500" eaLnBrk="1" hangingPunct="1">
              <a:spcAft>
                <a:spcPts val="3000"/>
              </a:spcAft>
              <a:buFont typeface="Wingdings" pitchFamily="2" charset="2"/>
              <a:buChar char="§"/>
            </a:pPr>
            <a:r>
              <a:rPr lang="en-US" sz="3600" dirty="0"/>
              <a:t>Researcher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removes biases</a:t>
            </a:r>
            <a:r>
              <a:rPr lang="en-US" sz="3600" dirty="0"/>
              <a:t>;                 	</a:t>
            </a:r>
            <a:r>
              <a:rPr lang="en-US" sz="3600" dirty="0" smtClean="0"/>
              <a:t>   becomes </a:t>
            </a:r>
            <a:r>
              <a:rPr lang="en-US" sz="3600" dirty="0"/>
              <a:t>an “instrument” </a:t>
            </a:r>
            <a:r>
              <a:rPr lang="en-US" sz="3600" dirty="0" smtClean="0"/>
              <a:t>or facilitator </a:t>
            </a:r>
            <a:endParaRPr lang="en-US" sz="3600" dirty="0"/>
          </a:p>
          <a:p>
            <a:pPr marL="571500" indent="-571500" eaLnBrk="1" hangingPunct="1">
              <a:spcAft>
                <a:spcPts val="3000"/>
              </a:spcAft>
              <a:buFont typeface="Wingdings" pitchFamily="2" charset="2"/>
              <a:buChar char="§"/>
            </a:pPr>
            <a:r>
              <a:rPr lang="en-US" sz="3600" dirty="0"/>
              <a:t>Can use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 forms of data</a:t>
            </a:r>
            <a:r>
              <a:rPr lang="en-US" sz="3600" dirty="0"/>
              <a:t>;  		</a:t>
            </a:r>
            <a:r>
              <a:rPr lang="en-US" sz="3600" dirty="0" smtClean="0"/>
              <a:t>   quant/</a:t>
            </a:r>
            <a:r>
              <a:rPr lang="en-US" sz="3600" dirty="0" err="1" smtClean="0"/>
              <a:t>qual</a:t>
            </a:r>
            <a:r>
              <a:rPr lang="en-US" sz="3600" dirty="0"/>
              <a:t>; primary and secondary</a:t>
            </a:r>
          </a:p>
          <a:p>
            <a:pPr marL="571500" indent="-571500" eaLnBrk="1" hangingPunct="1">
              <a:buFont typeface="Wingdings" pitchFamily="2" charset="2"/>
              <a:buChar char="§"/>
            </a:pPr>
            <a:r>
              <a:rPr lang="en-US" sz="3600" dirty="0"/>
              <a:t>Findings typically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rich in description</a:t>
            </a:r>
          </a:p>
        </p:txBody>
      </p:sp>
    </p:spTree>
    <p:extLst>
      <p:ext uri="{BB962C8B-B14F-4D97-AF65-F5344CB8AC3E}">
        <p14:creationId xmlns:p14="http://schemas.microsoft.com/office/powerpoint/2010/main" val="73699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roup 135"/>
          <p:cNvGrpSpPr/>
          <p:nvPr/>
        </p:nvGrpSpPr>
        <p:grpSpPr>
          <a:xfrm>
            <a:off x="0" y="0"/>
            <a:ext cx="9144000" cy="731520"/>
            <a:chOff x="0" y="0"/>
            <a:chExt cx="9144000" cy="838200"/>
          </a:xfrm>
        </p:grpSpPr>
        <p:sp>
          <p:nvSpPr>
            <p:cNvPr id="137" name="Rectangle 136"/>
            <p:cNvSpPr/>
            <p:nvPr/>
          </p:nvSpPr>
          <p:spPr>
            <a:xfrm>
              <a:off x="0" y="0"/>
              <a:ext cx="9144000" cy="838200"/>
            </a:xfrm>
            <a:prstGeom prst="rect">
              <a:avLst/>
            </a:prstGeom>
            <a:gradFill>
              <a:gsLst>
                <a:gs pos="20000">
                  <a:srgbClr val="E6E6E6"/>
                </a:gs>
                <a:gs pos="0">
                  <a:srgbClr val="FFFFFF"/>
                </a:gs>
                <a:gs pos="44000">
                  <a:srgbClr val="E6E6E6"/>
                </a:gs>
                <a:gs pos="0">
                  <a:srgbClr val="7D8496"/>
                </a:gs>
                <a:gs pos="14000">
                  <a:srgbClr val="E6E6E6">
                    <a:alpha val="20000"/>
                  </a:srgbClr>
                </a:gs>
                <a:gs pos="100000">
                  <a:srgbClr val="7D8496"/>
                </a:gs>
                <a:gs pos="44000">
                  <a:srgbClr val="E6E6E6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0" y="87186"/>
              <a:ext cx="9144000" cy="584775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Aharoni" pitchFamily="2" charset="-79"/>
                </a:rPr>
                <a:t>Changing Teaching - Changing Learning</a:t>
              </a:r>
            </a:p>
          </p:txBody>
        </p:sp>
      </p:grpSp>
      <p:sp>
        <p:nvSpPr>
          <p:cNvPr id="97" name="TextBox 96"/>
          <p:cNvSpPr txBox="1"/>
          <p:nvPr/>
        </p:nvSpPr>
        <p:spPr>
          <a:xfrm>
            <a:off x="580861" y="914400"/>
            <a:ext cx="86008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What is PAR ?   Some more features…</a:t>
            </a:r>
            <a:endParaRPr lang="en-US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304800" y="1905000"/>
            <a:ext cx="9144000" cy="4016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571500" indent="-571500" eaLnBrk="1" hangingPunct="1">
              <a:spcAft>
                <a:spcPts val="3000"/>
              </a:spcAft>
              <a:buFont typeface="Wingdings" pitchFamily="2" charset="2"/>
              <a:buChar char="§"/>
            </a:pPr>
            <a:r>
              <a:rPr lang="en-US" sz="3600" dirty="0"/>
              <a:t>Stress on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</a:t>
            </a:r>
            <a:r>
              <a:rPr lang="en-US" sz="3600" dirty="0"/>
              <a:t>, not product</a:t>
            </a:r>
          </a:p>
          <a:p>
            <a:pPr marL="571500" indent="-571500" eaLnBrk="1" hangingPunct="1">
              <a:spcAft>
                <a:spcPts val="3000"/>
              </a:spcAft>
              <a:buFont typeface="Wingdings" pitchFamily="2" charset="2"/>
              <a:buChar char="§"/>
            </a:pPr>
            <a:r>
              <a:rPr lang="en-US" sz="3600" dirty="0"/>
              <a:t>Ongoing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inductive analysis</a:t>
            </a:r>
          </a:p>
          <a:p>
            <a:pPr marL="571500" indent="-571500" eaLnBrk="1" hangingPunct="1">
              <a:spcAft>
                <a:spcPts val="3000"/>
              </a:spcAft>
              <a:buFont typeface="Wingdings" pitchFamily="2" charset="2"/>
              <a:buChar char="§"/>
            </a:pPr>
            <a:r>
              <a:rPr lang="en-US" sz="3600" dirty="0"/>
              <a:t>Data analysis, findings, conclusions provide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meaning</a:t>
            </a:r>
          </a:p>
          <a:p>
            <a:pPr marL="571500" indent="-571500" eaLnBrk="1" hangingPunct="1">
              <a:buFont typeface="Wingdings" pitchFamily="2" charset="2"/>
              <a:buChar char="§"/>
            </a:pPr>
            <a:r>
              <a:rPr lang="en-US" sz="3600" dirty="0"/>
              <a:t>Findings inform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</a:t>
            </a:r>
          </a:p>
        </p:txBody>
      </p:sp>
    </p:spTree>
    <p:extLst>
      <p:ext uri="{BB962C8B-B14F-4D97-AF65-F5344CB8AC3E}">
        <p14:creationId xmlns:p14="http://schemas.microsoft.com/office/powerpoint/2010/main" val="238623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790862" y="914400"/>
            <a:ext cx="4200738" cy="571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0" y="0"/>
            <a:ext cx="9144000" cy="731520"/>
            <a:chOff x="0" y="0"/>
            <a:chExt cx="9144000" cy="838200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9144000" cy="838200"/>
            </a:xfrm>
            <a:prstGeom prst="rect">
              <a:avLst/>
            </a:prstGeom>
            <a:gradFill>
              <a:gsLst>
                <a:gs pos="20000">
                  <a:srgbClr val="E6E6E6"/>
                </a:gs>
                <a:gs pos="0">
                  <a:srgbClr val="FFFFFF"/>
                </a:gs>
                <a:gs pos="44000">
                  <a:srgbClr val="E6E6E6"/>
                </a:gs>
                <a:gs pos="0">
                  <a:srgbClr val="7D8496"/>
                </a:gs>
                <a:gs pos="14000">
                  <a:srgbClr val="E6E6E6">
                    <a:alpha val="20000"/>
                  </a:srgbClr>
                </a:gs>
                <a:gs pos="100000">
                  <a:srgbClr val="7D8496"/>
                </a:gs>
                <a:gs pos="44000">
                  <a:srgbClr val="E6E6E6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0" y="87186"/>
              <a:ext cx="9144000" cy="584775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Aharoni" pitchFamily="2" charset="-79"/>
                </a:rPr>
                <a:t>Changing Teaching - Changing Learning</a:t>
              </a:r>
            </a:p>
          </p:txBody>
        </p:sp>
      </p:grp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454054"/>
            <a:ext cx="8229600" cy="578494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sz="3600" dirty="0" smtClean="0">
              <a:latin typeface="Calibri" pitchFamily="34" charset="0"/>
            </a:endParaRPr>
          </a:p>
          <a:p>
            <a:pPr marL="109728" indent="0">
              <a:buNone/>
            </a:pPr>
            <a:r>
              <a:rPr lang="en-US" sz="3600" dirty="0" smtClean="0">
                <a:latin typeface="Calibri" pitchFamily="34" charset="0"/>
              </a:rPr>
              <a:t>  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-838200" y="817602"/>
            <a:ext cx="58576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spc="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reofidelic" pitchFamily="2" charset="0"/>
              </a:rPr>
              <a:t>The Experiment</a:t>
            </a:r>
            <a:endParaRPr lang="en-US" sz="6600" b="1" spc="15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tereofidelic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-1133262" y="2336445"/>
            <a:ext cx="58576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Why PAR ?</a:t>
            </a:r>
            <a:endParaRPr lang="en-US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76200" y="3086378"/>
            <a:ext cx="5257800" cy="1371043"/>
          </a:xfrm>
          <a:prstGeom prst="rect">
            <a:avLst/>
          </a:prstGeom>
        </p:spPr>
        <p:txBody>
          <a:bodyPr vert="horz" lIns="45720" rIns="45720">
            <a:no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71500" indent="-571500" algn="l">
              <a:buFont typeface="Wingdings" pitchFamily="2" charset="2"/>
              <a:buChar char="§"/>
            </a:pPr>
            <a:r>
              <a:rPr lang="en-US" sz="3600" spc="2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To connect</a:t>
            </a:r>
          </a:p>
          <a:p>
            <a:pPr algn="l"/>
            <a:r>
              <a:rPr lang="en-US" sz="3600" b="1" spc="2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    theory</a:t>
            </a:r>
            <a:r>
              <a:rPr lang="en-US" sz="3600" spc="2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and </a:t>
            </a:r>
            <a:r>
              <a:rPr lang="en-US" sz="3600" b="1" spc="2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practice</a:t>
            </a:r>
          </a:p>
          <a:p>
            <a:pPr algn="l"/>
            <a:r>
              <a:rPr lang="en-US" sz="3600" spc="2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794" y="889948"/>
            <a:ext cx="3910006" cy="573945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 descr="http://www.vectorart.com/webart/products/43187K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397" y="574522"/>
            <a:ext cx="577524" cy="797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308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530254"/>
            <a:ext cx="8229600" cy="578494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sz="3600" dirty="0" smtClean="0">
              <a:latin typeface="Calibri" pitchFamily="34" charset="0"/>
            </a:endParaRPr>
          </a:p>
          <a:p>
            <a:pPr marL="109728" indent="0">
              <a:buNone/>
            </a:pPr>
            <a:r>
              <a:rPr lang="en-US" sz="3600" dirty="0" smtClean="0">
                <a:latin typeface="Calibri" pitchFamily="34" charset="0"/>
              </a:rPr>
              <a:t>  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0" y="0"/>
            <a:ext cx="9144000" cy="731520"/>
            <a:chOff x="0" y="0"/>
            <a:chExt cx="9144000" cy="838200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9144000" cy="838200"/>
            </a:xfrm>
            <a:prstGeom prst="rect">
              <a:avLst/>
            </a:prstGeom>
            <a:gradFill>
              <a:gsLst>
                <a:gs pos="20000">
                  <a:srgbClr val="E6E6E6"/>
                </a:gs>
                <a:gs pos="0">
                  <a:srgbClr val="FFFFFF"/>
                </a:gs>
                <a:gs pos="44000">
                  <a:srgbClr val="E6E6E6"/>
                </a:gs>
                <a:gs pos="0">
                  <a:srgbClr val="7D8496"/>
                </a:gs>
                <a:gs pos="14000">
                  <a:srgbClr val="E6E6E6">
                    <a:alpha val="20000"/>
                  </a:srgbClr>
                </a:gs>
                <a:gs pos="100000">
                  <a:srgbClr val="7D8496"/>
                </a:gs>
                <a:gs pos="44000">
                  <a:srgbClr val="E6E6E6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0" y="87186"/>
              <a:ext cx="9144000" cy="584775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Aharoni" pitchFamily="2" charset="-79"/>
                </a:rPr>
                <a:t>Changing Teaching - Changing Learning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-457200" y="838200"/>
            <a:ext cx="58576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…Why PAR ?</a:t>
            </a:r>
            <a:endParaRPr lang="en-US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449655" y="1970638"/>
            <a:ext cx="86868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0" indent="-571500" eaLnBrk="1" hangingPunct="1">
              <a:spcAft>
                <a:spcPts val="2400"/>
              </a:spcAft>
              <a:buFont typeface="Wingdings" pitchFamily="2" charset="2"/>
              <a:buChar char="§"/>
              <a:defRPr/>
            </a:pPr>
            <a:r>
              <a:rPr lang="en-US" sz="3600" dirty="0" smtClean="0">
                <a:latin typeface="Calibri" pitchFamily="34" charset="0"/>
              </a:rPr>
              <a:t>Address issues; improve situations;                       	  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make change</a:t>
            </a:r>
          </a:p>
          <a:p>
            <a:pPr marL="571500" indent="-571500" eaLnBrk="1" hangingPunct="1">
              <a:buFont typeface="Wingdings" pitchFamily="2" charset="2"/>
              <a:buChar char="§"/>
              <a:defRPr/>
            </a:pPr>
            <a:r>
              <a:rPr lang="en-US" sz="3600" dirty="0" smtClean="0">
                <a:latin typeface="Calibri" pitchFamily="34" charset="0"/>
              </a:rPr>
              <a:t>Promote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professional growth</a:t>
            </a:r>
            <a:r>
              <a:rPr lang="en-US" sz="3600" dirty="0" smtClean="0">
                <a:latin typeface="Calibri" pitchFamily="34" charset="0"/>
              </a:rPr>
              <a:t>;</a:t>
            </a:r>
          </a:p>
          <a:p>
            <a:pPr eaLnBrk="1" hangingPunct="1">
              <a:spcAft>
                <a:spcPts val="2400"/>
              </a:spcAft>
              <a:defRPr/>
            </a:pPr>
            <a:r>
              <a:rPr lang="en-US" sz="3600" dirty="0" smtClean="0">
                <a:latin typeface="Calibri" pitchFamily="34" charset="0"/>
              </a:rPr>
              <a:t>     	   develop skills, knowledge base</a:t>
            </a:r>
          </a:p>
          <a:p>
            <a:pPr marL="571500" indent="-571500" eaLnBrk="1" hangingPunct="1">
              <a:buFont typeface="Wingdings" pitchFamily="2" charset="2"/>
              <a:buChar char="§"/>
              <a:defRPr/>
            </a:pPr>
            <a:r>
              <a:rPr lang="en-US" sz="3600" dirty="0" smtClean="0">
                <a:latin typeface="Calibri" pitchFamily="34" charset="0"/>
              </a:rPr>
              <a:t>Promote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collaboration</a:t>
            </a:r>
            <a:r>
              <a:rPr lang="en-US" sz="3600" dirty="0" smtClean="0">
                <a:latin typeface="Calibri" pitchFamily="34" charset="0"/>
              </a:rPr>
              <a:t>; is democratic;</a:t>
            </a:r>
          </a:p>
          <a:p>
            <a:pPr eaLnBrk="1" hangingPunct="1">
              <a:defRPr/>
            </a:pPr>
            <a:r>
              <a:rPr lang="en-US" sz="3600" dirty="0" smtClean="0">
                <a:latin typeface="Calibri" pitchFamily="34" charset="0"/>
              </a:rPr>
              <a:t>    	   encourage “community”</a:t>
            </a:r>
          </a:p>
        </p:txBody>
      </p:sp>
    </p:spTree>
    <p:extLst>
      <p:ext uri="{BB962C8B-B14F-4D97-AF65-F5344CB8AC3E}">
        <p14:creationId xmlns:p14="http://schemas.microsoft.com/office/powerpoint/2010/main" val="243047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78494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Readings</a:t>
            </a:r>
            <a:r>
              <a:rPr lang="en-US" sz="3200" b="1" dirty="0" smtClean="0"/>
              <a:t> on Political Study</a:t>
            </a:r>
          </a:p>
          <a:p>
            <a:pPr marL="109728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- history/current status of the discipline</a:t>
            </a:r>
          </a:p>
          <a:p>
            <a:pPr marL="109728" indent="0">
              <a:buNone/>
            </a:pPr>
            <a:r>
              <a:rPr lang="en-US" sz="3200" dirty="0" smtClean="0"/>
              <a:t>	- inquiry and empirical approaches</a:t>
            </a:r>
          </a:p>
          <a:p>
            <a:pPr marL="109728" indent="0">
              <a:spcAft>
                <a:spcPts val="2400"/>
              </a:spcAft>
              <a:buNone/>
            </a:pPr>
            <a:r>
              <a:rPr lang="en-US" sz="3200" dirty="0"/>
              <a:t>	</a:t>
            </a:r>
            <a:r>
              <a:rPr lang="en-US" sz="3200" dirty="0" smtClean="0"/>
              <a:t>- cultural and ethical dimensions</a:t>
            </a:r>
          </a:p>
          <a:p>
            <a:pPr>
              <a:spcAft>
                <a:spcPts val="2400"/>
              </a:spcAft>
              <a:buFont typeface="Wingdings" pitchFamily="2" charset="2"/>
              <a:buChar char="§"/>
            </a:pPr>
            <a:r>
              <a:rPr lang="en-US" sz="3200" b="1" dirty="0" smtClean="0"/>
              <a:t>Added application/case readings </a:t>
            </a:r>
          </a:p>
          <a:p>
            <a:pPr>
              <a:buFont typeface="Wingdings" pitchFamily="2" charset="2"/>
              <a:buChar char="§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IRB training</a:t>
            </a:r>
          </a:p>
          <a:p>
            <a:pPr marL="109728" indent="0">
              <a:buNone/>
            </a:pPr>
            <a:endParaRPr lang="en-US" dirty="0" smtClean="0"/>
          </a:p>
        </p:txBody>
      </p:sp>
      <p:grpSp>
        <p:nvGrpSpPr>
          <p:cNvPr id="20" name="Group 19"/>
          <p:cNvGrpSpPr/>
          <p:nvPr/>
        </p:nvGrpSpPr>
        <p:grpSpPr>
          <a:xfrm>
            <a:off x="0" y="0"/>
            <a:ext cx="9144000" cy="731520"/>
            <a:chOff x="0" y="0"/>
            <a:chExt cx="9144000" cy="838200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9144000" cy="838200"/>
            </a:xfrm>
            <a:prstGeom prst="rect">
              <a:avLst/>
            </a:prstGeom>
            <a:gradFill>
              <a:gsLst>
                <a:gs pos="20000">
                  <a:srgbClr val="E6E6E6"/>
                </a:gs>
                <a:gs pos="0">
                  <a:srgbClr val="FFFFFF"/>
                </a:gs>
                <a:gs pos="44000">
                  <a:srgbClr val="E6E6E6"/>
                </a:gs>
                <a:gs pos="0">
                  <a:srgbClr val="7D8496"/>
                </a:gs>
                <a:gs pos="14000">
                  <a:srgbClr val="E6E6E6">
                    <a:alpha val="20000"/>
                  </a:srgbClr>
                </a:gs>
                <a:gs pos="100000">
                  <a:srgbClr val="7D8496"/>
                </a:gs>
                <a:gs pos="44000">
                  <a:srgbClr val="E6E6E6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0" y="87186"/>
              <a:ext cx="9144000" cy="584775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Aharoni" pitchFamily="2" charset="-79"/>
                </a:rPr>
                <a:t>Changing Teaching - Changing Learning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828800" y="745855"/>
            <a:ext cx="58576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How to Incorporate ?</a:t>
            </a:r>
            <a:endParaRPr lang="en-US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95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2079</TotalTime>
  <Words>329</Words>
  <Application>Microsoft Office PowerPoint</Application>
  <PresentationFormat>On-screen Show (4:3)</PresentationFormat>
  <Paragraphs>126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Michaelene Cox</dc:creator>
  <cp:lastModifiedBy>user</cp:lastModifiedBy>
  <cp:revision>172</cp:revision>
  <dcterms:created xsi:type="dcterms:W3CDTF">2013-01-05T19:15:35Z</dcterms:created>
  <dcterms:modified xsi:type="dcterms:W3CDTF">2013-01-09T16:56:21Z</dcterms:modified>
</cp:coreProperties>
</file>