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43891200" cy="32918400"/>
  <p:notesSz cx="6858000" cy="9144000"/>
  <p:defaultTextStyle>
    <a:defPPr>
      <a:defRPr lang="en-US"/>
    </a:defPPr>
    <a:lvl1pPr algn="l" defTabSz="2193933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193933" indent="-1789677" algn="l" defTabSz="2193933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4387865" indent="-3579352" algn="l" defTabSz="2193933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6583201" indent="-5370432" algn="l" defTabSz="2193933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8777133" indent="-7160108" algn="l" defTabSz="2193933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021281" algn="l" defTabSz="808512" rtl="0" eaLnBrk="1" latinLnBrk="0" hangingPunct="1">
      <a:defRPr sz="87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425537" algn="l" defTabSz="808512" rtl="0" eaLnBrk="1" latinLnBrk="0" hangingPunct="1">
      <a:defRPr sz="87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2829794" algn="l" defTabSz="808512" rtl="0" eaLnBrk="1" latinLnBrk="0" hangingPunct="1">
      <a:defRPr sz="87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234050" algn="l" defTabSz="808512" rtl="0" eaLnBrk="1" latinLnBrk="0" hangingPunct="1">
      <a:defRPr sz="87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5" autoAdjust="0"/>
  </p:normalViewPr>
  <p:slideViewPr>
    <p:cSldViewPr snapToGrid="0" snapToObjects="1">
      <p:cViewPr varScale="1">
        <p:scale>
          <a:sx n="15" d="100"/>
          <a:sy n="15" d="100"/>
        </p:scale>
        <p:origin x="-830" y="-9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1E28A4-FC6C-4D97-9C60-FB6C9571186E}" type="datetime1">
              <a:rPr lang="en-US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E49E6-D536-4832-9B15-48B7A2744EA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4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621BF-D37A-4629-ACE0-96683D04C326}" type="datetime1">
              <a:rPr lang="en-US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6CA19-94AA-4387-BA40-DD2E1DEA586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49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1320" y="6858002"/>
            <a:ext cx="55298343" cy="1460525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91066" y="6858002"/>
            <a:ext cx="165178737" cy="1460525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44A381-E1AD-495F-B28F-83CF284CEDBE}" type="datetime1">
              <a:rPr lang="en-US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177D8-4D85-43F5-B174-65C5FCD5185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56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AAFCC8-DE48-4AA8-8D96-8B3054409013}" type="datetime1">
              <a:rPr lang="en-US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D13B0-0E30-4A9D-84EE-3E7DB8A1B67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9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05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1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2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3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3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0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937075-99AA-4C70-AFE3-2FB5313D6B62}" type="datetime1">
              <a:rPr lang="en-US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C3402-55A2-41FD-B0AD-0DE320ED3E2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2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91063" y="39944040"/>
            <a:ext cx="110238537" cy="11296650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261123" y="39944040"/>
            <a:ext cx="110238543" cy="11296650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D88E92-3292-4E3E-94B0-D520A19187A8}" type="datetime1">
              <a:rPr lang="en-US"/>
              <a:pPr/>
              <a:t>12/13/2013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4FC9E-13C8-4D51-97F9-E41A5C25543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0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3"/>
            <a:ext cx="19392903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05" indent="0">
              <a:buNone/>
              <a:defRPr sz="9600" b="1"/>
            </a:lvl2pPr>
            <a:lvl3pPr marL="4389010" indent="0">
              <a:buNone/>
              <a:defRPr sz="8700" b="1"/>
            </a:lvl3pPr>
            <a:lvl4pPr marL="6583515" indent="0">
              <a:buNone/>
              <a:defRPr sz="7700" b="1"/>
            </a:lvl4pPr>
            <a:lvl5pPr marL="8778020" indent="0">
              <a:buNone/>
              <a:defRPr sz="7700" b="1"/>
            </a:lvl5pPr>
            <a:lvl6pPr marL="10972525" indent="0">
              <a:buNone/>
              <a:defRPr sz="7700" b="1"/>
            </a:lvl6pPr>
            <a:lvl7pPr marL="13167030" indent="0">
              <a:buNone/>
              <a:defRPr sz="7700" b="1"/>
            </a:lvl7pPr>
            <a:lvl8pPr marL="15361535" indent="0">
              <a:buNone/>
              <a:defRPr sz="7700" b="1"/>
            </a:lvl8pPr>
            <a:lvl9pPr marL="1755604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3" cy="1896618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05" indent="0">
              <a:buNone/>
              <a:defRPr sz="9600" b="1"/>
            </a:lvl2pPr>
            <a:lvl3pPr marL="4389010" indent="0">
              <a:buNone/>
              <a:defRPr sz="8700" b="1"/>
            </a:lvl3pPr>
            <a:lvl4pPr marL="6583515" indent="0">
              <a:buNone/>
              <a:defRPr sz="7700" b="1"/>
            </a:lvl4pPr>
            <a:lvl5pPr marL="8778020" indent="0">
              <a:buNone/>
              <a:defRPr sz="7700" b="1"/>
            </a:lvl5pPr>
            <a:lvl6pPr marL="10972525" indent="0">
              <a:buNone/>
              <a:defRPr sz="7700" b="1"/>
            </a:lvl6pPr>
            <a:lvl7pPr marL="13167030" indent="0">
              <a:buNone/>
              <a:defRPr sz="7700" b="1"/>
            </a:lvl7pPr>
            <a:lvl8pPr marL="15361535" indent="0">
              <a:buNone/>
              <a:defRPr sz="7700" b="1"/>
            </a:lvl8pPr>
            <a:lvl9pPr marL="1755604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2485FC-71C2-4675-978A-2BF5A8945613}" type="datetime1">
              <a:rPr lang="en-US"/>
              <a:pPr/>
              <a:t>12/13/2013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043F3-293C-4036-AE7F-DBAF3799D18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8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03A00B-3B83-4EF1-BCB7-6A49E8860AA3}" type="datetime1">
              <a:rPr lang="en-US"/>
              <a:pPr/>
              <a:t>12/13/2013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D6D41-5112-4594-8A3E-C858668EA8E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7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F18A72-39C2-44F4-A038-6A658357B89A}" type="datetime1">
              <a:rPr lang="en-US"/>
              <a:pPr/>
              <a:t>12/13/2013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DC0C2-2D20-41B9-A5AC-E0E918BEF6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2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2"/>
            <a:ext cx="24536400" cy="2809494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2"/>
            <a:ext cx="14439903" cy="22517103"/>
          </a:xfrm>
        </p:spPr>
        <p:txBody>
          <a:bodyPr/>
          <a:lstStyle>
            <a:lvl1pPr marL="0" indent="0">
              <a:buNone/>
              <a:defRPr sz="6700"/>
            </a:lvl1pPr>
            <a:lvl2pPr marL="2194505" indent="0">
              <a:buNone/>
              <a:defRPr sz="5700"/>
            </a:lvl2pPr>
            <a:lvl3pPr marL="4389010" indent="0">
              <a:buNone/>
              <a:defRPr sz="4800"/>
            </a:lvl3pPr>
            <a:lvl4pPr marL="6583515" indent="0">
              <a:buNone/>
              <a:defRPr sz="4300"/>
            </a:lvl4pPr>
            <a:lvl5pPr marL="8778020" indent="0">
              <a:buNone/>
              <a:defRPr sz="4300"/>
            </a:lvl5pPr>
            <a:lvl6pPr marL="10972525" indent="0">
              <a:buNone/>
              <a:defRPr sz="4300"/>
            </a:lvl6pPr>
            <a:lvl7pPr marL="13167030" indent="0">
              <a:buNone/>
              <a:defRPr sz="4300"/>
            </a:lvl7pPr>
            <a:lvl8pPr marL="15361535" indent="0">
              <a:buNone/>
              <a:defRPr sz="4300"/>
            </a:lvl8pPr>
            <a:lvl9pPr marL="1755604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09B55D-89C9-44BA-A32A-22B2AB9B7F9F}" type="datetime1">
              <a:rPr lang="en-US"/>
              <a:pPr/>
              <a:t>12/13/2013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84013-9AF6-42DF-A8BC-80F63719541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1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05" indent="0">
              <a:buNone/>
              <a:defRPr sz="13400"/>
            </a:lvl2pPr>
            <a:lvl3pPr marL="4389010" indent="0">
              <a:buNone/>
              <a:defRPr sz="11500"/>
            </a:lvl3pPr>
            <a:lvl4pPr marL="6583515" indent="0">
              <a:buNone/>
              <a:defRPr sz="9600"/>
            </a:lvl4pPr>
            <a:lvl5pPr marL="8778020" indent="0">
              <a:buNone/>
              <a:defRPr sz="9600"/>
            </a:lvl5pPr>
            <a:lvl6pPr marL="10972525" indent="0">
              <a:buNone/>
              <a:defRPr sz="9600"/>
            </a:lvl6pPr>
            <a:lvl7pPr marL="13167030" indent="0">
              <a:buNone/>
              <a:defRPr sz="9600"/>
            </a:lvl7pPr>
            <a:lvl8pPr marL="15361535" indent="0">
              <a:buNone/>
              <a:defRPr sz="9600"/>
            </a:lvl8pPr>
            <a:lvl9pPr marL="17556040" indent="0">
              <a:buNone/>
              <a:defRPr sz="9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7"/>
          </a:xfrm>
        </p:spPr>
        <p:txBody>
          <a:bodyPr/>
          <a:lstStyle>
            <a:lvl1pPr marL="0" indent="0">
              <a:buNone/>
              <a:defRPr sz="6700"/>
            </a:lvl1pPr>
            <a:lvl2pPr marL="2194505" indent="0">
              <a:buNone/>
              <a:defRPr sz="5700"/>
            </a:lvl2pPr>
            <a:lvl3pPr marL="4389010" indent="0">
              <a:buNone/>
              <a:defRPr sz="4800"/>
            </a:lvl3pPr>
            <a:lvl4pPr marL="6583515" indent="0">
              <a:buNone/>
              <a:defRPr sz="4300"/>
            </a:lvl4pPr>
            <a:lvl5pPr marL="8778020" indent="0">
              <a:buNone/>
              <a:defRPr sz="4300"/>
            </a:lvl5pPr>
            <a:lvl6pPr marL="10972525" indent="0">
              <a:buNone/>
              <a:defRPr sz="4300"/>
            </a:lvl6pPr>
            <a:lvl7pPr marL="13167030" indent="0">
              <a:buNone/>
              <a:defRPr sz="4300"/>
            </a:lvl7pPr>
            <a:lvl8pPr marL="15361535" indent="0">
              <a:buNone/>
              <a:defRPr sz="4300"/>
            </a:lvl8pPr>
            <a:lvl9pPr marL="1755604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A62A78-4DF6-4753-A308-E2C52CC665E9}" type="datetime1">
              <a:rPr lang="en-US"/>
              <a:pPr/>
              <a:t>12/13/2013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4CB7A-0366-4576-994F-DDB249EA4B7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0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4833" y="1318846"/>
            <a:ext cx="39501536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1" tIns="219450" rIns="438901" bIns="219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4833" y="7681546"/>
            <a:ext cx="39501536" cy="2172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1" tIns="219450" rIns="438901" bIns="219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833" y="30510774"/>
            <a:ext cx="10240736" cy="1752600"/>
          </a:xfrm>
          <a:prstGeom prst="rect">
            <a:avLst/>
          </a:prstGeom>
        </p:spPr>
        <p:txBody>
          <a:bodyPr vert="horz" wrap="square" lIns="438901" tIns="219450" rIns="438901" bIns="219450" numCol="1" anchor="ctr" anchorCtr="0" compatLnSpc="1">
            <a:prstTxWarp prst="textNoShape">
              <a:avLst/>
            </a:prstTxWarp>
          </a:bodyPr>
          <a:lstStyle>
            <a:lvl1pPr>
              <a:defRPr sz="5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8AE7B66-CC1E-4EDE-9E5F-C190C8EEA315}" type="datetime1">
              <a:rPr lang="en-US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433" y="30510774"/>
            <a:ext cx="13898336" cy="1752600"/>
          </a:xfrm>
          <a:prstGeom prst="rect">
            <a:avLst/>
          </a:prstGeom>
        </p:spPr>
        <p:txBody>
          <a:bodyPr vert="horz" lIns="438901" tIns="219450" rIns="438901" bIns="219450" rtlCol="0" anchor="ctr"/>
          <a:lstStyle>
            <a:lvl1pPr algn="ctr" defTabSz="2194505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633" y="30510774"/>
            <a:ext cx="10240736" cy="1752600"/>
          </a:xfrm>
          <a:prstGeom prst="rect">
            <a:avLst/>
          </a:prstGeom>
        </p:spPr>
        <p:txBody>
          <a:bodyPr vert="horz" wrap="square" lIns="438901" tIns="219450" rIns="438901" bIns="219450" numCol="1" anchor="ctr" anchorCtr="0" compatLnSpc="1">
            <a:prstTxWarp prst="textNoShape">
              <a:avLst/>
            </a:prstTxWarp>
          </a:bodyPr>
          <a:lstStyle>
            <a:lvl1pPr algn="r">
              <a:defRPr sz="5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C52F2EE-5CD4-40D5-A8C3-52209CC8B34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193933" rtl="0" fontAlgn="base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2193933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2193933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2193933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2193933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04256" algn="ctr" defTabSz="2193933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08512" algn="ctr" defTabSz="2193933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12769" algn="ctr" defTabSz="2193933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17025" algn="ctr" defTabSz="2193933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45098" indent="-1645098" algn="l" defTabSz="2193933" rtl="0" fontAlgn="base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3565315" indent="-1371384" algn="l" defTabSz="2193933" rtl="0" fontAlgn="base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5485533" indent="-1096265" algn="l" defTabSz="2193933" rtl="0" fontAlgn="base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7679465" indent="-1096265" algn="l" defTabSz="2193933" rtl="0" fontAlgn="base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9874801" indent="-1096265" algn="l" defTabSz="2193933" rtl="0" fontAlgn="base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2069777" indent="-1097252" algn="l" defTabSz="2194505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282" indent="-1097252" algn="l" defTabSz="2194505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788" indent="-1097252" algn="l" defTabSz="2194505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293" indent="-1097252" algn="l" defTabSz="2194505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05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05" algn="l" defTabSz="2194505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10" algn="l" defTabSz="2194505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15" algn="l" defTabSz="2194505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20" algn="l" defTabSz="2194505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25" algn="l" defTabSz="2194505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30" algn="l" defTabSz="2194505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35" algn="l" defTabSz="2194505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040" algn="l" defTabSz="2194505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14"/>
          <p:cNvSpPr txBox="1">
            <a:spLocks noChangeArrowheads="1"/>
          </p:cNvSpPr>
          <p:nvPr/>
        </p:nvSpPr>
        <p:spPr bwMode="auto">
          <a:xfrm>
            <a:off x="19664114" y="17681838"/>
            <a:ext cx="9973203" cy="6155531"/>
          </a:xfrm>
          <a:prstGeom prst="rect">
            <a:avLst/>
          </a:prstGeom>
          <a:solidFill>
            <a:srgbClr val="EEEC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37931725" indent="-37474525"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sz="5800" b="1" dirty="0" smtClean="0">
                <a:solidFill>
                  <a:srgbClr val="A50021"/>
                </a:solidFill>
              </a:rPr>
              <a:t>Positives for instructor:</a:t>
            </a:r>
            <a:endParaRPr lang="en-US" sz="5800" dirty="0">
              <a:solidFill>
                <a:srgbClr val="A50021"/>
              </a:solidFill>
            </a:endParaRPr>
          </a:p>
          <a:p>
            <a:pPr marL="757980" indent="-757980">
              <a:buFont typeface="Arial" pitchFamily="34" charset="0"/>
              <a:buChar char="•"/>
            </a:pPr>
            <a:r>
              <a:rPr lang="en-US" sz="4800" dirty="0"/>
              <a:t>H</a:t>
            </a:r>
            <a:r>
              <a:rPr lang="en-US" sz="4800" dirty="0" smtClean="0"/>
              <a:t>igh </a:t>
            </a:r>
            <a:r>
              <a:rPr lang="en-US" sz="4800" dirty="0"/>
              <a:t>class attendance and participation in class </a:t>
            </a:r>
            <a:r>
              <a:rPr lang="en-US" sz="4800" dirty="0" smtClean="0"/>
              <a:t>activities.</a:t>
            </a:r>
            <a:endParaRPr lang="en-US" sz="4800" dirty="0"/>
          </a:p>
          <a:p>
            <a:pPr marL="757980" indent="-757980">
              <a:buFont typeface="Arial" pitchFamily="34" charset="0"/>
              <a:buChar char="•"/>
            </a:pPr>
            <a:r>
              <a:rPr lang="en-US" sz="4800" dirty="0" smtClean="0"/>
              <a:t>Significantly </a:t>
            </a:r>
            <a:r>
              <a:rPr lang="en-US" sz="4800" dirty="0"/>
              <a:t>fewer student complaints about ‘</a:t>
            </a:r>
            <a:r>
              <a:rPr lang="en-US" sz="4800" dirty="0" smtClean="0"/>
              <a:t>homework’ and lack of </a:t>
            </a:r>
            <a:r>
              <a:rPr lang="en-US" sz="4800" dirty="0"/>
              <a:t>group </a:t>
            </a:r>
            <a:r>
              <a:rPr lang="en-US" sz="4800" dirty="0" smtClean="0"/>
              <a:t>time.</a:t>
            </a:r>
          </a:p>
          <a:p>
            <a:pPr marL="757980" indent="-757980">
              <a:buFont typeface="Arial" pitchFamily="34" charset="0"/>
              <a:buChar char="•"/>
            </a:pPr>
            <a:r>
              <a:rPr lang="en-US" sz="4800" dirty="0" smtClean="0"/>
              <a:t>Easy to identify problem areas before class</a:t>
            </a:r>
            <a:r>
              <a:rPr lang="en-US" sz="4800" dirty="0" smtClean="0"/>
              <a:t>.</a:t>
            </a:r>
            <a:endParaRPr lang="en-US" sz="4800" dirty="0" smtClean="0"/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521439" y="736092"/>
            <a:ext cx="40731461" cy="342101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851" tIns="40426" rIns="80851" bIns="40426">
            <a:spAutoFit/>
          </a:bodyPr>
          <a:lstStyle>
            <a:lvl1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37931725" indent="-37474525"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sz="9600" b="1" dirty="0"/>
              <a:t>Enhancing Student Participation in a Biology Class by Flipping Instruction</a:t>
            </a:r>
            <a:endParaRPr lang="en-US" sz="9600" dirty="0"/>
          </a:p>
          <a:p>
            <a:pPr algn="ctr"/>
            <a:endParaRPr lang="en-US" sz="700" b="1" dirty="0"/>
          </a:p>
          <a:p>
            <a:pPr algn="ctr"/>
            <a:r>
              <a:rPr lang="en-US" sz="6400" b="1" dirty="0"/>
              <a:t>Cynthia J. Moore</a:t>
            </a:r>
          </a:p>
          <a:p>
            <a:pPr algn="ctr"/>
            <a:r>
              <a:rPr lang="en-US" sz="4800" b="1" dirty="0"/>
              <a:t>School of Biological Sciences, Illinois State University, Normal, IL </a:t>
            </a:r>
            <a:r>
              <a:rPr lang="en-US" sz="4800" b="1" dirty="0" smtClean="0"/>
              <a:t>61761 – cjmoor1@ilstu.edu</a:t>
            </a:r>
            <a:endParaRPr lang="en-US" sz="4800" b="1" dirty="0"/>
          </a:p>
        </p:txBody>
      </p:sp>
      <p:sp>
        <p:nvSpPr>
          <p:cNvPr id="22" name="TextBox 14"/>
          <p:cNvSpPr txBox="1">
            <a:spLocks noChangeArrowheads="1"/>
          </p:cNvSpPr>
          <p:nvPr/>
        </p:nvSpPr>
        <p:spPr bwMode="auto">
          <a:xfrm>
            <a:off x="1521439" y="4825466"/>
            <a:ext cx="17392162" cy="6155530"/>
          </a:xfrm>
          <a:prstGeom prst="rect">
            <a:avLst/>
          </a:prstGeom>
          <a:solidFill>
            <a:srgbClr val="EEEC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37931725" indent="-37474525"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sz="5800" b="1" dirty="0">
                <a:solidFill>
                  <a:srgbClr val="A50021"/>
                </a:solidFill>
              </a:rPr>
              <a:t>Introduction:</a:t>
            </a:r>
          </a:p>
          <a:p>
            <a:r>
              <a:rPr lang="en-US" sz="4800" dirty="0" smtClean="0"/>
              <a:t>BSC 329, Human Molecular Genetics, </a:t>
            </a:r>
            <a:r>
              <a:rPr lang="en-US" sz="4800" dirty="0"/>
              <a:t>is a three credit senior level elective course </a:t>
            </a:r>
            <a:r>
              <a:rPr lang="en-US" sz="4800" dirty="0" smtClean="0"/>
              <a:t>emphasizing </a:t>
            </a:r>
            <a:r>
              <a:rPr lang="en-US" sz="4800" dirty="0"/>
              <a:t>current </a:t>
            </a:r>
            <a:r>
              <a:rPr lang="en-US" sz="4800" dirty="0" smtClean="0"/>
              <a:t>research. </a:t>
            </a:r>
            <a:r>
              <a:rPr lang="en-US" sz="4800" dirty="0"/>
              <a:t>Although demanding, it is one of our most popular senior undergraduate courses, with 30 students enrolled in Fall </a:t>
            </a:r>
            <a:r>
              <a:rPr lang="en-US" sz="4800" dirty="0" smtClean="0"/>
              <a:t>2013</a:t>
            </a:r>
            <a:r>
              <a:rPr lang="en-US" sz="4800" dirty="0"/>
              <a:t>. I have taught my advanced genetics course in a blended format for three years . Twenty online content modules are substituted for one class session each week.</a:t>
            </a:r>
          </a:p>
          <a:p>
            <a:r>
              <a:rPr lang="en-US" sz="4800" dirty="0" smtClean="0"/>
              <a:t> </a:t>
            </a:r>
            <a:endParaRPr lang="en-US" sz="4800" b="1" dirty="0"/>
          </a:p>
        </p:txBody>
      </p:sp>
      <p:sp>
        <p:nvSpPr>
          <p:cNvPr id="13347" name="TextBox 34"/>
          <p:cNvSpPr txBox="1">
            <a:spLocks noChangeArrowheads="1"/>
          </p:cNvSpPr>
          <p:nvPr/>
        </p:nvSpPr>
        <p:spPr bwMode="auto">
          <a:xfrm>
            <a:off x="19664115" y="30512427"/>
            <a:ext cx="22588785" cy="138499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2506663"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37931725" indent="-37474525" defTabSz="2506663"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sz="4200" b="1" dirty="0">
                <a:solidFill>
                  <a:srgbClr val="A50021"/>
                </a:solidFill>
              </a:rPr>
              <a:t>Acknowledgments: </a:t>
            </a:r>
            <a:r>
              <a:rPr lang="en-US" sz="4200" dirty="0"/>
              <a:t>I </a:t>
            </a:r>
            <a:r>
              <a:rPr lang="en-US" sz="4200" dirty="0" smtClean="0"/>
              <a:t>want </a:t>
            </a:r>
            <a:r>
              <a:rPr lang="en-US" sz="4200" dirty="0"/>
              <a:t>to thank </a:t>
            </a:r>
            <a:r>
              <a:rPr lang="en-US" sz="4200" dirty="0" smtClean="0"/>
              <a:t>Mayuko </a:t>
            </a:r>
            <a:r>
              <a:rPr lang="en-US" sz="4200" dirty="0"/>
              <a:t>Nakamura and Charles Bristow at the Center for Teaching, Learning and Technology for their </a:t>
            </a:r>
            <a:r>
              <a:rPr lang="en-US" sz="4200" dirty="0" smtClean="0"/>
              <a:t>Reggienet support </a:t>
            </a:r>
            <a:r>
              <a:rPr lang="en-US" sz="4200" dirty="0"/>
              <a:t>and patience</a:t>
            </a:r>
            <a:r>
              <a:rPr lang="en-US" sz="4200" dirty="0" smtClean="0"/>
              <a:t>. </a:t>
            </a:r>
            <a:endParaRPr lang="en-US" sz="4200" dirty="0"/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19664115" y="24541420"/>
            <a:ext cx="22588785" cy="5416868"/>
          </a:xfrm>
          <a:prstGeom prst="rect">
            <a:avLst/>
          </a:prstGeom>
          <a:solidFill>
            <a:srgbClr val="EEEC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37931725" indent="-37474525"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sz="5800" b="1" dirty="0">
                <a:solidFill>
                  <a:srgbClr val="A50021"/>
                </a:solidFill>
              </a:rPr>
              <a:t>Conclusions</a:t>
            </a:r>
          </a:p>
          <a:p>
            <a:r>
              <a:rPr lang="en-US" sz="4800" dirty="0"/>
              <a:t>The </a:t>
            </a:r>
            <a:r>
              <a:rPr lang="en-US" sz="4800" dirty="0" smtClean="0"/>
              <a:t>flipped </a:t>
            </a:r>
            <a:r>
              <a:rPr lang="en-US" sz="4800" dirty="0"/>
              <a:t>course format </a:t>
            </a:r>
            <a:r>
              <a:rPr lang="en-US" sz="4800" dirty="0" smtClean="0"/>
              <a:t>allows the instructor to </a:t>
            </a:r>
            <a:r>
              <a:rPr lang="en-US" sz="4800" dirty="0"/>
              <a:t>incorporate the best features of face-to-face and online strategies to provide students with opportunities for self-paced learning and a deeper content understanding compared to classroom-only instruction. Blog entries indicate that most students gained  a significantly better understanding of several difficult topics than previous students demonstrated on in-class exams. </a:t>
            </a:r>
          </a:p>
          <a:p>
            <a:endParaRPr lang="en-US" sz="4800" dirty="0"/>
          </a:p>
        </p:txBody>
      </p:sp>
      <p:sp>
        <p:nvSpPr>
          <p:cNvPr id="34" name="TextBox 14"/>
          <p:cNvSpPr txBox="1">
            <a:spLocks noChangeArrowheads="1"/>
          </p:cNvSpPr>
          <p:nvPr/>
        </p:nvSpPr>
        <p:spPr bwMode="auto">
          <a:xfrm>
            <a:off x="19664112" y="14763081"/>
            <a:ext cx="22588788" cy="2462213"/>
          </a:xfrm>
          <a:prstGeom prst="rect">
            <a:avLst/>
          </a:prstGeom>
          <a:solidFill>
            <a:srgbClr val="EEEC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37931725" indent="-37474525"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sz="5800" b="1" dirty="0" smtClean="0">
                <a:solidFill>
                  <a:srgbClr val="A50021"/>
                </a:solidFill>
              </a:rPr>
              <a:t>In place of traditional exams, students create blogs.</a:t>
            </a:r>
            <a:endParaRPr lang="en-US" sz="5800" b="1" dirty="0">
              <a:solidFill>
                <a:srgbClr val="A50021"/>
              </a:solidFill>
            </a:endParaRPr>
          </a:p>
          <a:p>
            <a:r>
              <a:rPr lang="en-US" sz="4800" dirty="0" smtClean="0"/>
              <a:t>At </a:t>
            </a:r>
            <a:r>
              <a:rPr lang="en-US" sz="4800" dirty="0"/>
              <a:t>the end of each course unit, students </a:t>
            </a:r>
            <a:r>
              <a:rPr lang="en-US" sz="4800" dirty="0" smtClean="0"/>
              <a:t>write </a:t>
            </a:r>
            <a:r>
              <a:rPr lang="en-US" sz="4800" dirty="0"/>
              <a:t>a blog entry describing what they felt that they had learned and their thoughts about the material. </a:t>
            </a:r>
          </a:p>
        </p:txBody>
      </p:sp>
      <p:sp>
        <p:nvSpPr>
          <p:cNvPr id="35" name="TextBox 14"/>
          <p:cNvSpPr txBox="1">
            <a:spLocks noChangeArrowheads="1"/>
          </p:cNvSpPr>
          <p:nvPr/>
        </p:nvSpPr>
        <p:spPr bwMode="auto">
          <a:xfrm>
            <a:off x="1521439" y="11693101"/>
            <a:ext cx="9780274" cy="7786747"/>
          </a:xfrm>
          <a:prstGeom prst="rect">
            <a:avLst/>
          </a:prstGeom>
          <a:solidFill>
            <a:srgbClr val="EEEC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37931725" indent="-37474525"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sz="5800" b="1" dirty="0" smtClean="0">
                <a:solidFill>
                  <a:srgbClr val="A50021"/>
                </a:solidFill>
              </a:rPr>
              <a:t>Problems with the traditional format:</a:t>
            </a:r>
            <a:endParaRPr lang="en-US" sz="5800" b="1" dirty="0">
              <a:solidFill>
                <a:srgbClr val="A5002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Diverse </a:t>
            </a:r>
            <a:r>
              <a:rPr lang="en-US" sz="4800" dirty="0"/>
              <a:t>levels of prior student knowledge.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Too </a:t>
            </a:r>
            <a:r>
              <a:rPr lang="en-US" sz="4800" dirty="0"/>
              <a:t>much </a:t>
            </a:r>
            <a:r>
              <a:rPr lang="en-US" sz="4800" dirty="0" smtClean="0"/>
              <a:t>lecture needed to provide content.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Complex course content unsuited for quick coverage.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Too much instructor- and not enough student-directed learning.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1301713" y="11693101"/>
            <a:ext cx="7611889" cy="7786747"/>
            <a:chOff x="11201401" y="13695749"/>
            <a:chExt cx="7611889" cy="7786747"/>
          </a:xfrm>
        </p:grpSpPr>
        <p:sp>
          <p:nvSpPr>
            <p:cNvPr id="36" name="TextBox 14"/>
            <p:cNvSpPr txBox="1">
              <a:spLocks noChangeArrowheads="1"/>
            </p:cNvSpPr>
            <p:nvPr/>
          </p:nvSpPr>
          <p:spPr bwMode="auto">
            <a:xfrm>
              <a:off x="11830051" y="19912836"/>
              <a:ext cx="6983239" cy="1569660"/>
            </a:xfrm>
            <a:prstGeom prst="rect">
              <a:avLst/>
            </a:prstGeom>
            <a:solidFill>
              <a:srgbClr val="EEEC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9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37931725" indent="-37474525">
                <a:defRPr sz="9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>
                <a:defRPr sz="9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>
                <a:defRPr sz="9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>
                <a:defRPr sz="9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9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9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9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9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r"/>
              <a:r>
                <a:rPr lang="en-US" sz="4800" b="1" dirty="0" smtClean="0"/>
                <a:t>Not a figure that works well in lecture.</a:t>
              </a:r>
              <a:endParaRPr lang="en-US" sz="4800" b="1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1401" y="13695749"/>
              <a:ext cx="7611889" cy="6051451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4112" y="4825466"/>
            <a:ext cx="13731007" cy="9493589"/>
          </a:xfrm>
          <a:prstGeom prst="rect">
            <a:avLst/>
          </a:prstGeom>
        </p:spPr>
      </p:pic>
      <p:sp>
        <p:nvSpPr>
          <p:cNvPr id="24" name="TextBox 14"/>
          <p:cNvSpPr txBox="1">
            <a:spLocks noChangeArrowheads="1"/>
          </p:cNvSpPr>
          <p:nvPr/>
        </p:nvSpPr>
        <p:spPr bwMode="auto">
          <a:xfrm>
            <a:off x="1521439" y="27957882"/>
            <a:ext cx="17291851" cy="3939540"/>
          </a:xfrm>
          <a:prstGeom prst="rect">
            <a:avLst/>
          </a:prstGeom>
          <a:solidFill>
            <a:srgbClr val="EEEC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37931725" indent="-37474525"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sz="5800" b="1" dirty="0" smtClean="0">
                <a:solidFill>
                  <a:srgbClr val="A50021"/>
                </a:solidFill>
              </a:rPr>
              <a:t>What </a:t>
            </a:r>
            <a:r>
              <a:rPr lang="en-US" sz="5800" b="1" dirty="0">
                <a:solidFill>
                  <a:srgbClr val="A50021"/>
                </a:solidFill>
              </a:rPr>
              <a:t>do we do in class?</a:t>
            </a:r>
          </a:p>
          <a:p>
            <a:pPr marL="757980" indent="-757980">
              <a:buFont typeface="Arial" pitchFamily="34" charset="0"/>
              <a:buChar char="•"/>
            </a:pPr>
            <a:r>
              <a:rPr lang="en-US" sz="4800" dirty="0"/>
              <a:t>Discussions of papers and questions introduced in modules.</a:t>
            </a:r>
          </a:p>
          <a:p>
            <a:pPr marL="757980" indent="-757980">
              <a:buFont typeface="Arial" pitchFamily="34" charset="0"/>
              <a:buChar char="•"/>
            </a:pPr>
            <a:r>
              <a:rPr lang="en-US" sz="4800" dirty="0"/>
              <a:t>Modeling activities.</a:t>
            </a:r>
          </a:p>
          <a:p>
            <a:pPr marL="757980" indent="-757980">
              <a:buFont typeface="Arial" pitchFamily="34" charset="0"/>
              <a:buChar char="•"/>
            </a:pPr>
            <a:r>
              <a:rPr lang="en-US" sz="4800" dirty="0"/>
              <a:t>Group work on major projects such as wikis.</a:t>
            </a:r>
          </a:p>
          <a:p>
            <a:pPr marL="757980" indent="-757980">
              <a:buFont typeface="Arial" pitchFamily="34" charset="0"/>
              <a:buChar char="•"/>
            </a:pPr>
            <a:r>
              <a:rPr lang="en-US" sz="4800" dirty="0"/>
              <a:t>Occasional 10-15 lectures focused on applications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26" name="TextBox 14"/>
          <p:cNvSpPr txBox="1">
            <a:spLocks noChangeArrowheads="1"/>
          </p:cNvSpPr>
          <p:nvPr/>
        </p:nvSpPr>
        <p:spPr bwMode="auto">
          <a:xfrm>
            <a:off x="33395121" y="6863826"/>
            <a:ext cx="8857779" cy="5416868"/>
          </a:xfrm>
          <a:prstGeom prst="rect">
            <a:avLst/>
          </a:prstGeom>
          <a:solidFill>
            <a:srgbClr val="EEEC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37931725" indent="-37474525"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sz="5800" b="1" dirty="0" smtClean="0">
                <a:solidFill>
                  <a:srgbClr val="A50021"/>
                </a:solidFill>
              </a:rPr>
              <a:t>What’s in the Modules?</a:t>
            </a:r>
            <a:endParaRPr lang="en-US" sz="5800" b="1" dirty="0">
              <a:solidFill>
                <a:srgbClr val="A50021"/>
              </a:solidFill>
            </a:endParaRPr>
          </a:p>
          <a:p>
            <a:pPr marL="757980" indent="-757980">
              <a:buFont typeface="Arial" pitchFamily="34" charset="0"/>
              <a:buChar char="•"/>
            </a:pPr>
            <a:r>
              <a:rPr lang="en-US" sz="4800" dirty="0" smtClean="0"/>
              <a:t>All basic content and review materials, illustrated with figures, videos, links and articles.</a:t>
            </a:r>
          </a:p>
          <a:p>
            <a:pPr marL="757980" indent="-757980">
              <a:buFont typeface="Arial" pitchFamily="34" charset="0"/>
              <a:buChar char="•"/>
            </a:pPr>
            <a:r>
              <a:rPr lang="en-US" sz="4800" dirty="0" smtClean="0"/>
              <a:t>Self-tests and discussion questions.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595174" y="17910188"/>
            <a:ext cx="12050065" cy="10733884"/>
            <a:chOff x="10540170" y="15656900"/>
            <a:chExt cx="13422944" cy="11263973"/>
          </a:xfrm>
        </p:grpSpPr>
        <p:sp>
          <p:nvSpPr>
            <p:cNvPr id="23" name="Circular Arrow 22"/>
            <p:cNvSpPr/>
            <p:nvPr/>
          </p:nvSpPr>
          <p:spPr>
            <a:xfrm>
              <a:off x="13730089" y="15656900"/>
              <a:ext cx="8617769" cy="9540774"/>
            </a:xfrm>
            <a:prstGeom prst="circularArrow">
              <a:avLst>
                <a:gd name="adj1" fmla="val 8255"/>
                <a:gd name="adj2" fmla="val 704299"/>
                <a:gd name="adj3" fmla="val 3324221"/>
                <a:gd name="adj4" fmla="val 1451449"/>
                <a:gd name="adj5" fmla="val 9630"/>
              </a:avLst>
            </a:prstGeom>
            <a:solidFill>
              <a:srgbClr val="A5002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Circular Arrow 24"/>
            <p:cNvSpPr/>
            <p:nvPr/>
          </p:nvSpPr>
          <p:spPr>
            <a:xfrm>
              <a:off x="11329156" y="15656900"/>
              <a:ext cx="8617769" cy="9540774"/>
            </a:xfrm>
            <a:prstGeom prst="circularArrow">
              <a:avLst>
                <a:gd name="adj1" fmla="val 8255"/>
                <a:gd name="adj2" fmla="val 576644"/>
                <a:gd name="adj3" fmla="val 8692548"/>
                <a:gd name="adj4" fmla="val 6791863"/>
                <a:gd name="adj5" fmla="val 9630"/>
              </a:avLst>
            </a:prstGeom>
            <a:solidFill>
              <a:srgbClr val="A5002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7" name="Group 26"/>
            <p:cNvGrpSpPr/>
            <p:nvPr/>
          </p:nvGrpSpPr>
          <p:grpSpPr>
            <a:xfrm>
              <a:off x="10540170" y="17380099"/>
              <a:ext cx="13422944" cy="9540774"/>
              <a:chOff x="10540170" y="17380099"/>
              <a:chExt cx="13422944" cy="9540774"/>
            </a:xfrm>
          </p:grpSpPr>
          <p:sp>
            <p:nvSpPr>
              <p:cNvPr id="28" name="Freeform 27"/>
              <p:cNvSpPr/>
              <p:nvPr/>
            </p:nvSpPr>
            <p:spPr>
              <a:xfrm>
                <a:off x="18633395" y="18407912"/>
                <a:ext cx="5329719" cy="4038749"/>
              </a:xfrm>
              <a:custGeom>
                <a:avLst/>
                <a:gdLst>
                  <a:gd name="connsiteX0" fmla="*/ 0 w 8197057"/>
                  <a:gd name="connsiteY0" fmla="*/ 0 h 8197057"/>
                  <a:gd name="connsiteX1" fmla="*/ 8197057 w 8197057"/>
                  <a:gd name="connsiteY1" fmla="*/ 0 h 8197057"/>
                  <a:gd name="connsiteX2" fmla="*/ 8197057 w 8197057"/>
                  <a:gd name="connsiteY2" fmla="*/ 8197057 h 8197057"/>
                  <a:gd name="connsiteX3" fmla="*/ 0 w 8197057"/>
                  <a:gd name="connsiteY3" fmla="*/ 8197057 h 8197057"/>
                  <a:gd name="connsiteX4" fmla="*/ 0 w 8197057"/>
                  <a:gd name="connsiteY4" fmla="*/ 0 h 819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97057" h="8197057">
                    <a:moveTo>
                      <a:pt x="0" y="0"/>
                    </a:moveTo>
                    <a:lnTo>
                      <a:pt x="8197057" y="0"/>
                    </a:lnTo>
                    <a:lnTo>
                      <a:pt x="8197057" y="8197057"/>
                    </a:lnTo>
                    <a:lnTo>
                      <a:pt x="0" y="819705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1920" tIns="121920" rIns="121920" bIns="121920" numCol="1" spcCol="1270" anchor="ctr" anchorCtr="0">
                <a:noAutofit/>
              </a:bodyPr>
              <a:lstStyle/>
              <a:p>
                <a:pPr lvl="0" algn="r" defTabSz="4267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4800" b="1" kern="1200" dirty="0" smtClean="0"/>
                  <a:t>1. Presentation of case study</a:t>
                </a:r>
                <a:endParaRPr lang="en-US" sz="4800" b="1" kern="1200" dirty="0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14478906" y="21969607"/>
                <a:ext cx="4681729" cy="4038749"/>
              </a:xfrm>
              <a:custGeom>
                <a:avLst/>
                <a:gdLst>
                  <a:gd name="connsiteX0" fmla="*/ 0 w 8197057"/>
                  <a:gd name="connsiteY0" fmla="*/ 0 h 8197057"/>
                  <a:gd name="connsiteX1" fmla="*/ 8197057 w 8197057"/>
                  <a:gd name="connsiteY1" fmla="*/ 0 h 8197057"/>
                  <a:gd name="connsiteX2" fmla="*/ 8197057 w 8197057"/>
                  <a:gd name="connsiteY2" fmla="*/ 8197057 h 8197057"/>
                  <a:gd name="connsiteX3" fmla="*/ 0 w 8197057"/>
                  <a:gd name="connsiteY3" fmla="*/ 8197057 h 8197057"/>
                  <a:gd name="connsiteX4" fmla="*/ 0 w 8197057"/>
                  <a:gd name="connsiteY4" fmla="*/ 0 h 819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97057" h="8197057">
                    <a:moveTo>
                      <a:pt x="0" y="0"/>
                    </a:moveTo>
                    <a:lnTo>
                      <a:pt x="8197057" y="0"/>
                    </a:lnTo>
                    <a:lnTo>
                      <a:pt x="8197057" y="8197057"/>
                    </a:lnTo>
                    <a:lnTo>
                      <a:pt x="0" y="819705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1920" tIns="121920" rIns="121920" bIns="121920" numCol="1" spcCol="1270" anchor="ctr" anchorCtr="0">
                <a:noAutofit/>
              </a:bodyPr>
              <a:lstStyle/>
              <a:p>
                <a:pPr lvl="0" algn="ctr" defTabSz="4267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4800" b="1" kern="1200" dirty="0" smtClean="0"/>
                  <a:t>2. </a:t>
                </a:r>
                <a:r>
                  <a:rPr lang="en-US" sz="4800" b="1" dirty="0"/>
                  <a:t>S</a:t>
                </a:r>
                <a:r>
                  <a:rPr lang="en-US" sz="4800" b="1" kern="1200" dirty="0" smtClean="0"/>
                  <a:t>elf-paced content module</a:t>
                </a:r>
                <a:endParaRPr lang="en-US" sz="4800" b="1" kern="1200" dirty="0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10540170" y="18407912"/>
                <a:ext cx="3648027" cy="4038749"/>
              </a:xfrm>
              <a:custGeom>
                <a:avLst/>
                <a:gdLst>
                  <a:gd name="connsiteX0" fmla="*/ 0 w 8197057"/>
                  <a:gd name="connsiteY0" fmla="*/ 0 h 8197057"/>
                  <a:gd name="connsiteX1" fmla="*/ 8197057 w 8197057"/>
                  <a:gd name="connsiteY1" fmla="*/ 0 h 8197057"/>
                  <a:gd name="connsiteX2" fmla="*/ 8197057 w 8197057"/>
                  <a:gd name="connsiteY2" fmla="*/ 8197057 h 8197057"/>
                  <a:gd name="connsiteX3" fmla="*/ 0 w 8197057"/>
                  <a:gd name="connsiteY3" fmla="*/ 8197057 h 8197057"/>
                  <a:gd name="connsiteX4" fmla="*/ 0 w 8197057"/>
                  <a:gd name="connsiteY4" fmla="*/ 0 h 819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97057" h="8197057">
                    <a:moveTo>
                      <a:pt x="0" y="0"/>
                    </a:moveTo>
                    <a:lnTo>
                      <a:pt x="8197057" y="0"/>
                    </a:lnTo>
                    <a:lnTo>
                      <a:pt x="8197057" y="8197057"/>
                    </a:lnTo>
                    <a:lnTo>
                      <a:pt x="0" y="819705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1920" tIns="121920" rIns="121920" bIns="121920" numCol="1" spcCol="1270" anchor="ctr" anchorCtr="0">
                <a:noAutofit/>
              </a:bodyPr>
              <a:lstStyle/>
              <a:p>
                <a:pPr lvl="0" defTabSz="4267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4800" b="1" kern="1200" dirty="0" smtClean="0"/>
                  <a:t>3. In-class activities</a:t>
                </a:r>
                <a:endParaRPr lang="en-US" sz="4800" b="1" kern="1200" dirty="0"/>
              </a:p>
            </p:txBody>
          </p:sp>
          <p:sp>
            <p:nvSpPr>
              <p:cNvPr id="32" name="Circular Arrow 31"/>
              <p:cNvSpPr/>
              <p:nvPr/>
            </p:nvSpPr>
            <p:spPr>
              <a:xfrm>
                <a:off x="12016435" y="17380099"/>
                <a:ext cx="8617769" cy="9540774"/>
              </a:xfrm>
              <a:prstGeom prst="circularArrow">
                <a:avLst>
                  <a:gd name="adj1" fmla="val 8255"/>
                  <a:gd name="adj2" fmla="val 576644"/>
                  <a:gd name="adj3" fmla="val 16854470"/>
                  <a:gd name="adj4" fmla="val 14968886"/>
                  <a:gd name="adj5" fmla="val 9630"/>
                </a:avLst>
              </a:prstGeom>
              <a:solidFill>
                <a:schemeClr val="bg1">
                  <a:alpha val="13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TextBox 32"/>
              <p:cNvSpPr txBox="1"/>
              <p:nvPr/>
            </p:nvSpPr>
            <p:spPr>
              <a:xfrm>
                <a:off x="14665329" y="17930859"/>
                <a:ext cx="430888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600" b="1" dirty="0" smtClean="0">
                    <a:solidFill>
                      <a:srgbClr val="A50021"/>
                    </a:solidFill>
                  </a:rPr>
                  <a:t>New Topic</a:t>
                </a:r>
                <a:endParaRPr lang="en-US" sz="5600" b="1" dirty="0">
                  <a:solidFill>
                    <a:srgbClr val="A50021"/>
                  </a:solidFill>
                </a:endParaRPr>
              </a:p>
            </p:txBody>
          </p:sp>
        </p:grpSp>
      </p:grpSp>
      <p:sp>
        <p:nvSpPr>
          <p:cNvPr id="37" name="TextBox 14"/>
          <p:cNvSpPr txBox="1">
            <a:spLocks noChangeArrowheads="1"/>
          </p:cNvSpPr>
          <p:nvPr/>
        </p:nvSpPr>
        <p:spPr bwMode="auto">
          <a:xfrm>
            <a:off x="30390352" y="17681838"/>
            <a:ext cx="11862547" cy="6155531"/>
          </a:xfrm>
          <a:prstGeom prst="rect">
            <a:avLst/>
          </a:prstGeom>
          <a:solidFill>
            <a:srgbClr val="EEEC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37931725" indent="-37474525"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sz="5800" b="1" dirty="0" smtClean="0">
                <a:solidFill>
                  <a:srgbClr val="A50021"/>
                </a:solidFill>
              </a:rPr>
              <a:t>Positives </a:t>
            </a:r>
            <a:r>
              <a:rPr lang="en-US" sz="5800" b="1" dirty="0">
                <a:solidFill>
                  <a:srgbClr val="A50021"/>
                </a:solidFill>
              </a:rPr>
              <a:t>for </a:t>
            </a:r>
            <a:r>
              <a:rPr lang="en-US" sz="5800" b="1" dirty="0" smtClean="0">
                <a:solidFill>
                  <a:srgbClr val="A50021"/>
                </a:solidFill>
              </a:rPr>
              <a:t>students:</a:t>
            </a:r>
            <a:endParaRPr lang="en-US" sz="5800" dirty="0">
              <a:solidFill>
                <a:srgbClr val="A5002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Self-paced learning and review material only as needed.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Discussion questions introduced before class.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Time for 1:1 interaction with instructor.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No </a:t>
            </a:r>
            <a:r>
              <a:rPr lang="en-US" sz="4800" dirty="0" smtClean="0"/>
              <a:t>Friday afternoon class required (open lab with online module instead</a:t>
            </a:r>
            <a:r>
              <a:rPr lang="en-US" sz="4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4171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425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Diane Byers</dc:creator>
  <cp:lastModifiedBy>Cynthia J. Moore</cp:lastModifiedBy>
  <cp:revision>66</cp:revision>
  <dcterms:created xsi:type="dcterms:W3CDTF">2010-03-12T04:31:12Z</dcterms:created>
  <dcterms:modified xsi:type="dcterms:W3CDTF">2013-12-13T16:34:30Z</dcterms:modified>
</cp:coreProperties>
</file>