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80" r:id="rId4"/>
    <p:sldId id="281" r:id="rId5"/>
    <p:sldId id="282" r:id="rId6"/>
    <p:sldId id="258" r:id="rId7"/>
    <p:sldId id="278" r:id="rId8"/>
    <p:sldId id="289" r:id="rId9"/>
    <p:sldId id="288" r:id="rId10"/>
    <p:sldId id="283" r:id="rId11"/>
    <p:sldId id="284" r:id="rId12"/>
    <p:sldId id="285" r:id="rId13"/>
    <p:sldId id="286" r:id="rId14"/>
    <p:sldId id="287" r:id="rId15"/>
    <p:sldId id="279" r:id="rId16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704" autoAdjust="0"/>
  </p:normalViewPr>
  <p:slideViewPr>
    <p:cSldViewPr snapToGrid="0" snapToObjects="1">
      <p:cViewPr varScale="1">
        <p:scale>
          <a:sx n="51" d="100"/>
          <a:sy n="51" d="100"/>
        </p:scale>
        <p:origin x="-54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9E534B-C83B-1C40-A964-47BF595A5D06}" type="doc">
      <dgm:prSet loTypeId="urn:microsoft.com/office/officeart/2005/8/layout/process1" loCatId="" qsTypeId="urn:microsoft.com/office/officeart/2005/8/quickstyle/3D3" qsCatId="3D" csTypeId="urn:microsoft.com/office/officeart/2005/8/colors/accent1_2" csCatId="accent1" phldr="1"/>
      <dgm:spPr/>
    </dgm:pt>
    <dgm:pt modelId="{B6DE9C4E-A75C-AA4A-847F-46E30BA66F4C}">
      <dgm:prSet phldrT="[Text]"/>
      <dgm:spPr/>
      <dgm:t>
        <a:bodyPr/>
        <a:lstStyle/>
        <a:p>
          <a:r>
            <a:rPr lang="en-US" dirty="0" smtClean="0"/>
            <a:t>Previous Semesters</a:t>
          </a:r>
        </a:p>
        <a:p>
          <a:r>
            <a:rPr lang="en-US" dirty="0" smtClean="0"/>
            <a:t>Averaged 20-25 students per section</a:t>
          </a:r>
          <a:endParaRPr lang="en-US" dirty="0"/>
        </a:p>
      </dgm:t>
    </dgm:pt>
    <dgm:pt modelId="{FE8BDD0E-202B-7C43-B480-8F763D98F589}" type="parTrans" cxnId="{1C53191A-D3DA-2D43-9356-8D3DAA9D9224}">
      <dgm:prSet/>
      <dgm:spPr/>
      <dgm:t>
        <a:bodyPr/>
        <a:lstStyle/>
        <a:p>
          <a:endParaRPr lang="en-US"/>
        </a:p>
      </dgm:t>
    </dgm:pt>
    <dgm:pt modelId="{E10A8EA8-9F3F-9449-B1C1-B656716E7D92}" type="sibTrans" cxnId="{1C53191A-D3DA-2D43-9356-8D3DAA9D9224}">
      <dgm:prSet/>
      <dgm:spPr/>
      <dgm:t>
        <a:bodyPr/>
        <a:lstStyle/>
        <a:p>
          <a:endParaRPr lang="en-US"/>
        </a:p>
      </dgm:t>
    </dgm:pt>
    <dgm:pt modelId="{58A877F4-B091-814B-8BAE-1073E25A40AF}">
      <dgm:prSet phldrT="[Text]"/>
      <dgm:spPr/>
      <dgm:t>
        <a:bodyPr/>
        <a:lstStyle/>
        <a:p>
          <a:r>
            <a:rPr lang="en-US" dirty="0" smtClean="0"/>
            <a:t>Fall 2015 Semester</a:t>
          </a:r>
        </a:p>
        <a:p>
          <a:r>
            <a:rPr lang="en-US" dirty="0" smtClean="0"/>
            <a:t>41 and 43 students in my two sections</a:t>
          </a:r>
          <a:endParaRPr lang="en-US" dirty="0"/>
        </a:p>
      </dgm:t>
    </dgm:pt>
    <dgm:pt modelId="{989DEFBD-66C8-054A-B041-2355BCD6BF2D}" type="parTrans" cxnId="{4D3A11BD-5306-1248-81BF-21AB6C528E4C}">
      <dgm:prSet/>
      <dgm:spPr/>
      <dgm:t>
        <a:bodyPr/>
        <a:lstStyle/>
        <a:p>
          <a:endParaRPr lang="en-US"/>
        </a:p>
      </dgm:t>
    </dgm:pt>
    <dgm:pt modelId="{0C000A60-3A29-F74A-972E-83170EC29E06}" type="sibTrans" cxnId="{4D3A11BD-5306-1248-81BF-21AB6C528E4C}">
      <dgm:prSet/>
      <dgm:spPr/>
      <dgm:t>
        <a:bodyPr/>
        <a:lstStyle/>
        <a:p>
          <a:endParaRPr lang="en-US"/>
        </a:p>
      </dgm:t>
    </dgm:pt>
    <dgm:pt modelId="{55E19763-5030-F648-AD1B-4512292F938E}" type="pres">
      <dgm:prSet presAssocID="{919E534B-C83B-1C40-A964-47BF595A5D06}" presName="Name0" presStyleCnt="0">
        <dgm:presLayoutVars>
          <dgm:dir/>
          <dgm:resizeHandles val="exact"/>
        </dgm:presLayoutVars>
      </dgm:prSet>
      <dgm:spPr/>
    </dgm:pt>
    <dgm:pt modelId="{57AC5A94-C5DC-0045-BE06-498EDCCE81E6}" type="pres">
      <dgm:prSet presAssocID="{B6DE9C4E-A75C-AA4A-847F-46E30BA66F4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A1A662-5EBF-8146-A392-67214D0F8AFD}" type="pres">
      <dgm:prSet presAssocID="{E10A8EA8-9F3F-9449-B1C1-B656716E7D92}" presName="sibTrans" presStyleLbl="sibTrans2D1" presStyleIdx="0" presStyleCnt="1"/>
      <dgm:spPr/>
      <dgm:t>
        <a:bodyPr/>
        <a:lstStyle/>
        <a:p>
          <a:endParaRPr lang="en-US"/>
        </a:p>
      </dgm:t>
    </dgm:pt>
    <dgm:pt modelId="{06593F5C-C646-8741-9E23-0ADB78C33A14}" type="pres">
      <dgm:prSet presAssocID="{E10A8EA8-9F3F-9449-B1C1-B656716E7D92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23E665D4-1D58-C34A-A80F-F4BF072CD888}" type="pres">
      <dgm:prSet presAssocID="{58A877F4-B091-814B-8BAE-1073E25A40A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E1BF4F-1E42-DF43-A5B5-E4007DD8259C}" type="presOf" srcId="{E10A8EA8-9F3F-9449-B1C1-B656716E7D92}" destId="{50A1A662-5EBF-8146-A392-67214D0F8AFD}" srcOrd="0" destOrd="0" presId="urn:microsoft.com/office/officeart/2005/8/layout/process1"/>
    <dgm:cxn modelId="{AE05C386-D3F4-5640-803B-A816C84D65E1}" type="presOf" srcId="{B6DE9C4E-A75C-AA4A-847F-46E30BA66F4C}" destId="{57AC5A94-C5DC-0045-BE06-498EDCCE81E6}" srcOrd="0" destOrd="0" presId="urn:microsoft.com/office/officeart/2005/8/layout/process1"/>
    <dgm:cxn modelId="{D20DDD80-19B3-6E4A-BDCD-618062B56CD0}" type="presOf" srcId="{58A877F4-B091-814B-8BAE-1073E25A40AF}" destId="{23E665D4-1D58-C34A-A80F-F4BF072CD888}" srcOrd="0" destOrd="0" presId="urn:microsoft.com/office/officeart/2005/8/layout/process1"/>
    <dgm:cxn modelId="{83C3EE92-02AF-B342-92B8-E0DCAA7B01B4}" type="presOf" srcId="{E10A8EA8-9F3F-9449-B1C1-B656716E7D92}" destId="{06593F5C-C646-8741-9E23-0ADB78C33A14}" srcOrd="1" destOrd="0" presId="urn:microsoft.com/office/officeart/2005/8/layout/process1"/>
    <dgm:cxn modelId="{1C53191A-D3DA-2D43-9356-8D3DAA9D9224}" srcId="{919E534B-C83B-1C40-A964-47BF595A5D06}" destId="{B6DE9C4E-A75C-AA4A-847F-46E30BA66F4C}" srcOrd="0" destOrd="0" parTransId="{FE8BDD0E-202B-7C43-B480-8F763D98F589}" sibTransId="{E10A8EA8-9F3F-9449-B1C1-B656716E7D92}"/>
    <dgm:cxn modelId="{93080335-AF47-1E40-BC29-74FA5D00587B}" type="presOf" srcId="{919E534B-C83B-1C40-A964-47BF595A5D06}" destId="{55E19763-5030-F648-AD1B-4512292F938E}" srcOrd="0" destOrd="0" presId="urn:microsoft.com/office/officeart/2005/8/layout/process1"/>
    <dgm:cxn modelId="{4D3A11BD-5306-1248-81BF-21AB6C528E4C}" srcId="{919E534B-C83B-1C40-A964-47BF595A5D06}" destId="{58A877F4-B091-814B-8BAE-1073E25A40AF}" srcOrd="1" destOrd="0" parTransId="{989DEFBD-66C8-054A-B041-2355BCD6BF2D}" sibTransId="{0C000A60-3A29-F74A-972E-83170EC29E06}"/>
    <dgm:cxn modelId="{D54D5EF9-53FF-584B-9F69-CB15C3A4BDFF}" type="presParOf" srcId="{55E19763-5030-F648-AD1B-4512292F938E}" destId="{57AC5A94-C5DC-0045-BE06-498EDCCE81E6}" srcOrd="0" destOrd="0" presId="urn:microsoft.com/office/officeart/2005/8/layout/process1"/>
    <dgm:cxn modelId="{5F2648A7-9AC7-F84F-9DDC-237D65FB1DFD}" type="presParOf" srcId="{55E19763-5030-F648-AD1B-4512292F938E}" destId="{50A1A662-5EBF-8146-A392-67214D0F8AFD}" srcOrd="1" destOrd="0" presId="urn:microsoft.com/office/officeart/2005/8/layout/process1"/>
    <dgm:cxn modelId="{0F741298-0C45-2849-8002-0D51F2EEBB90}" type="presParOf" srcId="{50A1A662-5EBF-8146-A392-67214D0F8AFD}" destId="{06593F5C-C646-8741-9E23-0ADB78C33A14}" srcOrd="0" destOrd="0" presId="urn:microsoft.com/office/officeart/2005/8/layout/process1"/>
    <dgm:cxn modelId="{527E1C32-9164-FE49-A274-467CF728BF4D}" type="presParOf" srcId="{55E19763-5030-F648-AD1B-4512292F938E}" destId="{23E665D4-1D58-C34A-A80F-F4BF072CD88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C5A94-C5DC-0045-BE06-498EDCCE81E6}">
      <dsp:nvSpPr>
        <dsp:cNvPr id="0" name=""/>
        <dsp:cNvSpPr/>
      </dsp:nvSpPr>
      <dsp:spPr>
        <a:xfrm>
          <a:off x="1664" y="1802609"/>
          <a:ext cx="3549957" cy="21299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Previous Semesters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Averaged 20-25 students per section</a:t>
          </a:r>
          <a:endParaRPr lang="en-US" sz="3000" kern="1200" dirty="0"/>
        </a:p>
      </dsp:txBody>
      <dsp:txXfrm>
        <a:off x="64049" y="1864994"/>
        <a:ext cx="3425187" cy="2005204"/>
      </dsp:txXfrm>
    </dsp:sp>
    <dsp:sp modelId="{50A1A662-5EBF-8146-A392-67214D0F8AFD}">
      <dsp:nvSpPr>
        <dsp:cNvPr id="0" name=""/>
        <dsp:cNvSpPr/>
      </dsp:nvSpPr>
      <dsp:spPr>
        <a:xfrm>
          <a:off x="3906618" y="2427401"/>
          <a:ext cx="752591" cy="8803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3906618" y="2603479"/>
        <a:ext cx="526814" cy="528233"/>
      </dsp:txXfrm>
    </dsp:sp>
    <dsp:sp modelId="{23E665D4-1D58-C34A-A80F-F4BF072CD888}">
      <dsp:nvSpPr>
        <dsp:cNvPr id="0" name=""/>
        <dsp:cNvSpPr/>
      </dsp:nvSpPr>
      <dsp:spPr>
        <a:xfrm>
          <a:off x="4971605" y="1802609"/>
          <a:ext cx="3549957" cy="21299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Fall 2015 Semester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41 and 43 students in my two sections</a:t>
          </a:r>
          <a:endParaRPr lang="en-US" sz="3000" kern="1200" dirty="0"/>
        </a:p>
      </dsp:txBody>
      <dsp:txXfrm>
        <a:off x="5033990" y="1864994"/>
        <a:ext cx="3425187" cy="20052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EA0EA-23E0-2F48-A1D4-0C11AF09538E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8BC98-9523-D442-AA76-CCC4F9CFA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04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EC546-BD2C-7C41-93E1-5F96E9AACA4B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4B87F-1628-A04B-B948-B7C30763F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22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4B87F-1628-A04B-B948-B7C30763FC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25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4B87F-1628-A04B-B948-B7C30763FC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0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4B87F-1628-A04B-B948-B7C30763FCC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0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4B87F-1628-A04B-B948-B7C30763FCC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0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4B87F-1628-A04B-B948-B7C30763FCC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0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4B87F-1628-A04B-B948-B7C30763FCC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00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4B87F-1628-A04B-B948-B7C30763FCC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0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4B87F-1628-A04B-B948-B7C30763FC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0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4B87F-1628-A04B-B948-B7C30763FC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0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4B87F-1628-A04B-B948-B7C30763FC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0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4B87F-1628-A04B-B948-B7C30763FC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0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4B87F-1628-A04B-B948-B7C30763FC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66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4B87F-1628-A04B-B948-B7C30763FC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0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4B87F-1628-A04B-B948-B7C30763FC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0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4B87F-1628-A04B-B948-B7C30763FC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>
                    <a:lumMod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E1E6-CEE4-9441-AF57-701F4112499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E1E6-CEE4-9441-AF57-701F4112499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A4E5-23CF-834C-8BAB-8668003A4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E1E6-CEE4-9441-AF57-701F4112499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A4E5-23CF-834C-8BAB-8668003A4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E1E6-CEE4-9441-AF57-701F4112499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A4E5-23CF-834C-8BAB-8668003A4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E1E6-CEE4-9441-AF57-701F4112499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A4E5-23CF-834C-8BAB-8668003A49D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E1E6-CEE4-9441-AF57-701F4112499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A4E5-23CF-834C-8BAB-8668003A4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E1E6-CEE4-9441-AF57-701F4112499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A4E5-23CF-834C-8BAB-8668003A49D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E1E6-CEE4-9441-AF57-701F4112499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A4E5-23CF-834C-8BAB-8668003A4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E1E6-CEE4-9441-AF57-701F4112499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A4E5-23CF-834C-8BAB-8668003A4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E1E6-CEE4-9441-AF57-701F4112499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A4E5-23CF-834C-8BAB-8668003A49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E1E6-CEE4-9441-AF57-701F4112499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A4E5-23CF-834C-8BAB-8668003A4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1FE1E6-CEE4-9441-AF57-701F4112499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BDAA4E5-23CF-834C-8BAB-8668003A49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1"/>
                </a:solidFill>
                <a:latin typeface="Goudy Old Style"/>
                <a:cs typeface="Goudy Old Style"/>
              </a:rPr>
              <a:t>My ‘supersize your course’ story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400" y="3606800"/>
            <a:ext cx="6400800" cy="22479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Tracy Mainieri</a:t>
            </a:r>
          </a:p>
          <a:p>
            <a:pPr algn="ctr"/>
            <a:r>
              <a:rPr lang="en-US" dirty="0" smtClean="0"/>
              <a:t>2016 Teaching and Learning Symposium</a:t>
            </a:r>
          </a:p>
        </p:txBody>
      </p:sp>
      <p:pic>
        <p:nvPicPr>
          <p:cNvPr id="5" name="Picture 4" descr="ISU-logo-wide-print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0" y="5594350"/>
            <a:ext cx="30099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67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909" y="405123"/>
            <a:ext cx="848474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Individual engagement =&gt; Class engagement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Screen Shot 2016-01-05 at 6.19.08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67" r="-5067"/>
          <a:stretch>
            <a:fillRect/>
          </a:stretch>
        </p:blipFill>
        <p:spPr>
          <a:xfrm>
            <a:off x="65589" y="1294075"/>
            <a:ext cx="9078411" cy="5379799"/>
          </a:xfrm>
        </p:spPr>
      </p:pic>
    </p:spTree>
    <p:extLst>
      <p:ext uri="{BB962C8B-B14F-4D97-AF65-F5344CB8AC3E}">
        <p14:creationId xmlns:p14="http://schemas.microsoft.com/office/powerpoint/2010/main" val="285661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I Approached the Supersize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10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0162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solidFill>
                  <a:srgbClr val="151515"/>
                </a:solidFill>
              </a:rPr>
              <a:t>First Step: One day of panic</a:t>
            </a:r>
            <a:endParaRPr lang="en-US" sz="1600" dirty="0">
              <a:solidFill>
                <a:srgbClr val="151515"/>
              </a:solidFill>
            </a:endParaRPr>
          </a:p>
          <a:p>
            <a:r>
              <a:rPr lang="en-US" sz="3000" dirty="0" smtClean="0">
                <a:solidFill>
                  <a:srgbClr val="151515"/>
                </a:solidFill>
              </a:rPr>
              <a:t>Second Step: Meet with CTLT for Individual Consultation to organize my thoughts and establish priorities</a:t>
            </a:r>
          </a:p>
          <a:p>
            <a:r>
              <a:rPr lang="en-US" sz="3000" dirty="0" smtClean="0">
                <a:solidFill>
                  <a:srgbClr val="151515"/>
                </a:solidFill>
              </a:rPr>
              <a:t>Third Step: Make intentional adjustments</a:t>
            </a:r>
          </a:p>
          <a:p>
            <a:pPr lvl="1"/>
            <a:r>
              <a:rPr lang="en-US" sz="2600" dirty="0" smtClean="0">
                <a:solidFill>
                  <a:srgbClr val="151515"/>
                </a:solidFill>
              </a:rPr>
              <a:t>Individual engagement =&gt; Class engagement</a:t>
            </a:r>
          </a:p>
          <a:p>
            <a:pPr lvl="1"/>
            <a:r>
              <a:rPr lang="en-US" sz="2600" dirty="0" smtClean="0">
                <a:solidFill>
                  <a:srgbClr val="800000"/>
                </a:solidFill>
              </a:rPr>
              <a:t>Streamlining learning: Elimination of midterm, project piece, course topics (Opening up space)</a:t>
            </a:r>
          </a:p>
          <a:p>
            <a:pPr lvl="1"/>
            <a:r>
              <a:rPr lang="en-US" sz="2600" dirty="0" smtClean="0">
                <a:solidFill>
                  <a:srgbClr val="151515"/>
                </a:solidFill>
              </a:rPr>
              <a:t>Increased </a:t>
            </a:r>
            <a:r>
              <a:rPr lang="en-US" sz="2600" dirty="0">
                <a:solidFill>
                  <a:srgbClr val="151515"/>
                </a:solidFill>
              </a:rPr>
              <a:t>use of self assessment and reflection on individual leadership development</a:t>
            </a:r>
          </a:p>
          <a:p>
            <a:pPr lvl="1"/>
            <a:r>
              <a:rPr lang="en-US" sz="2600" dirty="0" smtClean="0">
                <a:solidFill>
                  <a:srgbClr val="151515"/>
                </a:solidFill>
              </a:rPr>
              <a:t>Enhanced use of established student mentors</a:t>
            </a:r>
          </a:p>
        </p:txBody>
      </p:sp>
    </p:spTree>
    <p:extLst>
      <p:ext uri="{BB962C8B-B14F-4D97-AF65-F5344CB8AC3E}">
        <p14:creationId xmlns:p14="http://schemas.microsoft.com/office/powerpoint/2010/main" val="406923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I Approached the Supersize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10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0162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solidFill>
                  <a:srgbClr val="151515"/>
                </a:solidFill>
              </a:rPr>
              <a:t>First Step: One day of panic</a:t>
            </a:r>
            <a:endParaRPr lang="en-US" sz="1600" dirty="0">
              <a:solidFill>
                <a:srgbClr val="151515"/>
              </a:solidFill>
            </a:endParaRPr>
          </a:p>
          <a:p>
            <a:r>
              <a:rPr lang="en-US" sz="3000" dirty="0" smtClean="0">
                <a:solidFill>
                  <a:srgbClr val="151515"/>
                </a:solidFill>
              </a:rPr>
              <a:t>Second Step: Meet with CTLT for Individual Consultation to organize my thoughts and establish priorities</a:t>
            </a:r>
          </a:p>
          <a:p>
            <a:r>
              <a:rPr lang="en-US" sz="3000" dirty="0" smtClean="0">
                <a:solidFill>
                  <a:srgbClr val="151515"/>
                </a:solidFill>
              </a:rPr>
              <a:t>Third Step: Make intentional adjustments</a:t>
            </a:r>
          </a:p>
          <a:p>
            <a:pPr lvl="1"/>
            <a:r>
              <a:rPr lang="en-US" sz="2600" dirty="0" smtClean="0">
                <a:solidFill>
                  <a:srgbClr val="151515"/>
                </a:solidFill>
              </a:rPr>
              <a:t>Individual engagement =&gt; Class engagement</a:t>
            </a:r>
          </a:p>
          <a:p>
            <a:pPr lvl="1"/>
            <a:r>
              <a:rPr lang="en-US" sz="2600" dirty="0">
                <a:solidFill>
                  <a:schemeClr val="tx2">
                    <a:lumMod val="10000"/>
                  </a:schemeClr>
                </a:solidFill>
              </a:rPr>
              <a:t>Streamlining learning: Elimination of midterm, project piece, course topics</a:t>
            </a:r>
          </a:p>
          <a:p>
            <a:pPr lvl="1"/>
            <a:r>
              <a:rPr lang="en-US" sz="2600" dirty="0" smtClean="0">
                <a:solidFill>
                  <a:srgbClr val="800000"/>
                </a:solidFill>
              </a:rPr>
              <a:t>Increased </a:t>
            </a:r>
            <a:r>
              <a:rPr lang="en-US" sz="2600" dirty="0">
                <a:solidFill>
                  <a:srgbClr val="800000"/>
                </a:solidFill>
              </a:rPr>
              <a:t>use of self assessment and reflection on individual leadership development</a:t>
            </a:r>
          </a:p>
          <a:p>
            <a:pPr lvl="1"/>
            <a:r>
              <a:rPr lang="en-US" sz="2600" dirty="0" smtClean="0">
                <a:solidFill>
                  <a:srgbClr val="151515"/>
                </a:solidFill>
              </a:rPr>
              <a:t>Enhanced use of established student mentors</a:t>
            </a:r>
          </a:p>
        </p:txBody>
      </p:sp>
    </p:spTree>
    <p:extLst>
      <p:ext uri="{BB962C8B-B14F-4D97-AF65-F5344CB8AC3E}">
        <p14:creationId xmlns:p14="http://schemas.microsoft.com/office/powerpoint/2010/main" val="406923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I Approached the Supersize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10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0162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solidFill>
                  <a:srgbClr val="151515"/>
                </a:solidFill>
              </a:rPr>
              <a:t>First Step: One day of panic</a:t>
            </a:r>
            <a:endParaRPr lang="en-US" sz="1600" dirty="0">
              <a:solidFill>
                <a:srgbClr val="151515"/>
              </a:solidFill>
            </a:endParaRPr>
          </a:p>
          <a:p>
            <a:r>
              <a:rPr lang="en-US" sz="3000" dirty="0" smtClean="0">
                <a:solidFill>
                  <a:srgbClr val="151515"/>
                </a:solidFill>
              </a:rPr>
              <a:t>Second Step: Meet with CTLT for Individual Consultation to organize my thoughts and establish priorities</a:t>
            </a:r>
          </a:p>
          <a:p>
            <a:r>
              <a:rPr lang="en-US" sz="3000" dirty="0" smtClean="0">
                <a:solidFill>
                  <a:srgbClr val="151515"/>
                </a:solidFill>
              </a:rPr>
              <a:t>Third Step: Make intentional adjustments</a:t>
            </a:r>
          </a:p>
          <a:p>
            <a:pPr lvl="1"/>
            <a:r>
              <a:rPr lang="en-US" sz="2600" dirty="0" smtClean="0">
                <a:solidFill>
                  <a:srgbClr val="151515"/>
                </a:solidFill>
              </a:rPr>
              <a:t>Individual engagement =&gt; Class engagement</a:t>
            </a:r>
          </a:p>
          <a:p>
            <a:pPr lvl="1"/>
            <a:r>
              <a:rPr lang="en-US" sz="2600" dirty="0">
                <a:solidFill>
                  <a:schemeClr val="tx2">
                    <a:lumMod val="10000"/>
                  </a:schemeClr>
                </a:solidFill>
              </a:rPr>
              <a:t>Streamlining learning: Elimination of midterm, project piece, course topics</a:t>
            </a:r>
          </a:p>
          <a:p>
            <a:pPr lvl="1"/>
            <a:r>
              <a:rPr lang="en-US" sz="2600" dirty="0" smtClean="0">
                <a:solidFill>
                  <a:srgbClr val="151515"/>
                </a:solidFill>
              </a:rPr>
              <a:t>Increased </a:t>
            </a:r>
            <a:r>
              <a:rPr lang="en-US" sz="2600" dirty="0">
                <a:solidFill>
                  <a:srgbClr val="151515"/>
                </a:solidFill>
              </a:rPr>
              <a:t>use of self assessment and reflection on individual leadership development</a:t>
            </a:r>
          </a:p>
          <a:p>
            <a:pPr lvl="1"/>
            <a:r>
              <a:rPr lang="en-US" sz="2600" dirty="0" smtClean="0">
                <a:solidFill>
                  <a:srgbClr val="800000"/>
                </a:solidFill>
              </a:rPr>
              <a:t>Enhanced use of established student mentors</a:t>
            </a:r>
          </a:p>
        </p:txBody>
      </p:sp>
    </p:spTree>
    <p:extLst>
      <p:ext uri="{BB962C8B-B14F-4D97-AF65-F5344CB8AC3E}">
        <p14:creationId xmlns:p14="http://schemas.microsoft.com/office/powerpoint/2010/main" val="406923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Enhanced use of student mentors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10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0162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151515"/>
                </a:solidFill>
              </a:rPr>
              <a:t>Student mentors helped facilitate previous semesters’ large group discussions as smaller group discussions</a:t>
            </a:r>
          </a:p>
          <a:p>
            <a:r>
              <a:rPr lang="en-US" sz="2600" dirty="0" smtClean="0">
                <a:solidFill>
                  <a:srgbClr val="151515"/>
                </a:solidFill>
              </a:rPr>
              <a:t>Each student mentor assigned to specific group of students as ‘go to’</a:t>
            </a:r>
          </a:p>
          <a:p>
            <a:r>
              <a:rPr lang="en-US" sz="2600" dirty="0" smtClean="0">
                <a:solidFill>
                  <a:srgbClr val="151515"/>
                </a:solidFill>
              </a:rPr>
              <a:t>Student mentors trained how to ‘wander’ during small group activities</a:t>
            </a:r>
          </a:p>
          <a:p>
            <a:r>
              <a:rPr lang="en-US" sz="2600" dirty="0" smtClean="0">
                <a:solidFill>
                  <a:srgbClr val="151515"/>
                </a:solidFill>
              </a:rPr>
              <a:t>Student mentors oversaw and assisted with assessment of group facilitation experiences – rubrics adjusted</a:t>
            </a:r>
          </a:p>
        </p:txBody>
      </p:sp>
    </p:spTree>
    <p:extLst>
      <p:ext uri="{BB962C8B-B14F-4D97-AF65-F5344CB8AC3E}">
        <p14:creationId xmlns:p14="http://schemas.microsoft.com/office/powerpoint/2010/main" val="406923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I Learned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10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0162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151515"/>
                </a:solidFill>
              </a:rPr>
              <a:t>Still believe that this course is best suited for class sizes of 20-30 students</a:t>
            </a:r>
          </a:p>
          <a:p>
            <a:r>
              <a:rPr lang="en-US" sz="3000" dirty="0">
                <a:solidFill>
                  <a:srgbClr val="151515"/>
                </a:solidFill>
              </a:rPr>
              <a:t>M</a:t>
            </a:r>
            <a:r>
              <a:rPr lang="en-US" sz="3000" dirty="0" smtClean="0">
                <a:solidFill>
                  <a:srgbClr val="151515"/>
                </a:solidFill>
              </a:rPr>
              <a:t>id-semester and end-of-semester student evaluation comments and rating were consistent with previous semesters</a:t>
            </a:r>
          </a:p>
          <a:p>
            <a:r>
              <a:rPr lang="en-US" sz="3000" dirty="0" smtClean="0">
                <a:solidFill>
                  <a:srgbClr val="151515"/>
                </a:solidFill>
              </a:rPr>
              <a:t>Only noticeable change to workload was grading load</a:t>
            </a:r>
          </a:p>
          <a:p>
            <a:r>
              <a:rPr lang="en-US" sz="3000" dirty="0" smtClean="0">
                <a:solidFill>
                  <a:srgbClr val="151515"/>
                </a:solidFill>
              </a:rPr>
              <a:t>Should embrace every opportunity to stream line and focus course learning</a:t>
            </a:r>
          </a:p>
          <a:p>
            <a:endParaRPr lang="en-US" sz="1600" dirty="0">
              <a:solidFill>
                <a:srgbClr val="1515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17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My Teaching Philosophy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10"/>
          <p:cNvSpPr>
            <a:spLocks noGrp="1"/>
          </p:cNvSpPr>
          <p:nvPr>
            <p:ph idx="1"/>
          </p:nvPr>
        </p:nvSpPr>
        <p:spPr>
          <a:xfrm>
            <a:off x="4272118" y="1417638"/>
            <a:ext cx="4414682" cy="5110162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>
                <a:solidFill>
                  <a:srgbClr val="151515"/>
                </a:solidFill>
              </a:rPr>
              <a:t>Learning is an interactive, active, and collaborative process, the responsibility for which is mutually shared</a:t>
            </a:r>
          </a:p>
          <a:p>
            <a:r>
              <a:rPr lang="en-US" sz="3000" dirty="0" smtClean="0">
                <a:solidFill>
                  <a:srgbClr val="151515"/>
                </a:solidFill>
              </a:rPr>
              <a:t>Create a safe, engaging, challenging learning environment</a:t>
            </a:r>
          </a:p>
          <a:p>
            <a:r>
              <a:rPr lang="en-US" sz="3000" dirty="0" smtClean="0">
                <a:solidFill>
                  <a:srgbClr val="151515"/>
                </a:solidFill>
              </a:rPr>
              <a:t>Employ a variety of delivery methods, which rarely includes traditional lecture</a:t>
            </a:r>
            <a:endParaRPr lang="en-US" sz="1600" dirty="0">
              <a:solidFill>
                <a:srgbClr val="151515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07027" y="2267864"/>
            <a:ext cx="3813538" cy="3339328"/>
            <a:chOff x="0" y="0"/>
            <a:chExt cx="2558881" cy="2240549"/>
          </a:xfrm>
        </p:grpSpPr>
        <p:sp>
          <p:nvSpPr>
            <p:cNvPr id="20" name="AutoShape 2"/>
            <p:cNvSpPr>
              <a:spLocks noChangeArrowheads="1"/>
            </p:cNvSpPr>
            <p:nvPr/>
          </p:nvSpPr>
          <p:spPr bwMode="auto">
            <a:xfrm rot="1862119">
              <a:off x="867410" y="0"/>
              <a:ext cx="820251" cy="799734"/>
            </a:xfrm>
            <a:prstGeom prst="flowChartConnector">
              <a:avLst/>
            </a:prstGeom>
            <a:solidFill>
              <a:schemeClr val="lt1">
                <a:lumMod val="100000"/>
                <a:lumOff val="0"/>
              </a:schemeClr>
            </a:solidFill>
            <a:ln w="31750">
              <a:solidFill>
                <a:schemeClr val="dk1">
                  <a:lumMod val="100000"/>
                  <a:lumOff val="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68686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0" vert="horz" wrap="square" lIns="91440" tIns="91440" rIns="91440" bIns="9144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mbria"/>
                  <a:ea typeface="Calibri"/>
                </a:rPr>
                <a:t>Teacher</a:t>
              </a:r>
              <a:endParaRPr lang="en-US" sz="1400" dirty="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21" name="AutoShape 3"/>
            <p:cNvSpPr>
              <a:spLocks noChangeArrowheads="1"/>
            </p:cNvSpPr>
            <p:nvPr/>
          </p:nvSpPr>
          <p:spPr bwMode="auto">
            <a:xfrm rot="1862119">
              <a:off x="1738630" y="1440815"/>
              <a:ext cx="820251" cy="799734"/>
            </a:xfrm>
            <a:prstGeom prst="flowChartConnector">
              <a:avLst/>
            </a:prstGeom>
            <a:solidFill>
              <a:schemeClr val="lt1">
                <a:lumMod val="100000"/>
                <a:lumOff val="0"/>
              </a:schemeClr>
            </a:solidFill>
            <a:ln w="31750">
              <a:solidFill>
                <a:schemeClr val="dk1">
                  <a:lumMod val="100000"/>
                  <a:lumOff val="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68686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0" vert="horz" wrap="square" lIns="91440" tIns="91440" rIns="91440" bIns="9144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mbria"/>
                  <a:ea typeface="Calibri"/>
                </a:rPr>
                <a:t>Student</a:t>
              </a:r>
              <a:endParaRPr lang="en-US" sz="1400" dirty="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22" name="AutoShape 4"/>
            <p:cNvSpPr>
              <a:spLocks noChangeArrowheads="1"/>
            </p:cNvSpPr>
            <p:nvPr/>
          </p:nvSpPr>
          <p:spPr bwMode="auto">
            <a:xfrm rot="1862119">
              <a:off x="0" y="1437640"/>
              <a:ext cx="820251" cy="799734"/>
            </a:xfrm>
            <a:prstGeom prst="flowChartConnector">
              <a:avLst/>
            </a:prstGeom>
            <a:solidFill>
              <a:schemeClr val="lt1">
                <a:lumMod val="100000"/>
                <a:lumOff val="0"/>
              </a:schemeClr>
            </a:solidFill>
            <a:ln w="31750">
              <a:solidFill>
                <a:schemeClr val="dk1">
                  <a:lumMod val="100000"/>
                  <a:lumOff val="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68686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0" vert="horz" wrap="square" lIns="91440" tIns="91440" rIns="91440" bIns="91440" anchor="ctr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effectLst/>
                  <a:latin typeface="Cambria"/>
                  <a:ea typeface="Calibri"/>
                </a:rPr>
                <a:t>Class</a:t>
              </a:r>
              <a:endParaRPr lang="en-US" sz="1600" dirty="0">
                <a:effectLst/>
                <a:latin typeface="Times New Roman"/>
                <a:ea typeface="Calibri"/>
              </a:endParaRPr>
            </a:p>
          </p:txBody>
        </p:sp>
        <p:sp>
          <p:nvSpPr>
            <p:cNvPr id="23" name="AutoShape 11"/>
            <p:cNvSpPr>
              <a:spLocks noChangeArrowheads="1"/>
            </p:cNvSpPr>
            <p:nvPr/>
          </p:nvSpPr>
          <p:spPr bwMode="auto">
            <a:xfrm rot="3662119">
              <a:off x="1401445" y="965835"/>
              <a:ext cx="591626" cy="336212"/>
            </a:xfrm>
            <a:prstGeom prst="leftRightArrow">
              <a:avLst>
                <a:gd name="adj1" fmla="val 50000"/>
                <a:gd name="adj2" fmla="val 36190"/>
              </a:avLst>
            </a:prstGeom>
            <a:solidFill>
              <a:schemeClr val="lt1">
                <a:lumMod val="100000"/>
                <a:lumOff val="0"/>
              </a:schemeClr>
            </a:solidFill>
            <a:ln w="31750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68686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4" name="AutoShape 12"/>
            <p:cNvSpPr>
              <a:spLocks noChangeArrowheads="1"/>
            </p:cNvSpPr>
            <p:nvPr/>
          </p:nvSpPr>
          <p:spPr bwMode="auto">
            <a:xfrm rot="10901158">
              <a:off x="967105" y="1667510"/>
              <a:ext cx="607317" cy="326951"/>
            </a:xfrm>
            <a:prstGeom prst="leftRightArrow">
              <a:avLst>
                <a:gd name="adj1" fmla="val 50000"/>
                <a:gd name="adj2" fmla="val 36127"/>
              </a:avLst>
            </a:prstGeom>
            <a:solidFill>
              <a:schemeClr val="lt1">
                <a:lumMod val="100000"/>
                <a:lumOff val="0"/>
              </a:schemeClr>
            </a:solidFill>
            <a:ln w="31750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68686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5" name="AutoShape 17"/>
            <p:cNvSpPr>
              <a:spLocks noChangeArrowheads="1"/>
            </p:cNvSpPr>
            <p:nvPr/>
          </p:nvSpPr>
          <p:spPr bwMode="auto">
            <a:xfrm rot="18062119">
              <a:off x="530225" y="948690"/>
              <a:ext cx="591626" cy="336212"/>
            </a:xfrm>
            <a:prstGeom prst="leftRightArrow">
              <a:avLst>
                <a:gd name="adj1" fmla="val 50000"/>
                <a:gd name="adj2" fmla="val 36190"/>
              </a:avLst>
            </a:prstGeom>
            <a:solidFill>
              <a:schemeClr val="lt1">
                <a:lumMod val="100000"/>
                <a:lumOff val="0"/>
              </a:schemeClr>
            </a:solidFill>
            <a:ln w="31750">
              <a:solidFill>
                <a:schemeClr val="dk1">
                  <a:lumMod val="100000"/>
                  <a:lumOff val="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68686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442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Course Context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10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3582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151515"/>
                </a:solidFill>
              </a:rPr>
              <a:t>KNR 171 – Recreation Leadership</a:t>
            </a:r>
          </a:p>
          <a:p>
            <a:r>
              <a:rPr lang="en-US" sz="3000" dirty="0" smtClean="0">
                <a:solidFill>
                  <a:srgbClr val="151515"/>
                </a:solidFill>
              </a:rPr>
              <a:t>One of two introduction courses that Recreation and Park Administration majors are required to take in their first semester</a:t>
            </a:r>
          </a:p>
          <a:p>
            <a:r>
              <a:rPr lang="en-US" sz="3000" dirty="0" smtClean="0">
                <a:solidFill>
                  <a:srgbClr val="151515"/>
                </a:solidFill>
              </a:rPr>
              <a:t>Sets the tone for the RPA journey</a:t>
            </a:r>
          </a:p>
          <a:p>
            <a:r>
              <a:rPr lang="en-US" sz="3000" dirty="0" smtClean="0">
                <a:solidFill>
                  <a:srgbClr val="151515"/>
                </a:solidFill>
              </a:rPr>
              <a:t>I had taught two sections of this course at ISU each of the previous four semesters</a:t>
            </a:r>
          </a:p>
        </p:txBody>
      </p:sp>
    </p:spTree>
    <p:extLst>
      <p:ext uri="{BB962C8B-B14F-4D97-AF65-F5344CB8AC3E}">
        <p14:creationId xmlns:p14="http://schemas.microsoft.com/office/powerpoint/2010/main" val="151896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Course Aims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10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0162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>
                <a:solidFill>
                  <a:schemeClr val="tx2">
                    <a:lumMod val="10000"/>
                  </a:schemeClr>
                </a:solidFill>
              </a:rPr>
              <a:t>Throughout the semester, we aim to answer three BIG questions: </a:t>
            </a:r>
          </a:p>
          <a:p>
            <a:pPr lvl="1"/>
            <a:r>
              <a:rPr lang="en-US" sz="2800" dirty="0">
                <a:solidFill>
                  <a:schemeClr val="tx2">
                    <a:lumMod val="10000"/>
                  </a:schemeClr>
                </a:solidFill>
              </a:rPr>
              <a:t>What is the meaning of leadership? </a:t>
            </a:r>
          </a:p>
          <a:p>
            <a:pPr lvl="1"/>
            <a:r>
              <a:rPr lang="en-US" sz="2800" dirty="0">
                <a:solidFill>
                  <a:schemeClr val="tx2">
                    <a:lumMod val="10000"/>
                  </a:schemeClr>
                </a:solidFill>
              </a:rPr>
              <a:t>Who am I as a leader? </a:t>
            </a:r>
          </a:p>
          <a:p>
            <a:pPr lvl="1"/>
            <a:r>
              <a:rPr lang="en-US" sz="2800" dirty="0">
                <a:solidFill>
                  <a:schemeClr val="tx2">
                    <a:lumMod val="10000"/>
                  </a:schemeClr>
                </a:solidFill>
              </a:rPr>
              <a:t>And what does a successful facilitator do in the leisure services field? </a:t>
            </a:r>
            <a:endParaRPr lang="en-US" sz="28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We answered these questions through: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</a:rPr>
              <a:t>High individual engagement expectations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</a:rPr>
              <a:t>Class meetings consisting of discussion and hands-on practice of skills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</a:rPr>
              <a:t>High feedback on individual development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</a:rPr>
              <a:t>Two-stage group facilitation project that tended to be the highlight of student learning</a:t>
            </a:r>
          </a:p>
          <a:p>
            <a:pPr lvl="1"/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</a:rPr>
              <a:t>Personalized attention from the instructor</a:t>
            </a:r>
          </a:p>
          <a:p>
            <a:endParaRPr lang="en-US" sz="16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6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My ‘Supersize’ Challenge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51212700"/>
              </p:ext>
            </p:extLst>
          </p:nvPr>
        </p:nvGraphicFramePr>
        <p:xfrm>
          <a:off x="356010" y="-360428"/>
          <a:ext cx="8523228" cy="5735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ontent Placeholder 10"/>
          <p:cNvSpPr>
            <a:spLocks noGrp="1"/>
          </p:cNvSpPr>
          <p:nvPr>
            <p:ph idx="1"/>
          </p:nvPr>
        </p:nvSpPr>
        <p:spPr>
          <a:xfrm>
            <a:off x="457200" y="3562776"/>
            <a:ext cx="8229600" cy="3295224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solidFill>
                  <a:srgbClr val="151515"/>
                </a:solidFill>
              </a:rPr>
              <a:t>How do I maintain the high expectations for engagement?</a:t>
            </a:r>
          </a:p>
          <a:p>
            <a:r>
              <a:rPr lang="en-US" sz="3000" dirty="0" smtClean="0">
                <a:solidFill>
                  <a:srgbClr val="151515"/>
                </a:solidFill>
              </a:rPr>
              <a:t>How do I support each student’s individual leadership development throughout the semester?</a:t>
            </a:r>
          </a:p>
          <a:p>
            <a:r>
              <a:rPr lang="en-US" sz="3000" dirty="0" smtClean="0">
                <a:solidFill>
                  <a:srgbClr val="151515"/>
                </a:solidFill>
              </a:rPr>
              <a:t>How do I maintain the integrity of the group facilitation experience?</a:t>
            </a:r>
          </a:p>
        </p:txBody>
      </p:sp>
    </p:spTree>
    <p:extLst>
      <p:ext uri="{BB962C8B-B14F-4D97-AF65-F5344CB8AC3E}">
        <p14:creationId xmlns:p14="http://schemas.microsoft.com/office/powerpoint/2010/main" val="411073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502" y="2378077"/>
            <a:ext cx="8306224" cy="220027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151515"/>
                </a:solidFill>
              </a:rPr>
              <a:t>In short, how do I accomplish what I think is pedagogically important without </a:t>
            </a:r>
            <a:r>
              <a:rPr lang="en-US" dirty="0" smtClean="0">
                <a:solidFill>
                  <a:srgbClr val="151515"/>
                </a:solidFill>
              </a:rPr>
              <a:t>killing </a:t>
            </a:r>
            <a:r>
              <a:rPr lang="en-US" dirty="0">
                <a:solidFill>
                  <a:srgbClr val="151515"/>
                </a:solidFill>
              </a:rPr>
              <a:t>my </a:t>
            </a:r>
            <a:r>
              <a:rPr lang="en-US" dirty="0" smtClean="0">
                <a:solidFill>
                  <a:srgbClr val="151515"/>
                </a:solidFill>
              </a:rPr>
              <a:t>sanity </a:t>
            </a:r>
            <a:r>
              <a:rPr lang="en-US" dirty="0">
                <a:solidFill>
                  <a:srgbClr val="151515"/>
                </a:solidFill>
              </a:rPr>
              <a:t>in the process?</a:t>
            </a:r>
            <a:endParaRPr lang="en-US" sz="2800" dirty="0">
              <a:solidFill>
                <a:srgbClr val="1515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24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I Approached the Supersize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10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0162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solidFill>
                  <a:srgbClr val="C00000"/>
                </a:solidFill>
              </a:rPr>
              <a:t>First Step: One day of panic</a:t>
            </a:r>
            <a:endParaRPr lang="en-US" sz="1600" dirty="0">
              <a:solidFill>
                <a:srgbClr val="C00000"/>
              </a:solidFill>
            </a:endParaRPr>
          </a:p>
          <a:p>
            <a:r>
              <a:rPr lang="en-US" sz="3000" dirty="0" smtClean="0">
                <a:solidFill>
                  <a:srgbClr val="151515"/>
                </a:solidFill>
              </a:rPr>
              <a:t>Second Step: Meet with CTLT for Individual Consultation to organize my thoughts and establish priorities</a:t>
            </a:r>
          </a:p>
          <a:p>
            <a:r>
              <a:rPr lang="en-US" sz="3000" dirty="0" smtClean="0">
                <a:solidFill>
                  <a:srgbClr val="151515"/>
                </a:solidFill>
              </a:rPr>
              <a:t>Third Step: Make intentional adjustments</a:t>
            </a:r>
          </a:p>
          <a:p>
            <a:pPr lvl="1"/>
            <a:r>
              <a:rPr lang="en-US" sz="2600" dirty="0" smtClean="0">
                <a:solidFill>
                  <a:schemeClr val="tx2">
                    <a:lumMod val="10000"/>
                  </a:schemeClr>
                </a:solidFill>
              </a:rPr>
              <a:t>Individual engagement =&gt; Class engagement</a:t>
            </a:r>
          </a:p>
          <a:p>
            <a:pPr lvl="1"/>
            <a:r>
              <a:rPr lang="en-US" sz="2600" dirty="0">
                <a:solidFill>
                  <a:schemeClr val="tx2">
                    <a:lumMod val="10000"/>
                  </a:schemeClr>
                </a:solidFill>
              </a:rPr>
              <a:t>Streamlining learning: Elimination of midterm, project piece, course topics</a:t>
            </a:r>
            <a:endParaRPr lang="en-US" sz="26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1"/>
            <a:r>
              <a:rPr lang="en-US" sz="2600" dirty="0">
                <a:solidFill>
                  <a:srgbClr val="151515"/>
                </a:solidFill>
              </a:rPr>
              <a:t>Increased use of self assessment and reflection on individual leadership development</a:t>
            </a:r>
          </a:p>
          <a:p>
            <a:pPr lvl="1"/>
            <a:r>
              <a:rPr lang="en-US" sz="2600" dirty="0" smtClean="0">
                <a:solidFill>
                  <a:srgbClr val="151515"/>
                </a:solidFill>
              </a:rPr>
              <a:t>Enhanced use of established student mentors</a:t>
            </a:r>
          </a:p>
        </p:txBody>
      </p:sp>
    </p:spTree>
    <p:extLst>
      <p:ext uri="{BB962C8B-B14F-4D97-AF65-F5344CB8AC3E}">
        <p14:creationId xmlns:p14="http://schemas.microsoft.com/office/powerpoint/2010/main" val="419661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I Approached the Supersize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10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0162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solidFill>
                  <a:schemeClr val="tx2">
                    <a:lumMod val="10000"/>
                  </a:schemeClr>
                </a:solidFill>
              </a:rPr>
              <a:t>First Step: One day of panic</a:t>
            </a:r>
            <a:endParaRPr lang="en-US" sz="16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000" dirty="0" smtClean="0">
                <a:solidFill>
                  <a:srgbClr val="C00000"/>
                </a:solidFill>
              </a:rPr>
              <a:t>Second Step: Meet with CTLT for Individual Consultation to organize my thoughts and establish priorities</a:t>
            </a:r>
          </a:p>
          <a:p>
            <a:r>
              <a:rPr lang="en-US" sz="3000" dirty="0" smtClean="0">
                <a:solidFill>
                  <a:srgbClr val="151515"/>
                </a:solidFill>
              </a:rPr>
              <a:t>Third Step: Make intentional adjustments</a:t>
            </a:r>
          </a:p>
          <a:p>
            <a:pPr lvl="1"/>
            <a:r>
              <a:rPr lang="en-US" sz="2600" dirty="0" smtClean="0">
                <a:solidFill>
                  <a:schemeClr val="tx2">
                    <a:lumMod val="10000"/>
                  </a:schemeClr>
                </a:solidFill>
              </a:rPr>
              <a:t>Individual engagement =&gt; Class engagement</a:t>
            </a:r>
          </a:p>
          <a:p>
            <a:pPr lvl="1"/>
            <a:r>
              <a:rPr lang="en-US" sz="2600" dirty="0">
                <a:solidFill>
                  <a:schemeClr val="tx2">
                    <a:lumMod val="10000"/>
                  </a:schemeClr>
                </a:solidFill>
              </a:rPr>
              <a:t>Streamlining learning: Elimination of midterm, project piece, course topics</a:t>
            </a:r>
            <a:endParaRPr lang="en-US" sz="26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1"/>
            <a:r>
              <a:rPr lang="en-US" sz="2600" dirty="0">
                <a:solidFill>
                  <a:srgbClr val="151515"/>
                </a:solidFill>
              </a:rPr>
              <a:t>Increased use of self assessment and reflection on individual leadership development</a:t>
            </a:r>
          </a:p>
          <a:p>
            <a:pPr lvl="1"/>
            <a:r>
              <a:rPr lang="en-US" sz="2600" dirty="0" smtClean="0">
                <a:solidFill>
                  <a:srgbClr val="151515"/>
                </a:solidFill>
              </a:rPr>
              <a:t>Enhanced use of established student mentors</a:t>
            </a:r>
          </a:p>
        </p:txBody>
      </p:sp>
    </p:spTree>
    <p:extLst>
      <p:ext uri="{BB962C8B-B14F-4D97-AF65-F5344CB8AC3E}">
        <p14:creationId xmlns:p14="http://schemas.microsoft.com/office/powerpoint/2010/main" val="121172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I Approached the Supersize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10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0162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solidFill>
                  <a:srgbClr val="151515"/>
                </a:solidFill>
              </a:rPr>
              <a:t>First Step: One day of panic</a:t>
            </a:r>
            <a:endParaRPr lang="en-US" sz="1600" dirty="0">
              <a:solidFill>
                <a:srgbClr val="151515"/>
              </a:solidFill>
            </a:endParaRPr>
          </a:p>
          <a:p>
            <a:r>
              <a:rPr lang="en-US" sz="3000" dirty="0" smtClean="0">
                <a:solidFill>
                  <a:srgbClr val="151515"/>
                </a:solidFill>
              </a:rPr>
              <a:t>Second Step: Meet with CTLT for Individual Consultation to organize my thoughts and establish priorities</a:t>
            </a:r>
          </a:p>
          <a:p>
            <a:r>
              <a:rPr lang="en-US" sz="3000" dirty="0" smtClean="0">
                <a:solidFill>
                  <a:srgbClr val="151515"/>
                </a:solidFill>
              </a:rPr>
              <a:t>Third Step: Make intentional adjustments</a:t>
            </a:r>
          </a:p>
          <a:p>
            <a:pPr lvl="1"/>
            <a:r>
              <a:rPr lang="en-US" sz="2600" dirty="0" smtClean="0">
                <a:solidFill>
                  <a:srgbClr val="800000"/>
                </a:solidFill>
              </a:rPr>
              <a:t>Individual engagement =&gt; Class engagement</a:t>
            </a:r>
          </a:p>
          <a:p>
            <a:pPr lvl="1"/>
            <a:r>
              <a:rPr lang="en-US" sz="2600" dirty="0">
                <a:solidFill>
                  <a:schemeClr val="tx2">
                    <a:lumMod val="10000"/>
                  </a:schemeClr>
                </a:solidFill>
              </a:rPr>
              <a:t>Streamlining learning: Elimination of midterm, project piece, course topics</a:t>
            </a:r>
            <a:endParaRPr lang="en-US" sz="26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1"/>
            <a:r>
              <a:rPr lang="en-US" sz="2600" dirty="0">
                <a:solidFill>
                  <a:srgbClr val="151515"/>
                </a:solidFill>
              </a:rPr>
              <a:t>Increased use of self assessment and reflection on individual leadership development</a:t>
            </a:r>
          </a:p>
          <a:p>
            <a:pPr lvl="1"/>
            <a:r>
              <a:rPr lang="en-US" sz="2600" dirty="0" smtClean="0">
                <a:solidFill>
                  <a:srgbClr val="151515"/>
                </a:solidFill>
              </a:rPr>
              <a:t>Enhanced use of established student mentors</a:t>
            </a:r>
          </a:p>
        </p:txBody>
      </p:sp>
    </p:spTree>
    <p:extLst>
      <p:ext uri="{BB962C8B-B14F-4D97-AF65-F5344CB8AC3E}">
        <p14:creationId xmlns:p14="http://schemas.microsoft.com/office/powerpoint/2010/main" val="30388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2.24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9">
      <a:dk1>
        <a:srgbClr val="990006"/>
      </a:dk1>
      <a:lt1>
        <a:sysClr val="window" lastClr="FFFFFF"/>
      </a:lt1>
      <a:dk2>
        <a:srgbClr val="D6D6D6"/>
      </a:dk2>
      <a:lt2>
        <a:srgbClr val="990006"/>
      </a:lt2>
      <a:accent1>
        <a:srgbClr val="990006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476</TotalTime>
  <Words>827</Words>
  <Application>Microsoft Office PowerPoint</Application>
  <PresentationFormat>On-screen Show (4:3)</PresentationFormat>
  <Paragraphs>124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My ‘supersize your course’ story </vt:lpstr>
      <vt:lpstr>My Teaching Philosophy</vt:lpstr>
      <vt:lpstr>Course Context</vt:lpstr>
      <vt:lpstr>Course Aims</vt:lpstr>
      <vt:lpstr>My ‘Supersize’ Challenge</vt:lpstr>
      <vt:lpstr>In short, how do I accomplish what I think is pedagogically important without killing my sanity in the process?</vt:lpstr>
      <vt:lpstr>How I Approached the Supersize</vt:lpstr>
      <vt:lpstr>How I Approached the Supersize</vt:lpstr>
      <vt:lpstr>How I Approached the Supersize</vt:lpstr>
      <vt:lpstr>Individual engagement =&gt; Class engagement</vt:lpstr>
      <vt:lpstr>How I Approached the Supersize</vt:lpstr>
      <vt:lpstr>How I Approached the Supersize</vt:lpstr>
      <vt:lpstr>How I Approached the Supersize</vt:lpstr>
      <vt:lpstr>Enhanced use of student mentors</vt:lpstr>
      <vt:lpstr>What I Learned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“There was more out there than our street”</dc:title>
  <dc:creator>Tracy Mainieri</dc:creator>
  <cp:lastModifiedBy>Center for Teaching, Learning &amp; Technology</cp:lastModifiedBy>
  <cp:revision>55</cp:revision>
  <cp:lastPrinted>2014-02-05T18:05:24Z</cp:lastPrinted>
  <dcterms:created xsi:type="dcterms:W3CDTF">2014-02-04T14:18:37Z</dcterms:created>
  <dcterms:modified xsi:type="dcterms:W3CDTF">2016-01-06T19:36:14Z</dcterms:modified>
</cp:coreProperties>
</file>