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</p:sldIdLst>
  <p:sldSz cx="12192000" cy="6858000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1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FE0-E304-43BD-9744-0E93E17243C7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9748A-642D-4503-8987-4978A1454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6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2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5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0144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75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0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15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72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8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77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11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4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1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7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EB646B8-F1A0-42D9-A5D7-0492DB0AB989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A111-2F90-41BA-A8FA-888BB2FBE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94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 of Formative Evaluations in the Online Course 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Jennifer Peterson, MS, RHIA, CTR</a:t>
            </a:r>
          </a:p>
          <a:p>
            <a:r>
              <a:rPr lang="en-US" dirty="0" smtClean="0"/>
              <a:t>Department of Health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6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Pathophysiology I – 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Offered online for first time Fall 2014</a:t>
            </a:r>
          </a:p>
          <a:p>
            <a:r>
              <a:rPr lang="en-US" dirty="0" smtClean="0"/>
              <a:t>Early major course; junior students</a:t>
            </a:r>
          </a:p>
          <a:p>
            <a:r>
              <a:rPr lang="en-US" dirty="0" smtClean="0"/>
              <a:t>Content-heavy course; fundamental to Health Information Management</a:t>
            </a:r>
          </a:p>
          <a:p>
            <a:r>
              <a:rPr lang="en-US" dirty="0" smtClean="0"/>
              <a:t>Offered online due to staffing issues; adjunct instructor taught “canned” class</a:t>
            </a:r>
          </a:p>
          <a:p>
            <a:r>
              <a:rPr lang="en-US" dirty="0" smtClean="0"/>
              <a:t>27 students</a:t>
            </a:r>
          </a:p>
          <a:p>
            <a:r>
              <a:rPr lang="en-US" dirty="0" smtClean="0"/>
              <a:t>Unknown student experience with online courses; familiar with </a:t>
            </a:r>
            <a:r>
              <a:rPr lang="en-US" dirty="0" err="1" smtClean="0"/>
              <a:t>ReggieNet</a:t>
            </a:r>
            <a:endParaRPr lang="en-US" dirty="0" smtClean="0"/>
          </a:p>
          <a:p>
            <a:r>
              <a:rPr lang="en-US" dirty="0" smtClean="0"/>
              <a:t>2 formative evaluations; after first exam, after third exam; extra credit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Pathophysiology </a:t>
            </a:r>
            <a:r>
              <a:rPr lang="en-US" dirty="0" smtClean="0"/>
              <a:t>I – First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student survey</a:t>
            </a:r>
          </a:p>
          <a:p>
            <a:r>
              <a:rPr lang="en-US" dirty="0" smtClean="0"/>
              <a:t>Three questions</a:t>
            </a:r>
          </a:p>
          <a:p>
            <a:pPr lvl="1"/>
            <a:r>
              <a:rPr lang="en-US" dirty="0" smtClean="0"/>
              <a:t>For you personally, what has been the most difficult part of the course material so far? </a:t>
            </a:r>
          </a:p>
          <a:p>
            <a:pPr lvl="1"/>
            <a:r>
              <a:rPr lang="en-US" dirty="0" smtClean="0"/>
              <a:t>What was the most difficult part of the first exam?</a:t>
            </a:r>
          </a:p>
          <a:p>
            <a:pPr lvl="1"/>
            <a:r>
              <a:rPr lang="en-US" dirty="0" smtClean="0"/>
              <a:t>What can we do to improve learning outcomes?</a:t>
            </a:r>
          </a:p>
          <a:p>
            <a:r>
              <a:rPr lang="en-US" dirty="0" smtClean="0"/>
              <a:t>Answers analyzed and changes made (23/27 responded)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9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Pathophysiology </a:t>
            </a:r>
            <a:r>
              <a:rPr lang="en-US" dirty="0" smtClean="0"/>
              <a:t>I – Second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On-line survey</a:t>
            </a:r>
          </a:p>
          <a:p>
            <a:r>
              <a:rPr lang="en-US" dirty="0" smtClean="0"/>
              <a:t>Six questions</a:t>
            </a:r>
          </a:p>
          <a:p>
            <a:pPr lvl="1"/>
            <a:r>
              <a:rPr lang="en-US" dirty="0" smtClean="0"/>
              <a:t>What changes that have been made to the course have you used or taken advantage of? </a:t>
            </a:r>
          </a:p>
          <a:p>
            <a:pPr lvl="1"/>
            <a:r>
              <a:rPr lang="en-US" dirty="0" smtClean="0"/>
              <a:t>If you used any of these changes, how have they helped your learning? </a:t>
            </a:r>
          </a:p>
          <a:p>
            <a:pPr lvl="1"/>
            <a:r>
              <a:rPr lang="en-US" dirty="0" smtClean="0"/>
              <a:t>What changes have you made in your test preparation methods?</a:t>
            </a:r>
          </a:p>
          <a:p>
            <a:pPr lvl="1"/>
            <a:r>
              <a:rPr lang="en-US" dirty="0" smtClean="0"/>
              <a:t>How have these changes that you have made helped you?</a:t>
            </a:r>
          </a:p>
          <a:p>
            <a:pPr lvl="1"/>
            <a:r>
              <a:rPr lang="en-US" dirty="0" smtClean="0"/>
              <a:t>What areas of the course do you still find difficult? </a:t>
            </a:r>
          </a:p>
          <a:p>
            <a:pPr lvl="1"/>
            <a:r>
              <a:rPr lang="en-US" dirty="0" smtClean="0"/>
              <a:t>What additional changes would you recommend to facilitate your learning?</a:t>
            </a:r>
          </a:p>
          <a:p>
            <a:r>
              <a:rPr lang="en-US" dirty="0"/>
              <a:t>Answers analyzed and changes made (</a:t>
            </a:r>
            <a:r>
              <a:rPr lang="en-US" dirty="0" smtClean="0"/>
              <a:t>23/27 </a:t>
            </a:r>
            <a:r>
              <a:rPr lang="en-US" dirty="0"/>
              <a:t>responded)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Medical Terminology – First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positive responses</a:t>
            </a:r>
          </a:p>
          <a:p>
            <a:r>
              <a:rPr lang="en-US" dirty="0" smtClean="0"/>
              <a:t>Barriers to learning </a:t>
            </a:r>
          </a:p>
          <a:p>
            <a:pPr lvl="1"/>
            <a:r>
              <a:rPr lang="en-US" dirty="0" smtClean="0"/>
              <a:t>Online course</a:t>
            </a:r>
          </a:p>
          <a:p>
            <a:pPr lvl="1"/>
            <a:r>
              <a:rPr lang="en-US" dirty="0" smtClean="0"/>
              <a:t>No lectures/discussions in class</a:t>
            </a:r>
          </a:p>
          <a:p>
            <a:pPr lvl="1"/>
            <a:r>
              <a:rPr lang="en-US" dirty="0" smtClean="0"/>
              <a:t>No peer interactions</a:t>
            </a:r>
          </a:p>
          <a:p>
            <a:pPr lvl="1"/>
            <a:r>
              <a:rPr lang="en-US" dirty="0" smtClean="0"/>
              <a:t>Harder to ask questions</a:t>
            </a:r>
          </a:p>
          <a:p>
            <a:pPr lvl="1"/>
            <a:r>
              <a:rPr lang="en-US" dirty="0" smtClean="0"/>
              <a:t>Technology concerns</a:t>
            </a:r>
          </a:p>
          <a:p>
            <a:pPr lvl="1"/>
            <a:r>
              <a:rPr lang="en-US" dirty="0" smtClean="0"/>
              <a:t>Fast pace in summer/large amount of material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251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Medical </a:t>
            </a:r>
            <a:r>
              <a:rPr lang="en-US" dirty="0" smtClean="0"/>
              <a:t>Terminology – First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could instructor do?</a:t>
            </a:r>
          </a:p>
          <a:p>
            <a:pPr lvl="1"/>
            <a:r>
              <a:rPr lang="en-US" dirty="0" smtClean="0"/>
              <a:t>More assignments</a:t>
            </a:r>
          </a:p>
          <a:p>
            <a:pPr lvl="1"/>
            <a:r>
              <a:rPr lang="en-US" dirty="0" smtClean="0"/>
              <a:t>More discussions</a:t>
            </a:r>
          </a:p>
          <a:p>
            <a:pPr lvl="1"/>
            <a:r>
              <a:rPr lang="en-US" dirty="0" smtClean="0"/>
              <a:t>On-campus office hours</a:t>
            </a:r>
          </a:p>
          <a:p>
            <a:pPr lvl="1"/>
            <a:r>
              <a:rPr lang="en-US" dirty="0" smtClean="0"/>
              <a:t>Weekly emails</a:t>
            </a:r>
          </a:p>
          <a:p>
            <a:pPr lvl="1"/>
            <a:r>
              <a:rPr lang="en-US" dirty="0" smtClean="0"/>
              <a:t>Many stated nothing</a:t>
            </a:r>
          </a:p>
          <a:p>
            <a:r>
              <a:rPr lang="en-US" dirty="0" smtClean="0"/>
              <a:t>What could students do?</a:t>
            </a:r>
          </a:p>
          <a:p>
            <a:pPr lvl="1"/>
            <a:r>
              <a:rPr lang="en-US" dirty="0" smtClean="0"/>
              <a:t>Stop procrastinating</a:t>
            </a:r>
          </a:p>
          <a:p>
            <a:pPr lvl="1"/>
            <a:r>
              <a:rPr lang="en-US" dirty="0" smtClean="0"/>
              <a:t>Time organization</a:t>
            </a:r>
          </a:p>
          <a:p>
            <a:pPr lvl="1"/>
            <a:r>
              <a:rPr lang="en-US" dirty="0" smtClean="0"/>
              <a:t>Study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5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for Medical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first evaluation:</a:t>
            </a:r>
          </a:p>
          <a:p>
            <a:pPr lvl="1"/>
            <a:r>
              <a:rPr lang="en-US" dirty="0" smtClean="0"/>
              <a:t>Discussion board added</a:t>
            </a:r>
          </a:p>
          <a:p>
            <a:pPr lvl="1"/>
            <a:r>
              <a:rPr lang="en-US" dirty="0" smtClean="0"/>
              <a:t>Two hours of on-campus office hours/week</a:t>
            </a:r>
          </a:p>
          <a:p>
            <a:pPr lvl="1"/>
            <a:r>
              <a:rPr lang="en-US" dirty="0" smtClean="0"/>
              <a:t>Weekly email</a:t>
            </a:r>
          </a:p>
          <a:p>
            <a:r>
              <a:rPr lang="en-US" dirty="0" smtClean="0"/>
              <a:t>Email sent to students </a:t>
            </a:r>
          </a:p>
          <a:p>
            <a:pPr lvl="1"/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Recommendations for success</a:t>
            </a:r>
          </a:p>
          <a:p>
            <a:pPr lvl="1"/>
            <a:r>
              <a:rPr lang="en-US" dirty="0" smtClean="0"/>
              <a:t>Comments on fast pace and technology concerns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ncouragement of email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0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Medical Terminology – </a:t>
            </a:r>
            <a:r>
              <a:rPr lang="en-US" dirty="0" smtClean="0"/>
              <a:t>Second </a:t>
            </a:r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students used discussion boards or office hours</a:t>
            </a:r>
          </a:p>
          <a:p>
            <a:r>
              <a:rPr lang="en-US" dirty="0" smtClean="0"/>
              <a:t>5/19 – email tips</a:t>
            </a:r>
          </a:p>
          <a:p>
            <a:r>
              <a:rPr lang="en-US" dirty="0" smtClean="0"/>
              <a:t>4/5 found email tips helpful</a:t>
            </a:r>
          </a:p>
          <a:p>
            <a:r>
              <a:rPr lang="en-US" dirty="0" smtClean="0"/>
              <a:t>14/19 stated satisfied with study habits/grades so didn’t use</a:t>
            </a:r>
          </a:p>
          <a:p>
            <a:pPr lvl="1"/>
            <a:r>
              <a:rPr lang="en-US" dirty="0" smtClean="0"/>
              <a:t>2 stated not close to campus so office hours not an option</a:t>
            </a:r>
          </a:p>
          <a:p>
            <a:pPr lvl="1"/>
            <a:endParaRPr lang="en-US" dirty="0"/>
          </a:p>
          <a:p>
            <a:r>
              <a:rPr lang="en-US" dirty="0" smtClean="0"/>
              <a:t>Student grades improved in second half of course after changes 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Pathophysiology I – First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unhappy with</a:t>
            </a:r>
          </a:p>
          <a:p>
            <a:pPr lvl="1"/>
            <a:r>
              <a:rPr lang="en-US" dirty="0" smtClean="0"/>
              <a:t>Online course format</a:t>
            </a:r>
          </a:p>
          <a:p>
            <a:pPr lvl="1"/>
            <a:r>
              <a:rPr lang="en-US" dirty="0" smtClean="0"/>
              <a:t>Communication </a:t>
            </a:r>
          </a:p>
          <a:p>
            <a:pPr lvl="1"/>
            <a:r>
              <a:rPr lang="en-US" dirty="0" smtClean="0"/>
              <a:t>Feeling of “teaching themselves”</a:t>
            </a:r>
          </a:p>
          <a:p>
            <a:pPr lvl="1"/>
            <a:r>
              <a:rPr lang="en-US" dirty="0" smtClean="0"/>
              <a:t>Inability to assess own learning prior to exam</a:t>
            </a:r>
          </a:p>
          <a:p>
            <a:r>
              <a:rPr lang="en-US" dirty="0" smtClean="0"/>
              <a:t>Suggestions</a:t>
            </a:r>
          </a:p>
          <a:p>
            <a:pPr lvl="1"/>
            <a:r>
              <a:rPr lang="en-US" dirty="0" smtClean="0"/>
              <a:t>More activities, quizzes, or practice exams</a:t>
            </a:r>
          </a:p>
          <a:p>
            <a:pPr lvl="1"/>
            <a:r>
              <a:rPr lang="en-US" dirty="0" smtClean="0"/>
              <a:t>Face-to-face exam preparation sessions</a:t>
            </a:r>
          </a:p>
          <a:p>
            <a:pPr lvl="1"/>
            <a:r>
              <a:rPr lang="en-US" dirty="0" smtClean="0"/>
              <a:t>Additional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2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Interventions for Pathophysiology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face-to-face sessions added</a:t>
            </a:r>
          </a:p>
          <a:p>
            <a:r>
              <a:rPr lang="en-US" dirty="0" smtClean="0"/>
              <a:t>Assignments added for student assessment of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8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dirty="0" smtClean="0"/>
              <a:t>– Pathophysiology I – Second </a:t>
            </a:r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Improved student satisfaction</a:t>
            </a:r>
          </a:p>
          <a:p>
            <a:r>
              <a:rPr lang="en-US" dirty="0" smtClean="0"/>
              <a:t>59% attended review sessions; 82% completed added assignments</a:t>
            </a:r>
          </a:p>
          <a:p>
            <a:r>
              <a:rPr lang="en-US" dirty="0" smtClean="0"/>
              <a:t>Ability to ask questions in person noted to be helpful</a:t>
            </a:r>
          </a:p>
          <a:p>
            <a:r>
              <a:rPr lang="en-US" dirty="0" smtClean="0"/>
              <a:t>Students revised test preparation methods – felt more prepared</a:t>
            </a:r>
          </a:p>
          <a:p>
            <a:r>
              <a:rPr lang="en-US" dirty="0" smtClean="0"/>
              <a:t>Still found some areas difficult</a:t>
            </a:r>
          </a:p>
          <a:p>
            <a:pPr lvl="1"/>
            <a:r>
              <a:rPr lang="en-US" dirty="0" smtClean="0"/>
              <a:t>Exam format</a:t>
            </a:r>
          </a:p>
          <a:p>
            <a:pPr lvl="1"/>
            <a:r>
              <a:rPr lang="en-US" dirty="0" smtClean="0"/>
              <a:t>Large amount of information</a:t>
            </a:r>
          </a:p>
          <a:p>
            <a:pPr lvl="1"/>
            <a:r>
              <a:rPr lang="en-US" dirty="0" smtClean="0"/>
              <a:t>Lack of face-to-face course</a:t>
            </a:r>
          </a:p>
          <a:p>
            <a:pPr lvl="1"/>
            <a:r>
              <a:rPr lang="en-US" dirty="0" smtClean="0"/>
              <a:t>Time allotment for exams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Student grades improved after changes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1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Evaluation in the Online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Improve course</a:t>
            </a:r>
          </a:p>
          <a:p>
            <a:pPr lvl="1"/>
            <a:r>
              <a:rPr lang="en-US" dirty="0" smtClean="0"/>
              <a:t>Assess/increase student learning</a:t>
            </a:r>
          </a:p>
          <a:p>
            <a:r>
              <a:rPr lang="en-US" dirty="0" smtClean="0"/>
              <a:t>Traditional Methods</a:t>
            </a:r>
          </a:p>
          <a:p>
            <a:pPr lvl="1"/>
            <a:r>
              <a:rPr lang="en-US" dirty="0" smtClean="0"/>
              <a:t>Student assessments</a:t>
            </a:r>
          </a:p>
          <a:p>
            <a:pPr lvl="1"/>
            <a:r>
              <a:rPr lang="en-US" dirty="0" smtClean="0"/>
              <a:t>Summative course evaluations</a:t>
            </a:r>
          </a:p>
          <a:p>
            <a:r>
              <a:rPr lang="en-US" dirty="0" smtClean="0"/>
              <a:t>Formative Evaluations</a:t>
            </a:r>
          </a:p>
          <a:p>
            <a:pPr lvl="1"/>
            <a:r>
              <a:rPr lang="en-US" dirty="0" smtClean="0"/>
              <a:t>Continuous Improvement</a:t>
            </a:r>
          </a:p>
          <a:p>
            <a:pPr lvl="1"/>
            <a:r>
              <a:rPr lang="en-US" dirty="0" smtClean="0"/>
              <a:t>Benefit to current as well as future students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used by instructors, department chair, other stakeholders</a:t>
            </a:r>
          </a:p>
          <a:p>
            <a:r>
              <a:rPr lang="en-US" dirty="0" smtClean="0"/>
              <a:t>Medical Terminology</a:t>
            </a:r>
          </a:p>
          <a:p>
            <a:pPr lvl="1"/>
            <a:r>
              <a:rPr lang="en-US" dirty="0" smtClean="0"/>
              <a:t>Positive feedback</a:t>
            </a:r>
          </a:p>
          <a:p>
            <a:pPr lvl="1"/>
            <a:r>
              <a:rPr lang="en-US" dirty="0" smtClean="0"/>
              <a:t>Course improvements made in summer course as well as future courses</a:t>
            </a:r>
          </a:p>
          <a:p>
            <a:pPr lvl="1"/>
            <a:r>
              <a:rPr lang="en-US" dirty="0" smtClean="0"/>
              <a:t>Long term plans to add audio for pronunciation, additional assignments, including study suggestions in initial course email</a:t>
            </a:r>
          </a:p>
          <a:p>
            <a:r>
              <a:rPr lang="en-US" dirty="0" smtClean="0"/>
              <a:t>Pathophysiology</a:t>
            </a:r>
          </a:p>
          <a:p>
            <a:pPr lvl="1"/>
            <a:r>
              <a:rPr lang="en-US" dirty="0" smtClean="0"/>
              <a:t>Changes made during course resulted in increased student satisfaction</a:t>
            </a:r>
          </a:p>
          <a:p>
            <a:pPr lvl="1"/>
            <a:r>
              <a:rPr lang="en-US" dirty="0" smtClean="0"/>
              <a:t>Course changed back to an on-campus course</a:t>
            </a:r>
          </a:p>
          <a:p>
            <a:pPr lvl="1"/>
            <a:r>
              <a:rPr lang="en-US" dirty="0" smtClean="0"/>
              <a:t>Ideas for future online course development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1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ISU:</a:t>
            </a:r>
          </a:p>
          <a:p>
            <a:pPr lvl="1"/>
            <a:r>
              <a:rPr lang="en-US" dirty="0"/>
              <a:t>Medical Terminology – always room for improvement</a:t>
            </a:r>
          </a:p>
          <a:p>
            <a:pPr lvl="1"/>
            <a:r>
              <a:rPr lang="en-US" dirty="0"/>
              <a:t>Pathophysiology – deeper understand of online course needs</a:t>
            </a:r>
          </a:p>
          <a:p>
            <a:pPr lvl="1"/>
            <a:r>
              <a:rPr lang="en-US" dirty="0"/>
              <a:t>Both classes – </a:t>
            </a:r>
          </a:p>
          <a:p>
            <a:pPr lvl="2"/>
            <a:r>
              <a:rPr lang="en-US" dirty="0"/>
              <a:t>Student expressed appreciation that their opinions sought, changes made based on input</a:t>
            </a:r>
          </a:p>
          <a:p>
            <a:pPr lvl="2"/>
            <a:r>
              <a:rPr lang="en-US" dirty="0"/>
              <a:t>Student role in success increased</a:t>
            </a:r>
          </a:p>
          <a:p>
            <a:r>
              <a:rPr lang="en-US" dirty="0" smtClean="0"/>
              <a:t>Formative Evaluation</a:t>
            </a:r>
          </a:p>
          <a:p>
            <a:pPr lvl="1"/>
            <a:r>
              <a:rPr lang="en-US" dirty="0" smtClean="0"/>
              <a:t>Meets need for accountability</a:t>
            </a:r>
          </a:p>
          <a:p>
            <a:pPr lvl="1"/>
            <a:r>
              <a:rPr lang="en-US" dirty="0" smtClean="0"/>
              <a:t>Student participation increases</a:t>
            </a:r>
          </a:p>
          <a:p>
            <a:pPr lvl="1"/>
            <a:r>
              <a:rPr lang="en-US" dirty="0" smtClean="0"/>
              <a:t>Changes can be made in current class to benefit current students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7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Traditional Evaluation Techniques in 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agreement on best method</a:t>
            </a:r>
            <a:endParaRPr lang="en-US" dirty="0"/>
          </a:p>
          <a:p>
            <a:r>
              <a:rPr lang="en-US" dirty="0" smtClean="0"/>
              <a:t>Need different techniques </a:t>
            </a:r>
          </a:p>
          <a:p>
            <a:r>
              <a:rPr lang="en-US" dirty="0" smtClean="0"/>
              <a:t>Difficulty adequately measuring quality online teaching</a:t>
            </a:r>
          </a:p>
          <a:p>
            <a:r>
              <a:rPr lang="en-US" dirty="0" smtClean="0"/>
              <a:t>Summative evaluations </a:t>
            </a:r>
          </a:p>
          <a:p>
            <a:pPr lvl="1"/>
            <a:r>
              <a:rPr lang="en-US" dirty="0" smtClean="0"/>
              <a:t>Focus on promotion and tenure</a:t>
            </a:r>
          </a:p>
          <a:p>
            <a:pPr lvl="1"/>
            <a:r>
              <a:rPr lang="en-US" dirty="0" smtClean="0"/>
              <a:t>May not be used to improve course or teaching</a:t>
            </a:r>
          </a:p>
          <a:p>
            <a:pPr lvl="1"/>
            <a:r>
              <a:rPr lang="en-US" dirty="0" smtClean="0"/>
              <a:t>Don’t benefit current students</a:t>
            </a:r>
          </a:p>
          <a:p>
            <a:pPr lvl="1"/>
            <a:r>
              <a:rPr lang="en-US" dirty="0" smtClean="0"/>
              <a:t>Popularity contest</a:t>
            </a:r>
          </a:p>
          <a:p>
            <a:r>
              <a:rPr lang="en-US" dirty="0" smtClean="0"/>
              <a:t>Course may be designed by one faculty and taught by another</a:t>
            </a:r>
          </a:p>
        </p:txBody>
      </p:sp>
    </p:spTree>
    <p:extLst>
      <p:ext uri="{BB962C8B-B14F-4D97-AF65-F5344CB8AC3E}">
        <p14:creationId xmlns:p14="http://schemas.microsoft.com/office/powerpoint/2010/main" val="19347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Formative Evaluations in 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during or throughout the course</a:t>
            </a:r>
          </a:p>
          <a:p>
            <a:r>
              <a:rPr lang="en-US" dirty="0" smtClean="0"/>
              <a:t>Immediate feedback</a:t>
            </a:r>
          </a:p>
          <a:p>
            <a:r>
              <a:rPr lang="en-US" dirty="0" smtClean="0"/>
              <a:t>Gives feedback to instructor lacking face-to-face interaction</a:t>
            </a:r>
          </a:p>
          <a:p>
            <a:r>
              <a:rPr lang="en-US" dirty="0" smtClean="0"/>
              <a:t>Provides ability to change course at the current time</a:t>
            </a:r>
          </a:p>
          <a:p>
            <a:r>
              <a:rPr lang="en-US" dirty="0" smtClean="0"/>
              <a:t>Creates feedback loop for continuous improvement</a:t>
            </a:r>
          </a:p>
          <a:p>
            <a:r>
              <a:rPr lang="en-US" dirty="0" smtClean="0"/>
              <a:t>Increases student participation</a:t>
            </a:r>
          </a:p>
          <a:p>
            <a:r>
              <a:rPr lang="en-US" dirty="0" smtClean="0"/>
              <a:t>Encourages student self-evaluation</a:t>
            </a:r>
          </a:p>
        </p:txBody>
      </p:sp>
    </p:spTree>
    <p:extLst>
      <p:ext uri="{BB962C8B-B14F-4D97-AF65-F5344CB8AC3E}">
        <p14:creationId xmlns:p14="http://schemas.microsoft.com/office/powerpoint/2010/main" val="39260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Formative Evaluation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to Ask:</a:t>
            </a:r>
          </a:p>
          <a:p>
            <a:pPr lvl="1"/>
            <a:r>
              <a:rPr lang="en-US" dirty="0" smtClean="0"/>
              <a:t>Students’ perceptions of activities, pace, student engagement</a:t>
            </a:r>
          </a:p>
          <a:p>
            <a:pPr lvl="1"/>
            <a:r>
              <a:rPr lang="en-US" dirty="0" smtClean="0"/>
              <a:t>Pertinent to both students and instructor</a:t>
            </a:r>
          </a:p>
          <a:p>
            <a:r>
              <a:rPr lang="en-US" dirty="0" smtClean="0"/>
              <a:t>Use feedback to make changes	</a:t>
            </a:r>
          </a:p>
          <a:p>
            <a:pPr lvl="1"/>
            <a:r>
              <a:rPr lang="en-US" dirty="0" smtClean="0"/>
              <a:t>Fairly immediate feedback allows for changes during course</a:t>
            </a:r>
          </a:p>
          <a:p>
            <a:pPr lvl="1"/>
            <a:r>
              <a:rPr lang="en-US" dirty="0" smtClean="0"/>
              <a:t>Improvements increase student involvement and motivation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1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Formative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peer evaluations</a:t>
            </a:r>
          </a:p>
          <a:p>
            <a:r>
              <a:rPr lang="en-US" dirty="0" smtClean="0"/>
              <a:t>Short student surveys</a:t>
            </a:r>
          </a:p>
          <a:p>
            <a:r>
              <a:rPr lang="en-US" dirty="0" err="1" smtClean="0"/>
              <a:t>eFACT</a:t>
            </a:r>
            <a:r>
              <a:rPr lang="en-US" dirty="0" smtClean="0"/>
              <a:t>: Formative Assessment of Classroom Teaching for Online Courses</a:t>
            </a:r>
          </a:p>
          <a:p>
            <a:r>
              <a:rPr lang="en-US" dirty="0" smtClean="0"/>
              <a:t>Modified Face-to-Face Group Instructional Feedback Evaluation Techniques</a:t>
            </a:r>
          </a:p>
          <a:p>
            <a:r>
              <a:rPr lang="en-US" dirty="0" smtClean="0"/>
              <a:t>Surveys through commercial software or course software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4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Medical Terminology – Course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offered online for 15 years; currently online only</a:t>
            </a:r>
          </a:p>
          <a:p>
            <a:r>
              <a:rPr lang="en-US" dirty="0" smtClean="0"/>
              <a:t>Open only to specific majors; freshman through last semester seniors</a:t>
            </a:r>
          </a:p>
          <a:p>
            <a:r>
              <a:rPr lang="en-US" dirty="0" smtClean="0"/>
              <a:t>Unknown prior student online course or </a:t>
            </a:r>
            <a:r>
              <a:rPr lang="en-US" dirty="0" err="1" smtClean="0"/>
              <a:t>ReggieNet</a:t>
            </a:r>
            <a:r>
              <a:rPr lang="en-US" dirty="0" smtClean="0"/>
              <a:t> experience</a:t>
            </a:r>
          </a:p>
          <a:p>
            <a:r>
              <a:rPr lang="en-US" dirty="0" smtClean="0"/>
              <a:t>Evaluation done Summer of 2014 </a:t>
            </a:r>
          </a:p>
          <a:p>
            <a:r>
              <a:rPr lang="en-US" dirty="0" smtClean="0"/>
              <a:t>28 students in course</a:t>
            </a:r>
          </a:p>
          <a:p>
            <a:r>
              <a:rPr lang="en-US" dirty="0" smtClean="0"/>
              <a:t>2 evaluations done – midpoint, final week of course; extra credit given</a:t>
            </a:r>
          </a:p>
          <a:p>
            <a:r>
              <a:rPr lang="en-US" dirty="0" smtClean="0"/>
              <a:t>Student grades at midterm and final also compared</a:t>
            </a:r>
          </a:p>
        </p:txBody>
      </p:sp>
    </p:spTree>
    <p:extLst>
      <p:ext uri="{BB962C8B-B14F-4D97-AF65-F5344CB8AC3E}">
        <p14:creationId xmlns:p14="http://schemas.microsoft.com/office/powerpoint/2010/main" val="5953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Medical </a:t>
            </a:r>
            <a:r>
              <a:rPr lang="en-US" dirty="0" smtClean="0"/>
              <a:t>Terminology – First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minute paper</a:t>
            </a:r>
          </a:p>
          <a:p>
            <a:r>
              <a:rPr lang="en-US" dirty="0" smtClean="0"/>
              <a:t>Four questions</a:t>
            </a:r>
          </a:p>
          <a:p>
            <a:pPr lvl="1"/>
            <a:r>
              <a:rPr lang="en-US" dirty="0" smtClean="0"/>
              <a:t>Name two things about this course that you feel are helpful to your learning medical terminology.</a:t>
            </a:r>
          </a:p>
          <a:p>
            <a:pPr lvl="1"/>
            <a:r>
              <a:rPr lang="en-US" dirty="0" smtClean="0"/>
              <a:t>Name two things about this course that you feel are barriers to your learning medical terminology</a:t>
            </a:r>
          </a:p>
          <a:p>
            <a:pPr lvl="1"/>
            <a:r>
              <a:rPr lang="en-US" dirty="0" smtClean="0"/>
              <a:t>Name one thing the instructor could do to better assist you with learning medical terminology in this course</a:t>
            </a:r>
          </a:p>
          <a:p>
            <a:pPr lvl="1"/>
            <a:r>
              <a:rPr lang="en-US" dirty="0" smtClean="0"/>
              <a:t>Name one that that you could do to better assist you in learning medical terminology</a:t>
            </a:r>
          </a:p>
          <a:p>
            <a:r>
              <a:rPr lang="en-US" dirty="0" smtClean="0"/>
              <a:t>Answers analyzed and changes made (21/28 responded)</a:t>
            </a:r>
          </a:p>
        </p:txBody>
      </p:sp>
    </p:spTree>
    <p:extLst>
      <p:ext uri="{BB962C8B-B14F-4D97-AF65-F5344CB8AC3E}">
        <p14:creationId xmlns:p14="http://schemas.microsoft.com/office/powerpoint/2010/main" val="40359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Medical </a:t>
            </a:r>
            <a:r>
              <a:rPr lang="en-US" dirty="0" smtClean="0"/>
              <a:t>Terminology – Second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minute paper</a:t>
            </a:r>
          </a:p>
          <a:p>
            <a:r>
              <a:rPr lang="en-US" dirty="0" smtClean="0"/>
              <a:t>Three questions</a:t>
            </a:r>
          </a:p>
          <a:p>
            <a:pPr lvl="1"/>
            <a:r>
              <a:rPr lang="en-US" dirty="0" smtClean="0"/>
              <a:t>Did you utilize the discussion boards, office hours, or email tips implemented? If yes, what tool(s) did you use?</a:t>
            </a:r>
          </a:p>
          <a:p>
            <a:pPr lvl="1"/>
            <a:r>
              <a:rPr lang="en-US" dirty="0" smtClean="0"/>
              <a:t>If yes, how did you find this to be helpful in your learning of medical terminology?</a:t>
            </a:r>
          </a:p>
          <a:p>
            <a:pPr lvl="1"/>
            <a:r>
              <a:rPr lang="en-US" dirty="0" smtClean="0"/>
              <a:t>If no, why not?</a:t>
            </a:r>
          </a:p>
          <a:p>
            <a:r>
              <a:rPr lang="en-US" dirty="0" smtClean="0"/>
              <a:t>Answers analyzed, success of changes assessed, and changes made for future classes (19/28 responded)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1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193</TotalTime>
  <Words>1093</Words>
  <Application>Microsoft Office PowerPoint</Application>
  <PresentationFormat>Widescreen</PresentationFormat>
  <Paragraphs>176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Ion</vt:lpstr>
      <vt:lpstr>The Use of Formative Evaluations in the Online Course Setting</vt:lpstr>
      <vt:lpstr>Course Evaluation in the Online Setting</vt:lpstr>
      <vt:lpstr>Problems with Traditional Evaluation Techniques in Online Courses</vt:lpstr>
      <vt:lpstr>Value of Formative Evaluations in Online Courses</vt:lpstr>
      <vt:lpstr>Use of Formative Evaluation Information</vt:lpstr>
      <vt:lpstr>Methods of Formative Evaluation</vt:lpstr>
      <vt:lpstr>Case Study: Medical Terminology – Course Design</vt:lpstr>
      <vt:lpstr>Case Study: Medical Terminology – First Evaluation</vt:lpstr>
      <vt:lpstr>Case Study: Medical Terminology – Second Evaluation</vt:lpstr>
      <vt:lpstr>Case Study: Pathophysiology I – Course Design</vt:lpstr>
      <vt:lpstr>Case Study: Pathophysiology I – First Evaluation</vt:lpstr>
      <vt:lpstr>Case Study: Pathophysiology I – Second Evaluation</vt:lpstr>
      <vt:lpstr>Results – Medical Terminology – First Evaluation</vt:lpstr>
      <vt:lpstr>Results – Medical Terminology – First Evaluation</vt:lpstr>
      <vt:lpstr>Interventions for Medical Terminology</vt:lpstr>
      <vt:lpstr>Results – Medical Terminology – Second Evaluation</vt:lpstr>
      <vt:lpstr>Results – Pathophysiology I – First Evaluation</vt:lpstr>
      <vt:lpstr>Interventions for Pathophysiology I</vt:lpstr>
      <vt:lpstr>Results – Pathophysiology I – Second Evaluation</vt:lpstr>
      <vt:lpstr>Discussion</vt:lpstr>
      <vt:lpstr>Conclusions</vt:lpstr>
    </vt:vector>
  </TitlesOfParts>
  <Company>Illinois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Use of Formative Evaluations in the Online Course Setting</dc:title>
  <dc:creator>Peterson, Jennifer</dc:creator>
  <cp:lastModifiedBy>Center for Teaching, Learning &amp; Technology</cp:lastModifiedBy>
  <cp:revision>17</cp:revision>
  <cp:lastPrinted>2015-11-18T22:56:01Z</cp:lastPrinted>
  <dcterms:created xsi:type="dcterms:W3CDTF">2015-11-18T20:39:44Z</dcterms:created>
  <dcterms:modified xsi:type="dcterms:W3CDTF">2016-01-06T15:22:43Z</dcterms:modified>
</cp:coreProperties>
</file>