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270" r:id="rId4"/>
    <p:sldId id="259" r:id="rId5"/>
    <p:sldId id="260" r:id="rId6"/>
    <p:sldId id="261" r:id="rId7"/>
    <p:sldId id="262" r:id="rId8"/>
    <p:sldId id="269" r:id="rId9"/>
    <p:sldId id="267" r:id="rId10"/>
    <p:sldId id="263" r:id="rId11"/>
    <p:sldId id="264" r:id="rId12"/>
    <p:sldId id="265" r:id="rId13"/>
    <p:sldId id="266"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9" d="100"/>
          <a:sy n="49" d="100"/>
        </p:scale>
        <p:origin x="1392" y="5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7964E-D9E2-4954-93A6-EBEEA8F7054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E721A346-72F1-45DE-80C0-760DBEBEE618}">
      <dgm:prSet phldrT="[Text]"/>
      <dgm:spPr/>
      <dgm:t>
        <a:bodyPr/>
        <a:lstStyle/>
        <a:p>
          <a:r>
            <a:rPr lang="en-US" b="1" dirty="0" smtClean="0"/>
            <a:t>Open Discussion</a:t>
          </a:r>
          <a:endParaRPr lang="en-US" b="1" dirty="0"/>
        </a:p>
      </dgm:t>
    </dgm:pt>
    <dgm:pt modelId="{15196D0E-10BE-42AB-9FBB-B9CCC3008729}" type="parTrans" cxnId="{5B11EAB7-4A11-45C0-9F47-F03336FCC6A9}">
      <dgm:prSet/>
      <dgm:spPr/>
      <dgm:t>
        <a:bodyPr/>
        <a:lstStyle/>
        <a:p>
          <a:endParaRPr lang="en-US"/>
        </a:p>
      </dgm:t>
    </dgm:pt>
    <dgm:pt modelId="{0195B6EA-0FAB-4B19-A7C7-34D42CE4AF87}" type="sibTrans" cxnId="{5B11EAB7-4A11-45C0-9F47-F03336FCC6A9}">
      <dgm:prSet/>
      <dgm:spPr/>
      <dgm:t>
        <a:bodyPr/>
        <a:lstStyle/>
        <a:p>
          <a:endParaRPr lang="en-US"/>
        </a:p>
      </dgm:t>
    </dgm:pt>
    <dgm:pt modelId="{C00D273E-1FD6-4EE4-8AEC-B888987133D7}">
      <dgm:prSet phldrT="[Text]"/>
      <dgm:spPr/>
      <dgm:t>
        <a:bodyPr/>
        <a:lstStyle/>
        <a:p>
          <a:r>
            <a:rPr lang="en-US" b="1" dirty="0" smtClean="0"/>
            <a:t>Sensitivity to Student Needs</a:t>
          </a:r>
          <a:endParaRPr lang="en-US" b="1" dirty="0"/>
        </a:p>
      </dgm:t>
    </dgm:pt>
    <dgm:pt modelId="{18825A23-34BE-42BE-8C19-683282B3112F}" type="parTrans" cxnId="{B90F570D-E96B-492C-93BB-9F2C868B9CC9}">
      <dgm:prSet/>
      <dgm:spPr/>
      <dgm:t>
        <a:bodyPr/>
        <a:lstStyle/>
        <a:p>
          <a:endParaRPr lang="en-US"/>
        </a:p>
      </dgm:t>
    </dgm:pt>
    <dgm:pt modelId="{257C6280-549F-4759-A370-1AB3B3D0E731}" type="sibTrans" cxnId="{B90F570D-E96B-492C-93BB-9F2C868B9CC9}">
      <dgm:prSet/>
      <dgm:spPr/>
      <dgm:t>
        <a:bodyPr/>
        <a:lstStyle/>
        <a:p>
          <a:endParaRPr lang="en-US"/>
        </a:p>
      </dgm:t>
    </dgm:pt>
    <dgm:pt modelId="{A1BC061E-22F0-4857-9BA8-4742F0A091FE}" type="pres">
      <dgm:prSet presAssocID="{07E7964E-D9E2-4954-93A6-EBEEA8F70548}" presName="compositeShape" presStyleCnt="0">
        <dgm:presLayoutVars>
          <dgm:chMax val="2"/>
          <dgm:dir/>
          <dgm:resizeHandles val="exact"/>
        </dgm:presLayoutVars>
      </dgm:prSet>
      <dgm:spPr/>
      <dgm:t>
        <a:bodyPr/>
        <a:lstStyle/>
        <a:p>
          <a:endParaRPr lang="en-US"/>
        </a:p>
      </dgm:t>
    </dgm:pt>
    <dgm:pt modelId="{1A7B0E9F-8230-4D84-9198-7C24B2D92B1F}" type="pres">
      <dgm:prSet presAssocID="{07E7964E-D9E2-4954-93A6-EBEEA8F70548}" presName="divider" presStyleLbl="fgShp" presStyleIdx="0" presStyleCnt="1"/>
      <dgm:spPr/>
    </dgm:pt>
    <dgm:pt modelId="{F84F896A-3151-4771-9E7A-3EE66947741F}" type="pres">
      <dgm:prSet presAssocID="{E721A346-72F1-45DE-80C0-760DBEBEE618}" presName="downArrow" presStyleLbl="node1" presStyleIdx="0" presStyleCnt="2"/>
      <dgm:spPr/>
    </dgm:pt>
    <dgm:pt modelId="{9BFBD4FA-BA97-46C2-8C5E-7B8E092589EE}" type="pres">
      <dgm:prSet presAssocID="{E721A346-72F1-45DE-80C0-760DBEBEE618}" presName="downArrowText" presStyleLbl="revTx" presStyleIdx="0" presStyleCnt="2" custScaleX="156985">
        <dgm:presLayoutVars>
          <dgm:bulletEnabled val="1"/>
        </dgm:presLayoutVars>
      </dgm:prSet>
      <dgm:spPr/>
      <dgm:t>
        <a:bodyPr/>
        <a:lstStyle/>
        <a:p>
          <a:endParaRPr lang="en-US"/>
        </a:p>
      </dgm:t>
    </dgm:pt>
    <dgm:pt modelId="{61CF98F9-ED4B-4322-8542-AABB62B8326A}" type="pres">
      <dgm:prSet presAssocID="{C00D273E-1FD6-4EE4-8AEC-B888987133D7}" presName="upArrow" presStyleLbl="node1" presStyleIdx="1" presStyleCnt="2"/>
      <dgm:spPr/>
    </dgm:pt>
    <dgm:pt modelId="{05D7468F-9363-4B2E-B567-A1CD0C38AFA4}" type="pres">
      <dgm:prSet presAssocID="{C00D273E-1FD6-4EE4-8AEC-B888987133D7}" presName="upArrowText" presStyleLbl="revTx" presStyleIdx="1" presStyleCnt="2" custScaleX="175864">
        <dgm:presLayoutVars>
          <dgm:bulletEnabled val="1"/>
        </dgm:presLayoutVars>
      </dgm:prSet>
      <dgm:spPr/>
      <dgm:t>
        <a:bodyPr/>
        <a:lstStyle/>
        <a:p>
          <a:endParaRPr lang="en-US"/>
        </a:p>
      </dgm:t>
    </dgm:pt>
  </dgm:ptLst>
  <dgm:cxnLst>
    <dgm:cxn modelId="{2F5DA073-5DBA-4391-8BC7-9DF7C3B1F377}" type="presOf" srcId="{E721A346-72F1-45DE-80C0-760DBEBEE618}" destId="{9BFBD4FA-BA97-46C2-8C5E-7B8E092589EE}" srcOrd="0" destOrd="0" presId="urn:microsoft.com/office/officeart/2005/8/layout/arrow3"/>
    <dgm:cxn modelId="{B90F570D-E96B-492C-93BB-9F2C868B9CC9}" srcId="{07E7964E-D9E2-4954-93A6-EBEEA8F70548}" destId="{C00D273E-1FD6-4EE4-8AEC-B888987133D7}" srcOrd="1" destOrd="0" parTransId="{18825A23-34BE-42BE-8C19-683282B3112F}" sibTransId="{257C6280-549F-4759-A370-1AB3B3D0E731}"/>
    <dgm:cxn modelId="{4A775B05-40EA-4521-88ED-596BEC0DFF7E}" type="presOf" srcId="{07E7964E-D9E2-4954-93A6-EBEEA8F70548}" destId="{A1BC061E-22F0-4857-9BA8-4742F0A091FE}" srcOrd="0" destOrd="0" presId="urn:microsoft.com/office/officeart/2005/8/layout/arrow3"/>
    <dgm:cxn modelId="{4D1189D5-F040-4F35-A06A-6FB4C448D250}" type="presOf" srcId="{C00D273E-1FD6-4EE4-8AEC-B888987133D7}" destId="{05D7468F-9363-4B2E-B567-A1CD0C38AFA4}" srcOrd="0" destOrd="0" presId="urn:microsoft.com/office/officeart/2005/8/layout/arrow3"/>
    <dgm:cxn modelId="{5B11EAB7-4A11-45C0-9F47-F03336FCC6A9}" srcId="{07E7964E-D9E2-4954-93A6-EBEEA8F70548}" destId="{E721A346-72F1-45DE-80C0-760DBEBEE618}" srcOrd="0" destOrd="0" parTransId="{15196D0E-10BE-42AB-9FBB-B9CCC3008729}" sibTransId="{0195B6EA-0FAB-4B19-A7C7-34D42CE4AF87}"/>
    <dgm:cxn modelId="{AC6BF714-EB4C-436F-BCA8-29662FC193F8}" type="presParOf" srcId="{A1BC061E-22F0-4857-9BA8-4742F0A091FE}" destId="{1A7B0E9F-8230-4D84-9198-7C24B2D92B1F}" srcOrd="0" destOrd="0" presId="urn:microsoft.com/office/officeart/2005/8/layout/arrow3"/>
    <dgm:cxn modelId="{335CB985-F1DB-4EEF-88C8-C9D42FC7E16F}" type="presParOf" srcId="{A1BC061E-22F0-4857-9BA8-4742F0A091FE}" destId="{F84F896A-3151-4771-9E7A-3EE66947741F}" srcOrd="1" destOrd="0" presId="urn:microsoft.com/office/officeart/2005/8/layout/arrow3"/>
    <dgm:cxn modelId="{0A49A3B9-46BC-4DE6-8EFC-1BA303BDE84E}" type="presParOf" srcId="{A1BC061E-22F0-4857-9BA8-4742F0A091FE}" destId="{9BFBD4FA-BA97-46C2-8C5E-7B8E092589EE}" srcOrd="2" destOrd="0" presId="urn:microsoft.com/office/officeart/2005/8/layout/arrow3"/>
    <dgm:cxn modelId="{CE74A7C7-A61D-4BE9-8371-B2E46ECA418F}" type="presParOf" srcId="{A1BC061E-22F0-4857-9BA8-4742F0A091FE}" destId="{61CF98F9-ED4B-4322-8542-AABB62B8326A}" srcOrd="3" destOrd="0" presId="urn:microsoft.com/office/officeart/2005/8/layout/arrow3"/>
    <dgm:cxn modelId="{7732F229-60B5-4255-9C13-0044506DAB54}" type="presParOf" srcId="{A1BC061E-22F0-4857-9BA8-4742F0A091FE}" destId="{05D7468F-9363-4B2E-B567-A1CD0C38AFA4}" srcOrd="4" destOrd="0" presId="urn:microsoft.com/office/officeart/2005/8/layout/arrow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B0E9F-8230-4D84-9198-7C24B2D92B1F}">
      <dsp:nvSpPr>
        <dsp:cNvPr id="0" name=""/>
        <dsp:cNvSpPr/>
      </dsp:nvSpPr>
      <dsp:spPr>
        <a:xfrm rot="21300000">
          <a:off x="1372381" y="1786734"/>
          <a:ext cx="10260037" cy="897636"/>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F896A-3151-4771-9E7A-3EE66947741F}">
      <dsp:nvSpPr>
        <dsp:cNvPr id="0" name=""/>
        <dsp:cNvSpPr/>
      </dsp:nvSpPr>
      <dsp:spPr>
        <a:xfrm>
          <a:off x="1560576" y="223555"/>
          <a:ext cx="3901440" cy="178844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BD4FA-BA97-46C2-8C5E-7B8E092589EE}">
      <dsp:nvSpPr>
        <dsp:cNvPr id="0" name=""/>
        <dsp:cNvSpPr/>
      </dsp:nvSpPr>
      <dsp:spPr>
        <a:xfrm>
          <a:off x="5706818" y="0"/>
          <a:ext cx="6532987" cy="187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US" sz="4600" b="1" kern="1200" dirty="0" smtClean="0"/>
            <a:t>Open Discussion</a:t>
          </a:r>
          <a:endParaRPr lang="en-US" sz="4600" b="1" kern="1200" dirty="0"/>
        </a:p>
      </dsp:txBody>
      <dsp:txXfrm>
        <a:off x="5706818" y="0"/>
        <a:ext cx="6532987" cy="1877864"/>
      </dsp:txXfrm>
    </dsp:sp>
    <dsp:sp modelId="{61CF98F9-ED4B-4322-8542-AABB62B8326A}">
      <dsp:nvSpPr>
        <dsp:cNvPr id="0" name=""/>
        <dsp:cNvSpPr/>
      </dsp:nvSpPr>
      <dsp:spPr>
        <a:xfrm>
          <a:off x="7542784" y="2459108"/>
          <a:ext cx="3901440" cy="178844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7468F-9363-4B2E-B567-A1CD0C38AFA4}">
      <dsp:nvSpPr>
        <dsp:cNvPr id="0" name=""/>
        <dsp:cNvSpPr/>
      </dsp:nvSpPr>
      <dsp:spPr>
        <a:xfrm>
          <a:off x="372166" y="2593241"/>
          <a:ext cx="7318643" cy="187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US" sz="4600" b="1" kern="1200" dirty="0" smtClean="0"/>
            <a:t>Sensitivity to Student Needs</a:t>
          </a:r>
          <a:endParaRPr lang="en-US" sz="4600" b="1" kern="1200" dirty="0"/>
        </a:p>
      </dsp:txBody>
      <dsp:txXfrm>
        <a:off x="372166" y="2593241"/>
        <a:ext cx="7318643" cy="187786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9988214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Shape 13"/>
          <p:cNvSpPr>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hape 34"/>
          <p:cNvSpPr>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Shape 44"/>
          <p:cNvSpPr>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Shape 72"/>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7023100" y="723900"/>
            <a:ext cx="5397500" cy="723900"/>
          </a:xfrm>
          <a:prstGeom prst="rect">
            <a:avLst/>
          </a:prstGeom>
        </p:spPr>
        <p:txBody>
          <a:bodyPr/>
          <a:lstStyle/>
          <a:p>
            <a:r>
              <a:t>Title Text</a:t>
            </a:r>
          </a:p>
        </p:txBody>
      </p:sp>
      <p:sp>
        <p:nvSpPr>
          <p:cNvPr id="74" name="Shape 74"/>
          <p:cNvSpPr>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Shape 90"/>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Shape 92"/>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spc="28">
                <a:latin typeface="Iowan Old Style Italic"/>
                <a:ea typeface="Iowan Old Style Italic"/>
                <a:cs typeface="Iowan Old Style Italic"/>
                <a:sym typeface="Iowan Old Style Italic"/>
              </a:defRPr>
            </a:lvl1pPr>
            <a:lvl2pPr marL="0" indent="228600">
              <a:spcBef>
                <a:spcPts val="1400"/>
              </a:spcBef>
              <a:buSzTx/>
              <a:buFontTx/>
              <a:buNone/>
              <a:defRPr sz="2800" spc="28">
                <a:latin typeface="Iowan Old Style Italic"/>
                <a:ea typeface="Iowan Old Style Italic"/>
                <a:cs typeface="Iowan Old Style Italic"/>
                <a:sym typeface="Iowan Old Style Italic"/>
              </a:defRPr>
            </a:lvl2pPr>
            <a:lvl3pPr marL="0" indent="457200">
              <a:spcBef>
                <a:spcPts val="1400"/>
              </a:spcBef>
              <a:buSzTx/>
              <a:buFontTx/>
              <a:buNone/>
              <a:defRPr sz="2800" spc="28">
                <a:latin typeface="Iowan Old Style Italic"/>
                <a:ea typeface="Iowan Old Style Italic"/>
                <a:cs typeface="Iowan Old Style Italic"/>
                <a:sym typeface="Iowan Old Style Italic"/>
              </a:defRPr>
            </a:lvl3pPr>
            <a:lvl4pPr marL="0" indent="685800">
              <a:spcBef>
                <a:spcPts val="1400"/>
              </a:spcBef>
              <a:buSzTx/>
              <a:buFontTx/>
              <a:buNone/>
              <a:defRPr sz="2800" spc="28">
                <a:latin typeface="Iowan Old Style Italic"/>
                <a:ea typeface="Iowan Old Style Italic"/>
                <a:cs typeface="Iowan Old Style Italic"/>
                <a:sym typeface="Iowan Old Style Italic"/>
              </a:defRPr>
            </a:lvl4pPr>
            <a:lvl5pPr marL="0" indent="914400">
              <a:spcBef>
                <a:spcPts val="1400"/>
              </a:spcBef>
              <a:buSzTx/>
              <a:buFontTx/>
              <a:buNone/>
              <a:defRPr sz="2800" spc="28">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spc="0">
                <a:solidFill>
                  <a:srgbClr val="E4E4E4"/>
                </a:solidFill>
                <a:latin typeface="Baskerville"/>
                <a:ea typeface="Baskerville"/>
                <a:cs typeface="Baskerville"/>
                <a:sym typeface="Baskerville"/>
              </a:defRPr>
            </a:lvl1pPr>
          </a:lstStyle>
          <a:p>
            <a:r>
              <a:t>“</a:t>
            </a:r>
          </a:p>
        </p:txBody>
      </p:sp>
      <p:sp>
        <p:nvSpPr>
          <p:cNvPr id="102" name="Shape 102"/>
          <p:cNvSpPr>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Shape 103"/>
          <p:cNvSpPr>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71500" y="723900"/>
            <a:ext cx="11861800" cy="723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571500" y="1803400"/>
            <a:ext cx="11861800" cy="7226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1.xml"/><Relationship Id="rId7" Type="http://schemas.openxmlformats.org/officeDocument/2006/relationships/diagramQuickStyle" Target="../diagrams/quickStyle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9" name="Shape 129"/>
          <p:cNvSpPr>
            <a:spLocks noGrp="1"/>
          </p:cNvSpPr>
          <p:nvPr>
            <p:ph type="ctrTitle"/>
          </p:nvPr>
        </p:nvSpPr>
        <p:spPr>
          <a:xfrm>
            <a:off x="186750" y="29896"/>
            <a:ext cx="12818050" cy="5181600"/>
          </a:xfrm>
          <a:prstGeom prst="rect">
            <a:avLst/>
          </a:prstGeom>
        </p:spPr>
        <p:txBody>
          <a:bodyPr>
            <a:normAutofit/>
          </a:bodyPr>
          <a:lstStyle>
            <a:lvl1pPr defTabSz="473201">
              <a:defRPr sz="9801"/>
            </a:lvl1pPr>
          </a:lstStyle>
          <a:p>
            <a:r>
              <a:rPr lang="en-US" sz="8000" cap="none" dirty="0" smtClean="0">
                <a:latin typeface="Avenir Book"/>
                <a:cs typeface="Avenir Book"/>
              </a:rPr>
              <a:t>Triggers And Safe Zones:</a:t>
            </a:r>
            <a:br>
              <a:rPr lang="en-US" sz="8000" cap="none" dirty="0" smtClean="0">
                <a:latin typeface="Avenir Book"/>
                <a:cs typeface="Avenir Book"/>
              </a:rPr>
            </a:br>
            <a:r>
              <a:rPr lang="en-US" sz="8000" cap="none" dirty="0" smtClean="0">
                <a:latin typeface="Avenir Book"/>
                <a:cs typeface="Avenir Book"/>
              </a:rPr>
              <a:t> Creating Constructive Class Discussion On Sensitive Issues </a:t>
            </a:r>
            <a:endParaRPr lang="en-US" sz="8000" cap="none" dirty="0">
              <a:latin typeface="Avenir Book"/>
              <a:cs typeface="Avenir Book"/>
            </a:endParaRPr>
          </a:p>
        </p:txBody>
      </p:sp>
      <p:sp>
        <p:nvSpPr>
          <p:cNvPr id="130" name="Shape 130"/>
          <p:cNvSpPr>
            <a:spLocks noGrp="1"/>
          </p:cNvSpPr>
          <p:nvPr>
            <p:ph type="subTitle" sz="half" idx="1"/>
          </p:nvPr>
        </p:nvSpPr>
        <p:spPr>
          <a:prstGeom prst="rect">
            <a:avLst/>
          </a:prstGeom>
        </p:spPr>
        <p:txBody>
          <a:bodyPr/>
          <a:lstStyle/>
          <a:p>
            <a:pPr>
              <a:defRPr sz="3300"/>
            </a:pPr>
            <a:r>
              <a:rPr dirty="0"/>
              <a:t>CTLT Teaching Symposium </a:t>
            </a:r>
          </a:p>
          <a:p>
            <a:pPr>
              <a:defRPr sz="3300"/>
            </a:pPr>
            <a:endParaRPr dirty="0"/>
          </a:p>
          <a:p>
            <a:pPr>
              <a:defRPr sz="3300"/>
            </a:pPr>
            <a:r>
              <a:rPr dirty="0"/>
              <a:t>School of Communication </a:t>
            </a:r>
          </a:p>
          <a:p>
            <a:pPr>
              <a:defRPr sz="3300"/>
            </a:pPr>
            <a:r>
              <a:rPr dirty="0"/>
              <a:t>Diversity and Inclusion Committee </a:t>
            </a:r>
          </a:p>
          <a:p>
            <a:pPr>
              <a:defRPr sz="3300">
                <a:latin typeface="Iowan Old Style Roman"/>
                <a:ea typeface="Iowan Old Style Roman"/>
                <a:cs typeface="Iowan Old Style Roman"/>
                <a:sym typeface="Iowan Old Style Roman"/>
              </a:defRPr>
            </a:pPr>
            <a:endParaRPr dirty="0"/>
          </a:p>
          <a:p>
            <a:pPr>
              <a:defRPr sz="3300"/>
            </a:pPr>
            <a:r>
              <a:rPr dirty="0"/>
              <a:t>Jan. 2017</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523869" y="1785371"/>
            <a:ext cx="12302069" cy="9042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4500" spc="45">
                <a:latin typeface="Iowan Old Style Roman"/>
                <a:ea typeface="Iowan Old Style Roman"/>
                <a:cs typeface="Iowan Old Style Roman"/>
                <a:sym typeface="Iowan Old Style Roman"/>
              </a:defRPr>
            </a:pPr>
            <a:r>
              <a:t>How do you try to create an engaging and “safe” environment for everyone to speak?</a:t>
            </a:r>
          </a:p>
          <a:p>
            <a:pPr>
              <a:defRPr sz="4500" spc="45">
                <a:latin typeface="Iowan Old Style Roman"/>
                <a:ea typeface="Iowan Old Style Roman"/>
                <a:cs typeface="Iowan Old Style Roman"/>
                <a:sym typeface="Iowan Old Style Roman"/>
              </a:defRPr>
            </a:pPr>
            <a:endParaRPr/>
          </a:p>
          <a:p>
            <a:pPr>
              <a:defRPr sz="4500" spc="45">
                <a:latin typeface="Iowan Old Style Roman"/>
                <a:ea typeface="Iowan Old Style Roman"/>
                <a:cs typeface="Iowan Old Style Roman"/>
                <a:sym typeface="Iowan Old Style Roman"/>
              </a:defRPr>
            </a:pPr>
            <a:r>
              <a:t>How do introduce controversial issues for discussion in your classes?</a:t>
            </a:r>
          </a:p>
          <a:p>
            <a:pPr>
              <a:defRPr sz="4500" spc="45">
                <a:latin typeface="Iowan Old Style Roman"/>
                <a:ea typeface="Iowan Old Style Roman"/>
                <a:cs typeface="Iowan Old Style Roman"/>
                <a:sym typeface="Iowan Old Style Roman"/>
              </a:defRPr>
            </a:pPr>
            <a:endParaRPr/>
          </a:p>
          <a:p>
            <a:pPr>
              <a:defRPr sz="4500" spc="45">
                <a:latin typeface="Iowan Old Style Roman"/>
                <a:ea typeface="Iowan Old Style Roman"/>
                <a:cs typeface="Iowan Old Style Roman"/>
                <a:sym typeface="Iowan Old Style Roman"/>
              </a:defRPr>
            </a:pPr>
            <a:r>
              <a:t>How do you manage controversial issues in your class if/when they emerge?</a:t>
            </a:r>
          </a:p>
          <a:p>
            <a:pPr>
              <a:defRPr sz="4500" spc="45">
                <a:latin typeface="Iowan Old Style Roman"/>
                <a:ea typeface="Iowan Old Style Roman"/>
                <a:cs typeface="Iowan Old Style Roman"/>
                <a:sym typeface="Iowan Old Style Roman"/>
              </a:defRPr>
            </a:pPr>
            <a:endParaRPr/>
          </a:p>
        </p:txBody>
      </p:sp>
      <p:sp>
        <p:nvSpPr>
          <p:cNvPr id="163" name="Shape 163"/>
          <p:cNvSpPr/>
          <p:nvPr/>
        </p:nvSpPr>
        <p:spPr>
          <a:xfrm>
            <a:off x="-54011" y="-47514"/>
            <a:ext cx="13457829" cy="1270001"/>
          </a:xfrm>
          <a:prstGeom prst="rect">
            <a:avLst/>
          </a:prstGeom>
          <a:solidFill>
            <a:schemeClr val="accent1">
              <a:hueOff val="-522454"/>
              <a:satOff val="1153"/>
              <a:lumOff val="13444"/>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1">
              <a:spcBef>
                <a:spcPts val="0"/>
              </a:spcBef>
              <a:defRPr sz="3500" spc="0">
                <a:solidFill>
                  <a:srgbClr val="FFFFFF"/>
                </a:solidFill>
                <a:latin typeface="DIN Alternate"/>
                <a:ea typeface="DIN Alternate"/>
                <a:cs typeface="DIN Alternate"/>
                <a:sym typeface="DIN Alternate"/>
              </a:defRPr>
            </a:pPr>
            <a:r>
              <a:rPr lang="en-US" dirty="0" smtClean="0">
                <a:latin typeface="Avenir Book"/>
                <a:cs typeface="Avenir Book"/>
              </a:rPr>
              <a:t>discussion</a:t>
            </a:r>
            <a:endParaRPr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523869" y="1575046"/>
            <a:ext cx="12302069" cy="63607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4500" spc="45">
                <a:latin typeface="Iowan Old Style Roman"/>
                <a:ea typeface="Iowan Old Style Roman"/>
                <a:cs typeface="Iowan Old Style Roman"/>
                <a:sym typeface="Iowan Old Style Roman"/>
              </a:defRPr>
            </a:pPr>
            <a:endParaRPr dirty="0"/>
          </a:p>
          <a:p>
            <a:pPr>
              <a:defRPr sz="4500" spc="45">
                <a:latin typeface="Iowan Old Style Roman"/>
                <a:ea typeface="Iowan Old Style Roman"/>
                <a:cs typeface="Iowan Old Style Roman"/>
                <a:sym typeface="Iowan Old Style Roman"/>
              </a:defRPr>
            </a:pPr>
            <a:r>
              <a:rPr dirty="0"/>
              <a:t>What do you think of when you hear the words “safe space” or “safe zone”</a:t>
            </a:r>
            <a:r>
              <a:rPr dirty="0" smtClean="0"/>
              <a:t>?</a:t>
            </a:r>
            <a:endParaRPr lang="en-US" dirty="0" smtClean="0"/>
          </a:p>
          <a:p>
            <a:pPr>
              <a:defRPr sz="4500" spc="45">
                <a:latin typeface="Iowan Old Style Roman"/>
                <a:ea typeface="Iowan Old Style Roman"/>
                <a:cs typeface="Iowan Old Style Roman"/>
                <a:sym typeface="Iowan Old Style Roman"/>
              </a:defRPr>
            </a:pPr>
            <a:endParaRPr dirty="0"/>
          </a:p>
          <a:p>
            <a:pPr lvl="1">
              <a:defRPr sz="4500" spc="45">
                <a:latin typeface="Iowan Old Style Roman"/>
                <a:ea typeface="Iowan Old Style Roman"/>
                <a:cs typeface="Iowan Old Style Roman"/>
                <a:sym typeface="Iowan Old Style Roman"/>
              </a:defRPr>
            </a:pPr>
            <a:r>
              <a:rPr dirty="0"/>
              <a:t>If you feel positively about the terms, how do you think they should be implemented? </a:t>
            </a:r>
          </a:p>
          <a:p>
            <a:pPr lvl="1">
              <a:defRPr sz="4500" spc="45">
                <a:latin typeface="Iowan Old Style Roman"/>
                <a:ea typeface="Iowan Old Style Roman"/>
                <a:cs typeface="Iowan Old Style Roman"/>
                <a:sym typeface="Iowan Old Style Roman"/>
              </a:defRPr>
            </a:pPr>
            <a:r>
              <a:rPr dirty="0"/>
              <a:t>If you feel negatively about the terms, what alternatives do you suggest?</a:t>
            </a:r>
          </a:p>
        </p:txBody>
      </p:sp>
      <p:sp>
        <p:nvSpPr>
          <p:cNvPr id="166" name="Shape 166"/>
          <p:cNvSpPr/>
          <p:nvPr/>
        </p:nvSpPr>
        <p:spPr>
          <a:xfrm>
            <a:off x="-54011" y="-47514"/>
            <a:ext cx="13457829" cy="1270001"/>
          </a:xfrm>
          <a:prstGeom prst="rect">
            <a:avLst/>
          </a:prstGeom>
          <a:solidFill>
            <a:schemeClr val="accent1">
              <a:hueOff val="-522454"/>
              <a:satOff val="1153"/>
              <a:lumOff val="13444"/>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1">
              <a:spcBef>
                <a:spcPts val="0"/>
              </a:spcBef>
              <a:defRPr sz="3500" spc="0">
                <a:solidFill>
                  <a:srgbClr val="FFFFFF"/>
                </a:solidFill>
                <a:latin typeface="DIN Alternate"/>
                <a:ea typeface="DIN Alternate"/>
                <a:cs typeface="DIN Alternate"/>
                <a:sym typeface="DIN Alternate"/>
              </a:defRPr>
            </a:pPr>
            <a:r>
              <a:rPr lang="en-US" dirty="0">
                <a:latin typeface="Avenir Book"/>
                <a:cs typeface="Avenir Book"/>
              </a:rPr>
              <a:t>discussion</a:t>
            </a:r>
            <a:endParaRPr lang="en-US"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523869" y="1142382"/>
            <a:ext cx="12302069" cy="6578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4500" spc="45">
                <a:latin typeface="Iowan Old Style Roman"/>
                <a:ea typeface="Iowan Old Style Roman"/>
                <a:cs typeface="Iowan Old Style Roman"/>
                <a:sym typeface="Iowan Old Style Roman"/>
              </a:defRPr>
            </a:pPr>
            <a:endParaRPr/>
          </a:p>
          <a:p>
            <a:pPr>
              <a:defRPr sz="4500" spc="45">
                <a:latin typeface="Iowan Old Style Roman"/>
                <a:ea typeface="Iowan Old Style Roman"/>
                <a:cs typeface="Iowan Old Style Roman"/>
                <a:sym typeface="Iowan Old Style Roman"/>
              </a:defRPr>
            </a:pPr>
            <a:r>
              <a:t>If certain student populations (potentially) feel uncomfortable or if you think they may hold a minority view on the topic being discussed, how do you try to encourage them to speak – or how do you try to create an atmosphere where they feel comfortable sharing their views?</a:t>
            </a:r>
          </a:p>
        </p:txBody>
      </p:sp>
      <p:sp>
        <p:nvSpPr>
          <p:cNvPr id="169" name="Shape 169"/>
          <p:cNvSpPr/>
          <p:nvPr/>
        </p:nvSpPr>
        <p:spPr>
          <a:xfrm>
            <a:off x="-54011" y="-47514"/>
            <a:ext cx="13457829" cy="1270001"/>
          </a:xfrm>
          <a:prstGeom prst="rect">
            <a:avLst/>
          </a:prstGeom>
          <a:solidFill>
            <a:schemeClr val="accent1">
              <a:hueOff val="-522454"/>
              <a:satOff val="1153"/>
              <a:lumOff val="13444"/>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1">
              <a:spcBef>
                <a:spcPts val="0"/>
              </a:spcBef>
              <a:defRPr sz="3500" spc="0">
                <a:solidFill>
                  <a:srgbClr val="FFFFFF"/>
                </a:solidFill>
                <a:latin typeface="DIN Alternate"/>
                <a:ea typeface="DIN Alternate"/>
                <a:cs typeface="DIN Alternate"/>
                <a:sym typeface="DIN Alternate"/>
              </a:defRPr>
            </a:pPr>
            <a:r>
              <a:rPr lang="en-US" dirty="0">
                <a:latin typeface="Avenir Book"/>
                <a:cs typeface="Avenir Book"/>
              </a:rPr>
              <a:t>discussion</a:t>
            </a:r>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351366" y="2520290"/>
            <a:ext cx="12302068" cy="4038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500" spc="45">
                <a:latin typeface="Iowan Old Style Roman"/>
                <a:ea typeface="Iowan Old Style Roman"/>
                <a:cs typeface="Iowan Old Style Roman"/>
                <a:sym typeface="Iowan Old Style Roman"/>
              </a:defRPr>
            </a:lvl1pPr>
          </a:lstStyle>
          <a:p>
            <a:r>
              <a:t>Do any of you have incidents that you would like to share with us when you were challenged with maintaining civil discourse concerning a controversial issue, and how you ultimately dealt with the situation? </a:t>
            </a:r>
          </a:p>
        </p:txBody>
      </p:sp>
      <p:sp>
        <p:nvSpPr>
          <p:cNvPr id="172" name="Shape 172"/>
          <p:cNvSpPr/>
          <p:nvPr/>
        </p:nvSpPr>
        <p:spPr>
          <a:xfrm>
            <a:off x="-54011" y="-47514"/>
            <a:ext cx="13457829" cy="1270001"/>
          </a:xfrm>
          <a:prstGeom prst="rect">
            <a:avLst/>
          </a:prstGeom>
          <a:solidFill>
            <a:schemeClr val="accent1">
              <a:hueOff val="-522454"/>
              <a:satOff val="1153"/>
              <a:lumOff val="13444"/>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1">
              <a:spcBef>
                <a:spcPts val="0"/>
              </a:spcBef>
              <a:defRPr sz="3500" spc="0">
                <a:solidFill>
                  <a:srgbClr val="FFFFFF"/>
                </a:solidFill>
                <a:latin typeface="DIN Alternate"/>
                <a:ea typeface="DIN Alternate"/>
                <a:cs typeface="DIN Alternate"/>
                <a:sym typeface="DIN Alternate"/>
              </a:defRPr>
            </a:pPr>
            <a:r>
              <a:rPr lang="en-US" dirty="0">
                <a:latin typeface="Avenir Book"/>
                <a:cs typeface="Avenir Book"/>
              </a:rPr>
              <a:t>discussion</a:t>
            </a:r>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CLIP .mp4"/>
          <p:cNvPicPr>
            <a:picLocks/>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3915627" y="4883149"/>
            <a:ext cx="6096001" cy="4572001"/>
          </a:xfrm>
          <a:prstGeom prst="rect">
            <a:avLst/>
          </a:prstGeom>
          <a:ln w="12700">
            <a:miter lim="400000"/>
          </a:ln>
        </p:spPr>
      </p:pic>
      <p:graphicFrame>
        <p:nvGraphicFramePr>
          <p:cNvPr id="9" name="Diagram 8"/>
          <p:cNvGraphicFramePr/>
          <p:nvPr>
            <p:extLst>
              <p:ext uri="{D42A27DB-BD31-4B8C-83A1-F6EECF244321}">
                <p14:modId xmlns:p14="http://schemas.microsoft.com/office/powerpoint/2010/main" val="3797378896"/>
              </p:ext>
            </p:extLst>
          </p:nvPr>
        </p:nvGraphicFramePr>
        <p:xfrm>
          <a:off x="0" y="215195"/>
          <a:ext cx="13004800" cy="44711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Explosion 2 9"/>
          <p:cNvSpPr/>
          <p:nvPr/>
        </p:nvSpPr>
        <p:spPr>
          <a:xfrm rot="19440459">
            <a:off x="3136320" y="1608885"/>
            <a:ext cx="6044672" cy="1752441"/>
          </a:xfrm>
          <a:prstGeom prst="irregularSeal2">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400" b="1" spc="0" dirty="0" smtClean="0">
                <a:solidFill>
                  <a:srgbClr val="FFFFFF"/>
                </a:solidFill>
                <a:latin typeface="DIN Alternate"/>
                <a:ea typeface="DIN Alternate"/>
                <a:cs typeface="DIN Alternate"/>
                <a:sym typeface="DIN Alternate"/>
              </a:rPr>
              <a:t>Barriers!</a:t>
            </a:r>
            <a:endParaRPr kumimoji="0" lang="en-US" sz="4400" b="1" i="0" u="none" strike="noStrike" cap="none" spc="0" normalizeH="0" baseline="0" dirty="0">
              <a:ln>
                <a:noFill/>
              </a:ln>
              <a:solidFill>
                <a:srgbClr val="FFFFFF"/>
              </a:solidFill>
              <a:effectLst/>
              <a:uFillTx/>
              <a:latin typeface="DIN Alternate"/>
              <a:ea typeface="DIN Alternate"/>
              <a:cs typeface="DIN Alternate"/>
              <a:sym typeface="DIN Alternate"/>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anim calcmode="lin" valueType="num">
                                      <p:cBhvr>
                                        <p:cTn id="19" dur="500" fill="hold"/>
                                        <p:tgtEl>
                                          <p:spTgt spid="134"/>
                                        </p:tgtEl>
                                        <p:attrNameLst>
                                          <p:attrName>ppt_w</p:attrName>
                                        </p:attrNameLst>
                                      </p:cBhvr>
                                      <p:tavLst>
                                        <p:tav tm="0">
                                          <p:val>
                                            <p:fltVal val="0"/>
                                          </p:val>
                                        </p:tav>
                                        <p:tav tm="100000">
                                          <p:val>
                                            <p:strVal val="#ppt_w"/>
                                          </p:val>
                                        </p:tav>
                                      </p:tavLst>
                                    </p:anim>
                                    <p:anim calcmode="lin" valueType="num">
                                      <p:cBhvr>
                                        <p:cTn id="20" dur="500" fill="hold"/>
                                        <p:tgtEl>
                                          <p:spTgt spid="134"/>
                                        </p:tgtEl>
                                        <p:attrNameLst>
                                          <p:attrName>ppt_h</p:attrName>
                                        </p:attrNameLst>
                                      </p:cBhvr>
                                      <p:tavLst>
                                        <p:tav tm="0">
                                          <p:val>
                                            <p:fltVal val="0"/>
                                          </p:val>
                                        </p:tav>
                                        <p:tav tm="100000">
                                          <p:val>
                                            <p:strVal val="#ppt_h"/>
                                          </p:val>
                                        </p:tav>
                                      </p:tavLst>
                                    </p:anim>
                                    <p:animEffect transition="in" filter="fade">
                                      <p:cBhvr>
                                        <p:cTn id="21"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mute="1">
                <p:cTn id="22" fill="hold" display="0">
                  <p:stCondLst>
                    <p:cond delay="indefinite"/>
                  </p:stCondLst>
                </p:cTn>
                <p:tgtEl>
                  <p:spTgt spid="134"/>
                </p:tgtEl>
              </p:cMediaNode>
            </p:video>
          </p:childTnLst>
        </p:cTn>
      </p:par>
    </p:tnLst>
    <p:bldLst>
      <p:bldGraphic spid="9" grpId="0">
        <p:bldAsOne/>
      </p:bldGraphic>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Preview</a:t>
            </a:r>
            <a:endParaRPr lang="en-US" dirty="0"/>
          </a:p>
        </p:txBody>
      </p:sp>
      <p:sp>
        <p:nvSpPr>
          <p:cNvPr id="3" name="Text Placeholder 2"/>
          <p:cNvSpPr>
            <a:spLocks noGrp="1"/>
          </p:cNvSpPr>
          <p:nvPr>
            <p:ph type="body" sz="half" idx="1"/>
          </p:nvPr>
        </p:nvSpPr>
        <p:spPr>
          <a:xfrm>
            <a:off x="7262288" y="1783413"/>
            <a:ext cx="5742512" cy="2439987"/>
          </a:xfrm>
        </p:spPr>
        <p:txBody>
          <a:bodyPr>
            <a:normAutofit fontScale="25000" lnSpcReduction="20000"/>
          </a:bodyPr>
          <a:lstStyle/>
          <a:p>
            <a:r>
              <a:rPr lang="en-US" sz="14400" dirty="0" smtClean="0">
                <a:solidFill>
                  <a:srgbClr val="0070C0"/>
                </a:solidFill>
              </a:rPr>
              <a:t>Safe Spaces &amp; Trigger warnings</a:t>
            </a:r>
          </a:p>
          <a:p>
            <a:r>
              <a:rPr lang="en-US" sz="14400" dirty="0" smtClean="0">
                <a:solidFill>
                  <a:srgbClr val="0070C0"/>
                </a:solidFill>
              </a:rPr>
              <a:t>Echo Chambers</a:t>
            </a:r>
          </a:p>
          <a:p>
            <a:r>
              <a:rPr lang="en-US" sz="14400" dirty="0" smtClean="0">
                <a:solidFill>
                  <a:srgbClr val="0070C0"/>
                </a:solidFill>
              </a:rPr>
              <a:t>Spirals of Silence</a:t>
            </a:r>
          </a:p>
          <a:p>
            <a:pPr marL="0" indent="0">
              <a:buNone/>
            </a:pPr>
            <a:endParaRPr lang="en-US" sz="11200" b="1" dirty="0"/>
          </a:p>
          <a:p>
            <a:r>
              <a:rPr lang="en-US" sz="12800" b="1" dirty="0" smtClean="0"/>
              <a:t>What are their strengths and limitations?</a:t>
            </a:r>
          </a:p>
          <a:p>
            <a:r>
              <a:rPr lang="en-US" sz="12800" b="1" dirty="0" smtClean="0"/>
              <a:t>When are they appropriate or not?</a:t>
            </a:r>
            <a:endParaRPr lang="en-US" sz="12800" b="1" dirty="0"/>
          </a:p>
          <a:p>
            <a:r>
              <a:rPr lang="en-US" sz="12800" b="1" dirty="0" smtClean="0"/>
              <a:t>Our key question: How can we build spaces of dialogue with (or without) safe zones or triggers?</a:t>
            </a:r>
          </a:p>
          <a:p>
            <a:pPr marL="0" indent="0">
              <a:buNone/>
            </a:pPr>
            <a:endParaRPr lang="en-US" sz="11200" dirty="0" smtClean="0"/>
          </a:p>
          <a:p>
            <a:pPr marL="0" indent="0">
              <a:buNone/>
            </a:pPr>
            <a:endParaRPr lang="en-US" dirty="0" smtClean="0"/>
          </a:p>
          <a:p>
            <a:pPr marL="0" indent="0">
              <a:buNone/>
            </a:pPr>
            <a:endParaRPr lang="en-US" dirty="0"/>
          </a:p>
        </p:txBody>
      </p:sp>
      <p:sp>
        <p:nvSpPr>
          <p:cNvPr id="4" name="Picture Placeholder 3"/>
          <p:cNvSpPr>
            <a:spLocks noGrp="1"/>
          </p:cNvSpPr>
          <p:nvPr>
            <p:ph type="pic" idx="13"/>
          </p:nvPr>
        </p:nvSpPr>
        <p:spPr>
          <a:xfrm>
            <a:off x="584200" y="63493"/>
            <a:ext cx="6438900" cy="9753600"/>
          </a:xfrm>
        </p:spPr>
      </p:sp>
      <p:sp>
        <p:nvSpPr>
          <p:cNvPr id="5" name="Text Placeholder 4"/>
          <p:cNvSpPr>
            <a:spLocks noGrp="1"/>
          </p:cNvSpPr>
          <p:nvPr>
            <p:ph type="body" sz="quarter" idx="14"/>
          </p:nvPr>
        </p:nvSpPr>
        <p:spPr/>
        <p:txBody>
          <a:bodyPr/>
          <a:lstStyle/>
          <a:p>
            <a:endParaRPr lang="en-US" dirty="0"/>
          </a:p>
        </p:txBody>
      </p:sp>
      <p:pic>
        <p:nvPicPr>
          <p:cNvPr id="1026" name="Picture 2" descr="Image result for freedom of spe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2888">
            <a:off x="1605584" y="3887720"/>
            <a:ext cx="5162550" cy="4467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igger warn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86979">
            <a:off x="452437" y="1122362"/>
            <a:ext cx="5676545" cy="243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40296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2542002" y="3193921"/>
            <a:ext cx="8156685" cy="4013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3200" spc="32"/>
            </a:lvl1pPr>
          </a:lstStyle>
          <a:p>
            <a:r>
              <a:rPr dirty="0"/>
              <a:t> “Safe spaces, while beneficial in ways, take away your freedom. When someone says something you find offensive or do not agree with, do not run away. Do not hide. Engage in conversation. Embrace your first amendment right. How else can we move forward as humans if we are not willing to discuss opposition?”</a:t>
            </a:r>
          </a:p>
        </p:txBody>
      </p:sp>
      <p:grpSp>
        <p:nvGrpSpPr>
          <p:cNvPr id="139" name="Group 139"/>
          <p:cNvGrpSpPr/>
          <p:nvPr/>
        </p:nvGrpSpPr>
        <p:grpSpPr>
          <a:xfrm>
            <a:off x="2421722" y="632220"/>
            <a:ext cx="8156684" cy="2222088"/>
            <a:chOff x="0" y="0"/>
            <a:chExt cx="8156683" cy="2222087"/>
          </a:xfrm>
        </p:grpSpPr>
        <p:pic>
          <p:nvPicPr>
            <p:cNvPr id="138" name="Screen Shot 2017-01-12 at 7.16.38 AM.png"/>
            <p:cNvPicPr>
              <a:picLocks noChangeAspect="1"/>
            </p:cNvPicPr>
            <p:nvPr/>
          </p:nvPicPr>
          <p:blipFill>
            <a:blip r:embed="rId2">
              <a:extLst/>
            </a:blip>
            <a:stretch>
              <a:fillRect/>
            </a:stretch>
          </p:blipFill>
          <p:spPr>
            <a:xfrm>
              <a:off x="126999" y="88899"/>
              <a:ext cx="7902685" cy="1891889"/>
            </a:xfrm>
            <a:prstGeom prst="rect">
              <a:avLst/>
            </a:prstGeom>
            <a:ln>
              <a:noFill/>
            </a:ln>
            <a:effectLst/>
          </p:spPr>
        </p:pic>
        <p:pic>
          <p:nvPicPr>
            <p:cNvPr id="137" name="Picture 136"/>
            <p:cNvPicPr>
              <a:picLocks/>
            </p:cNvPicPr>
            <p:nvPr/>
          </p:nvPicPr>
          <p:blipFill>
            <a:blip r:embed="rId3">
              <a:extLst/>
            </a:blip>
            <a:stretch>
              <a:fillRect/>
            </a:stretch>
          </p:blipFill>
          <p:spPr>
            <a:xfrm>
              <a:off x="-1" y="-1"/>
              <a:ext cx="8156685" cy="2222089"/>
            </a:xfrm>
            <a:prstGeom prst="rect">
              <a:avLst/>
            </a:prstGeom>
            <a:effectLst/>
          </p:spPr>
        </p:pic>
      </p:gr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622792" y="470736"/>
            <a:ext cx="11759216"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latin typeface="Iowan Old Style Roman"/>
                <a:ea typeface="Iowan Old Style Roman"/>
                <a:cs typeface="Iowan Old Style Roman"/>
                <a:sym typeface="Iowan Old Style Roman"/>
              </a:defRPr>
            </a:lvl1pPr>
          </a:lstStyle>
          <a:p>
            <a:r>
              <a:t>“Understood as the avoidance of stress, ‘the safe space’ metaphor drains from classroom life every impulse toward critical reflection.” </a:t>
            </a:r>
          </a:p>
        </p:txBody>
      </p:sp>
      <p:sp>
        <p:nvSpPr>
          <p:cNvPr id="142" name="Shape 142"/>
          <p:cNvSpPr/>
          <p:nvPr/>
        </p:nvSpPr>
        <p:spPr>
          <a:xfrm>
            <a:off x="7141901" y="1563297"/>
            <a:ext cx="4607904"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Robert Boostrom, 1998, p 406 </a:t>
            </a:r>
          </a:p>
        </p:txBody>
      </p:sp>
      <p:sp>
        <p:nvSpPr>
          <p:cNvPr id="143" name="Shape 143"/>
          <p:cNvSpPr/>
          <p:nvPr/>
        </p:nvSpPr>
        <p:spPr>
          <a:xfrm>
            <a:off x="622792" y="2398799"/>
            <a:ext cx="11759216" cy="2514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latin typeface="Iowan Old Style Roman"/>
                <a:ea typeface="Iowan Old Style Roman"/>
                <a:cs typeface="Iowan Old Style Roman"/>
                <a:sym typeface="Iowan Old Style Roman"/>
              </a:defRPr>
            </a:lvl1pPr>
          </a:lstStyle>
          <a:p>
            <a:r>
              <a:t>“The metaphor of the classroom as a ‘safe space’ has emerged as a description of a classroom climate that allows student to feel secure enough to take risks, honestly express their views, and share and explore their knowledge, attitudes and behaviors. … protection from psychological or emotional harm.”  </a:t>
            </a:r>
          </a:p>
        </p:txBody>
      </p:sp>
      <p:sp>
        <p:nvSpPr>
          <p:cNvPr id="144" name="Shape 144"/>
          <p:cNvSpPr/>
          <p:nvPr/>
        </p:nvSpPr>
        <p:spPr>
          <a:xfrm>
            <a:off x="6988134" y="4382373"/>
            <a:ext cx="5920360"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Lynn Holley and Sue Steiner, 2005, p 50</a:t>
            </a:r>
          </a:p>
        </p:txBody>
      </p:sp>
      <p:sp>
        <p:nvSpPr>
          <p:cNvPr id="145" name="Shape 145"/>
          <p:cNvSpPr/>
          <p:nvPr/>
        </p:nvSpPr>
        <p:spPr>
          <a:xfrm>
            <a:off x="528373" y="6058450"/>
            <a:ext cx="11759216" cy="2870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a:latin typeface="Iowan Old Style Roman"/>
                <a:ea typeface="Iowan Old Style Roman"/>
                <a:cs typeface="Iowan Old Style Roman"/>
                <a:sym typeface="Iowan Old Style Roman"/>
              </a:defRPr>
            </a:pPr>
            <a:r>
              <a:t>“</a:t>
            </a:r>
            <a:r>
              <a:rPr>
                <a:solidFill>
                  <a:schemeClr val="accent5">
                    <a:lumOff val="-8059"/>
                  </a:schemeClr>
                </a:solidFill>
              </a:rPr>
              <a:t>Classroom civility</a:t>
            </a:r>
            <a:r>
              <a:t>… a movement away from concern with psychological constructs (invisible) to behavioral constructs (visible).” </a:t>
            </a:r>
          </a:p>
          <a:p>
            <a:pPr>
              <a:defRPr>
                <a:latin typeface="Iowan Old Style Roman"/>
                <a:ea typeface="Iowan Old Style Roman"/>
                <a:cs typeface="Iowan Old Style Roman"/>
                <a:sym typeface="Iowan Old Style Roman"/>
              </a:defRPr>
            </a:pPr>
            <a:endParaRPr/>
          </a:p>
          <a:p>
            <a:pPr>
              <a:defRPr>
                <a:latin typeface="Iowan Old Style Roman"/>
                <a:ea typeface="Iowan Old Style Roman"/>
                <a:cs typeface="Iowan Old Style Roman"/>
                <a:sym typeface="Iowan Old Style Roman"/>
              </a:defRPr>
            </a:pPr>
            <a:r>
              <a:t>“safe space </a:t>
            </a:r>
            <a:r>
              <a:rPr>
                <a:latin typeface="Iowan Old Style Italic"/>
                <a:ea typeface="Iowan Old Style Italic"/>
                <a:cs typeface="Iowan Old Style Italic"/>
                <a:sym typeface="Iowan Old Style Italic"/>
              </a:rPr>
              <a:t>as </a:t>
            </a:r>
            <a:r>
              <a:rPr>
                <a:solidFill>
                  <a:schemeClr val="accent1">
                    <a:hueOff val="147319"/>
                    <a:satOff val="13526"/>
                    <a:lumOff val="-23026"/>
                  </a:schemeClr>
                </a:solidFill>
                <a:latin typeface="Iowan Old Style Italic"/>
                <a:ea typeface="Iowan Old Style Italic"/>
                <a:cs typeface="Iowan Old Style Italic"/>
                <a:sym typeface="Iowan Old Style Italic"/>
              </a:rPr>
              <a:t>relational work</a:t>
            </a:r>
            <a:r>
              <a:t>… how the people who cultivate safe spaces recognize and negotiate sometimes deeply problematic differences.” </a:t>
            </a:r>
          </a:p>
        </p:txBody>
      </p:sp>
      <p:sp>
        <p:nvSpPr>
          <p:cNvPr id="146" name="Shape 146"/>
          <p:cNvSpPr/>
          <p:nvPr/>
        </p:nvSpPr>
        <p:spPr>
          <a:xfrm>
            <a:off x="7294978" y="9157269"/>
            <a:ext cx="5306672"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Roestone Collective, 2014, p1347-8</a:t>
            </a:r>
          </a:p>
        </p:txBody>
      </p:sp>
      <p:sp>
        <p:nvSpPr>
          <p:cNvPr id="147" name="Shape 147"/>
          <p:cNvSpPr/>
          <p:nvPr/>
        </p:nvSpPr>
        <p:spPr>
          <a:xfrm>
            <a:off x="1388" y="5434469"/>
            <a:ext cx="7504308"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Iowan Old Style Roman"/>
                <a:ea typeface="Iowan Old Style Roman"/>
                <a:cs typeface="Iowan Old Style Roman"/>
                <a:sym typeface="Iowan Old Style Roman"/>
              </a:defRPr>
            </a:lvl1pPr>
          </a:lstStyle>
          <a:p>
            <a:r>
              <a:t>Two suggestions to re-conceive the metaphor:</a:t>
            </a:r>
          </a:p>
        </p:txBody>
      </p:sp>
      <p:sp>
        <p:nvSpPr>
          <p:cNvPr id="148" name="Shape 148"/>
          <p:cNvSpPr/>
          <p:nvPr/>
        </p:nvSpPr>
        <p:spPr>
          <a:xfrm>
            <a:off x="7321954" y="7039589"/>
            <a:ext cx="4042148"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1"/>
            <a:r>
              <a:t>Betty Barrett, 2010, p 10</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37943" y="1019847"/>
            <a:ext cx="2975596" cy="2975596"/>
          </a:xfrm>
          <a:prstGeom prst="ellipse">
            <a:avLst/>
          </a:prstGeom>
          <a:solidFill>
            <a:schemeClr val="accent1">
              <a:hueOff val="-522454"/>
              <a:satOff val="1153"/>
              <a:lumOff val="13444"/>
              <a:alpha val="71961"/>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spcBef>
                <a:spcPts val="0"/>
              </a:spcBef>
              <a:defRPr sz="3300" spc="0">
                <a:solidFill>
                  <a:srgbClr val="FFFFFF"/>
                </a:solidFill>
                <a:latin typeface="DIN Alternate"/>
                <a:ea typeface="DIN Alternate"/>
                <a:cs typeface="DIN Alternate"/>
                <a:sym typeface="DIN Alternate"/>
              </a:defRPr>
            </a:lvl1pPr>
          </a:lstStyle>
          <a:p>
            <a:r>
              <a:t>power</a:t>
            </a:r>
          </a:p>
        </p:txBody>
      </p:sp>
      <p:sp>
        <p:nvSpPr>
          <p:cNvPr id="151" name="Shape 151"/>
          <p:cNvSpPr/>
          <p:nvPr/>
        </p:nvSpPr>
        <p:spPr>
          <a:xfrm>
            <a:off x="5925543" y="1078499"/>
            <a:ext cx="2975596" cy="2858291"/>
          </a:xfrm>
          <a:prstGeom prst="ellipse">
            <a:avLst/>
          </a:prstGeom>
          <a:solidFill>
            <a:schemeClr val="accent1">
              <a:hueOff val="-522454"/>
              <a:satOff val="1153"/>
              <a:lumOff val="13444"/>
              <a:alpha val="71961"/>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spcBef>
                <a:spcPts val="0"/>
              </a:spcBef>
              <a:defRPr sz="3300" spc="0">
                <a:solidFill>
                  <a:srgbClr val="FFFFFF"/>
                </a:solidFill>
                <a:latin typeface="DIN Alternate"/>
                <a:ea typeface="DIN Alternate"/>
                <a:cs typeface="DIN Alternate"/>
                <a:sym typeface="DIN Alternate"/>
              </a:defRPr>
            </a:lvl1pPr>
          </a:lstStyle>
          <a:p>
            <a:r>
              <a:t>protection</a:t>
            </a:r>
          </a:p>
        </p:txBody>
      </p:sp>
      <p:sp>
        <p:nvSpPr>
          <p:cNvPr id="152" name="Shape 152"/>
          <p:cNvSpPr/>
          <p:nvPr/>
        </p:nvSpPr>
        <p:spPr>
          <a:xfrm>
            <a:off x="4823198" y="2755952"/>
            <a:ext cx="2858290" cy="2858290"/>
          </a:xfrm>
          <a:prstGeom prst="ellipse">
            <a:avLst/>
          </a:prstGeom>
          <a:solidFill>
            <a:schemeClr val="accent1">
              <a:hueOff val="-522454"/>
              <a:satOff val="1153"/>
              <a:lumOff val="13444"/>
              <a:alpha val="71961"/>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spcBef>
                <a:spcPts val="0"/>
              </a:spcBef>
              <a:defRPr sz="3300" spc="0">
                <a:solidFill>
                  <a:srgbClr val="FFFFFF"/>
                </a:solidFill>
                <a:latin typeface="DIN Alternate"/>
                <a:ea typeface="DIN Alternate"/>
                <a:cs typeface="DIN Alternate"/>
                <a:sym typeface="DIN Alternate"/>
              </a:defRPr>
            </a:lvl1pPr>
          </a:lstStyle>
          <a:p>
            <a:r>
              <a:rPr sz="2800" dirty="0"/>
              <a:t>perspective</a:t>
            </a:r>
          </a:p>
        </p:txBody>
      </p:sp>
      <p:sp>
        <p:nvSpPr>
          <p:cNvPr id="153" name="Shape 153"/>
          <p:cNvSpPr/>
          <p:nvPr/>
        </p:nvSpPr>
        <p:spPr>
          <a:xfrm>
            <a:off x="-21972" y="1851027"/>
            <a:ext cx="3944731" cy="2032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a:spcBef>
                <a:spcPts val="0"/>
              </a:spcBef>
              <a:defRPr>
                <a:latin typeface="Iowan Old Style Roman"/>
                <a:ea typeface="Iowan Old Style Roman"/>
                <a:cs typeface="Iowan Old Style Roman"/>
                <a:sym typeface="Iowan Old Style Roman"/>
              </a:defRPr>
            </a:pPr>
            <a:r>
              <a:t>Differential power: </a:t>
            </a:r>
          </a:p>
          <a:p>
            <a:pPr algn="r">
              <a:spcBef>
                <a:spcPts val="0"/>
              </a:spcBef>
              <a:defRPr>
                <a:latin typeface="Iowan Old Style Roman"/>
                <a:ea typeface="Iowan Old Style Roman"/>
                <a:cs typeface="Iowan Old Style Roman"/>
                <a:sym typeface="Iowan Old Style Roman"/>
              </a:defRPr>
            </a:pPr>
            <a:r>
              <a:t>instructor and student </a:t>
            </a:r>
          </a:p>
          <a:p>
            <a:pPr algn="r">
              <a:spcBef>
                <a:spcPts val="0"/>
              </a:spcBef>
              <a:defRPr>
                <a:latin typeface="Iowan Old Style Roman"/>
                <a:ea typeface="Iowan Old Style Roman"/>
                <a:cs typeface="Iowan Old Style Roman"/>
                <a:sym typeface="Iowan Old Style Roman"/>
              </a:defRPr>
            </a:pPr>
            <a:r>
              <a:t>marginalization </a:t>
            </a:r>
          </a:p>
        </p:txBody>
      </p:sp>
      <p:sp>
        <p:nvSpPr>
          <p:cNvPr id="154" name="Shape 154"/>
          <p:cNvSpPr/>
          <p:nvPr/>
        </p:nvSpPr>
        <p:spPr>
          <a:xfrm>
            <a:off x="8776454" y="1827363"/>
            <a:ext cx="3877799" cy="1549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spcBef>
                <a:spcPts val="0"/>
              </a:spcBef>
              <a:defRPr>
                <a:latin typeface="Iowan Old Style Roman"/>
                <a:ea typeface="Iowan Old Style Roman"/>
                <a:cs typeface="Iowan Old Style Roman"/>
                <a:sym typeface="Iowan Old Style Roman"/>
              </a:defRPr>
            </a:pPr>
            <a:r>
              <a:t>Free speech</a:t>
            </a:r>
          </a:p>
          <a:p>
            <a:pPr>
              <a:spcBef>
                <a:spcPts val="0"/>
              </a:spcBef>
              <a:defRPr>
                <a:latin typeface="Iowan Old Style Roman"/>
                <a:ea typeface="Iowan Old Style Roman"/>
                <a:cs typeface="Iowan Old Style Roman"/>
                <a:sym typeface="Iowan Old Style Roman"/>
              </a:defRPr>
            </a:pPr>
            <a:r>
              <a:t>academic freedom </a:t>
            </a:r>
          </a:p>
          <a:p>
            <a:pPr>
              <a:spcBef>
                <a:spcPts val="0"/>
              </a:spcBef>
              <a:defRPr>
                <a:latin typeface="Iowan Old Style Roman"/>
                <a:ea typeface="Iowan Old Style Roman"/>
                <a:cs typeface="Iowan Old Style Roman"/>
                <a:sym typeface="Iowan Old Style Roman"/>
              </a:defRPr>
            </a:pPr>
            <a:r>
              <a:t>paternalism (negative) </a:t>
            </a:r>
          </a:p>
        </p:txBody>
      </p:sp>
      <p:sp>
        <p:nvSpPr>
          <p:cNvPr id="155" name="Shape 155"/>
          <p:cNvSpPr/>
          <p:nvPr/>
        </p:nvSpPr>
        <p:spPr>
          <a:xfrm>
            <a:off x="132964" y="7028487"/>
            <a:ext cx="12738872" cy="2514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spcBef>
                <a:spcPts val="0"/>
              </a:spcBef>
              <a:defRPr>
                <a:latin typeface="Iowan Old Style Roman"/>
                <a:ea typeface="Iowan Old Style Roman"/>
                <a:cs typeface="Iowan Old Style Roman"/>
                <a:sym typeface="Iowan Old Style Roman"/>
              </a:defRPr>
            </a:pPr>
            <a:r>
              <a:rPr dirty="0"/>
              <a:t>Characteristics that support ‘safe spaces’: </a:t>
            </a:r>
          </a:p>
          <a:p>
            <a:pPr>
              <a:spcBef>
                <a:spcPts val="0"/>
              </a:spcBef>
              <a:defRPr>
                <a:latin typeface="Iowan Old Style Roman"/>
                <a:ea typeface="Iowan Old Style Roman"/>
                <a:cs typeface="Iowan Old Style Roman"/>
                <a:sym typeface="Iowan Old Style Roman"/>
              </a:defRPr>
            </a:pPr>
            <a:r>
              <a:rPr dirty="0"/>
              <a:t>Instructors whom students perceive as </a:t>
            </a:r>
            <a:r>
              <a:rPr dirty="0" err="1"/>
              <a:t>nonjudgemental</a:t>
            </a:r>
            <a:r>
              <a:rPr dirty="0"/>
              <a:t> or unbiased</a:t>
            </a:r>
          </a:p>
          <a:p>
            <a:pPr>
              <a:spcBef>
                <a:spcPts val="0"/>
              </a:spcBef>
              <a:defRPr>
                <a:latin typeface="Iowan Old Style Roman"/>
                <a:ea typeface="Iowan Old Style Roman"/>
                <a:cs typeface="Iowan Old Style Roman"/>
                <a:sym typeface="Iowan Old Style Roman"/>
              </a:defRPr>
            </a:pPr>
            <a:r>
              <a:rPr dirty="0"/>
              <a:t>Ground rules for discussion + active participation from multiple perspectives</a:t>
            </a:r>
          </a:p>
          <a:p>
            <a:pPr>
              <a:spcBef>
                <a:spcPts val="0"/>
              </a:spcBef>
              <a:defRPr>
                <a:latin typeface="Iowan Old Style Roman"/>
                <a:ea typeface="Iowan Old Style Roman"/>
                <a:cs typeface="Iowan Old Style Roman"/>
                <a:sym typeface="Iowan Old Style Roman"/>
              </a:defRPr>
            </a:pPr>
            <a:r>
              <a:rPr dirty="0"/>
              <a:t>Individuals who feel comfortable with conflict / raising controversial issues</a:t>
            </a:r>
          </a:p>
          <a:p>
            <a:pPr>
              <a:spcBef>
                <a:spcPts val="0"/>
              </a:spcBef>
              <a:defRPr>
                <a:latin typeface="Iowan Old Style Roman"/>
                <a:ea typeface="Iowan Old Style Roman"/>
                <a:cs typeface="Iowan Old Style Roman"/>
                <a:sym typeface="Iowan Old Style Roman"/>
              </a:defRPr>
            </a:pPr>
            <a:r>
              <a:rPr dirty="0"/>
              <a:t> </a:t>
            </a:r>
          </a:p>
        </p:txBody>
      </p:sp>
      <p:sp>
        <p:nvSpPr>
          <p:cNvPr id="156" name="Shape 156"/>
          <p:cNvSpPr/>
          <p:nvPr/>
        </p:nvSpPr>
        <p:spPr>
          <a:xfrm>
            <a:off x="7136473" y="4427925"/>
            <a:ext cx="2099230" cy="1549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spcBef>
                <a:spcPts val="0"/>
              </a:spcBef>
              <a:defRPr>
                <a:latin typeface="Iowan Old Style Roman"/>
                <a:ea typeface="Iowan Old Style Roman"/>
                <a:cs typeface="Iowan Old Style Roman"/>
                <a:sym typeface="Iowan Old Style Roman"/>
              </a:defRPr>
            </a:pPr>
            <a:r>
              <a:t>identities</a:t>
            </a:r>
          </a:p>
          <a:p>
            <a:pPr>
              <a:spcBef>
                <a:spcPts val="0"/>
              </a:spcBef>
              <a:defRPr>
                <a:latin typeface="Iowan Old Style Roman"/>
                <a:ea typeface="Iowan Old Style Roman"/>
                <a:cs typeface="Iowan Old Style Roman"/>
                <a:sym typeface="Iowan Old Style Roman"/>
              </a:defRPr>
            </a:pPr>
            <a:r>
              <a:t>ideological </a:t>
            </a:r>
          </a:p>
          <a:p>
            <a:pPr>
              <a:spcBef>
                <a:spcPts val="0"/>
              </a:spcBef>
              <a:defRPr>
                <a:latin typeface="Iowan Old Style Roman"/>
                <a:ea typeface="Iowan Old Style Roman"/>
                <a:cs typeface="Iowan Old Style Roman"/>
                <a:sym typeface="Iowan Old Style Roman"/>
              </a:defRPr>
            </a:pPr>
            <a:r>
              <a:t>experiences </a:t>
            </a:r>
          </a:p>
        </p:txBody>
      </p:sp>
      <p:sp>
        <p:nvSpPr>
          <p:cNvPr id="157" name="Shape 157"/>
          <p:cNvSpPr/>
          <p:nvPr/>
        </p:nvSpPr>
        <p:spPr>
          <a:xfrm>
            <a:off x="51703" y="39107"/>
            <a:ext cx="4857485"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In reviewing academic literature: </a:t>
            </a:r>
          </a:p>
        </p:txBody>
      </p:sp>
      <p:sp>
        <p:nvSpPr>
          <p:cNvPr id="158" name="Shape 158"/>
          <p:cNvSpPr/>
          <p:nvPr/>
        </p:nvSpPr>
        <p:spPr>
          <a:xfrm>
            <a:off x="6693012" y="9084878"/>
            <a:ext cx="5085381"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Lynn Holley and Sue Steiner, 2005</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571500" y="1111036"/>
            <a:ext cx="11861800" cy="5181601"/>
          </a:xfrm>
          <a:prstGeom prst="rect">
            <a:avLst/>
          </a:prstGeom>
        </p:spPr>
        <p:txBody>
          <a:bodyPr>
            <a:normAutofit/>
          </a:bodyPr>
          <a:lstStyle/>
          <a:p>
            <a:r>
              <a:rPr lang="en-US" sz="8000" cap="none" dirty="0" smtClean="0">
                <a:latin typeface="Avenir Book"/>
                <a:cs typeface="Avenir Book"/>
              </a:rPr>
              <a:t>Spirals Of Silence </a:t>
            </a:r>
            <a:br>
              <a:rPr lang="en-US" sz="8000" cap="none" dirty="0" smtClean="0">
                <a:latin typeface="Avenir Book"/>
                <a:cs typeface="Avenir Book"/>
              </a:rPr>
            </a:br>
            <a:r>
              <a:rPr lang="en-US" sz="8000" cap="none" dirty="0" smtClean="0">
                <a:latin typeface="Avenir Book"/>
                <a:cs typeface="Avenir Book"/>
              </a:rPr>
              <a:t>in </a:t>
            </a:r>
            <a:r>
              <a:rPr lang="en-US" sz="8000" cap="none" dirty="0">
                <a:latin typeface="Avenir Book"/>
                <a:cs typeface="Avenir Book"/>
              </a:rPr>
              <a:t>t</a:t>
            </a:r>
            <a:r>
              <a:rPr lang="en-US" sz="8000" cap="none" dirty="0" smtClean="0">
                <a:latin typeface="Avenir Book"/>
                <a:cs typeface="Avenir Book"/>
              </a:rPr>
              <a:t>he Classroom</a:t>
            </a:r>
            <a:endParaRPr lang="en-US" sz="8000" cap="none" dirty="0">
              <a:latin typeface="Avenir Book"/>
              <a:cs typeface="Avenir Book"/>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622792" y="737397"/>
            <a:ext cx="11759216" cy="53347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latin typeface="Iowan Old Style Roman"/>
                <a:ea typeface="Iowan Old Style Roman"/>
                <a:cs typeface="Iowan Old Style Roman"/>
                <a:sym typeface="Iowan Old Style Roman"/>
              </a:defRPr>
            </a:lvl1pPr>
          </a:lstStyle>
          <a:p>
            <a:endParaRPr dirty="0"/>
          </a:p>
        </p:txBody>
      </p:sp>
      <p:sp>
        <p:nvSpPr>
          <p:cNvPr id="142" name="Shape 142"/>
          <p:cNvSpPr/>
          <p:nvPr/>
        </p:nvSpPr>
        <p:spPr>
          <a:xfrm>
            <a:off x="7141901" y="1588658"/>
            <a:ext cx="102592" cy="5334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endParaRPr dirty="0"/>
          </a:p>
        </p:txBody>
      </p:sp>
      <p:sp>
        <p:nvSpPr>
          <p:cNvPr id="2" name="Rectangle 1"/>
          <p:cNvSpPr/>
          <p:nvPr/>
        </p:nvSpPr>
        <p:spPr>
          <a:xfrm>
            <a:off x="745151" y="475787"/>
            <a:ext cx="9161091" cy="646331"/>
          </a:xfrm>
          <a:prstGeom prst="rect">
            <a:avLst/>
          </a:prstGeom>
        </p:spPr>
        <p:txBody>
          <a:bodyPr wrap="none">
            <a:spAutoFit/>
          </a:bodyPr>
          <a:lstStyle/>
          <a:p>
            <a:r>
              <a:rPr lang="en-US" sz="3600" dirty="0"/>
              <a:t>S</a:t>
            </a:r>
            <a:r>
              <a:rPr lang="en-US" sz="3600" dirty="0">
                <a:latin typeface="Iowan Old Style Roman"/>
                <a:cs typeface="Iowan Old Style Roman"/>
              </a:rPr>
              <a:t>piral of Silence theory (Noelle-Neumann)</a:t>
            </a:r>
          </a:p>
        </p:txBody>
      </p:sp>
      <p:sp>
        <p:nvSpPr>
          <p:cNvPr id="11" name="Content Placeholder 2"/>
          <p:cNvSpPr txBox="1">
            <a:spLocks/>
          </p:cNvSpPr>
          <p:nvPr/>
        </p:nvSpPr>
        <p:spPr>
          <a:xfrm>
            <a:off x="298445" y="664053"/>
            <a:ext cx="11430154" cy="4373563"/>
          </a:xfrm>
          <a:prstGeom prst="rect">
            <a:avLst/>
          </a:prstGeom>
        </p:spPr>
        <p:txBody>
          <a:bodyPr/>
          <a:lst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9pPr>
          </a:lstStyle>
          <a:p>
            <a:pPr marL="342900" indent="-342900">
              <a:buFont typeface="Arial"/>
              <a:buChar char="•"/>
            </a:pPr>
            <a:endParaRPr lang="en-US" dirty="0" smtClean="0"/>
          </a:p>
          <a:p>
            <a:pPr marL="800100" lvl="1" indent="-342900">
              <a:buFont typeface="Arial"/>
              <a:buChar char="•"/>
            </a:pPr>
            <a:r>
              <a:rPr lang="en-US" sz="3600" b="1" dirty="0" smtClean="0">
                <a:ea typeface="ＭＳ Ｐゴシック" charset="0"/>
              </a:rPr>
              <a:t>Central Assumptions:</a:t>
            </a:r>
          </a:p>
          <a:p>
            <a:pPr lvl="2">
              <a:lnSpc>
                <a:spcPct val="80000"/>
              </a:lnSpc>
            </a:pPr>
            <a:r>
              <a:rPr lang="en-US" sz="3600" dirty="0" smtClean="0">
                <a:ea typeface="ＭＳ Ｐゴシック" charset="0"/>
              </a:rPr>
              <a:t>Perceptions about public opinion influence expression</a:t>
            </a:r>
          </a:p>
          <a:p>
            <a:pPr marL="914400" lvl="2" indent="0">
              <a:lnSpc>
                <a:spcPct val="80000"/>
              </a:lnSpc>
              <a:buFont typeface="Zapf Dingbats"/>
              <a:buNone/>
            </a:pPr>
            <a:endParaRPr lang="en-US" sz="3600" dirty="0" smtClean="0">
              <a:ea typeface="ＭＳ Ｐゴシック" charset="0"/>
            </a:endParaRPr>
          </a:p>
          <a:p>
            <a:pPr lvl="2">
              <a:lnSpc>
                <a:spcPct val="80000"/>
              </a:lnSpc>
            </a:pPr>
            <a:r>
              <a:rPr lang="en-US" sz="3600" dirty="0" smtClean="0">
                <a:ea typeface="ＭＳ Ｐゴシック" charset="0"/>
              </a:rPr>
              <a:t>Pressure to conceal minority views due to fear of isolation</a:t>
            </a:r>
          </a:p>
          <a:p>
            <a:pPr lvl="1">
              <a:lnSpc>
                <a:spcPct val="80000"/>
              </a:lnSpc>
              <a:buFont typeface="Arial"/>
              <a:buChar char="•"/>
            </a:pPr>
            <a:r>
              <a:rPr lang="en-US" sz="3600" b="1" dirty="0" smtClean="0">
                <a:ea typeface="ＭＳ Ｐゴシック" charset="0"/>
              </a:rPr>
              <a:t>Research on Spiral of Silence in the Classroom</a:t>
            </a:r>
            <a:endParaRPr lang="en-US" sz="3600" b="1" dirty="0">
              <a:ea typeface="ＭＳ Ｐゴシック" charset="0"/>
            </a:endParaRPr>
          </a:p>
          <a:p>
            <a:pPr lvl="2">
              <a:lnSpc>
                <a:spcPct val="80000"/>
              </a:lnSpc>
            </a:pPr>
            <a:r>
              <a:rPr lang="en-US" sz="3600" dirty="0" smtClean="0">
                <a:ea typeface="ＭＳ Ｐゴシック" charset="0"/>
              </a:rPr>
              <a:t>“Students may silence expression of views they may see as divisive or that may cause conflict with teachers in order to ‘fit in’ and work with the teacher” (Eckstein &amp; </a:t>
            </a:r>
            <a:r>
              <a:rPr lang="en-US" sz="3600" dirty="0" err="1" smtClean="0">
                <a:ea typeface="ＭＳ Ｐゴシック" charset="0"/>
              </a:rPr>
              <a:t>Turman</a:t>
            </a:r>
            <a:r>
              <a:rPr lang="en-US" sz="3600" dirty="0" smtClean="0">
                <a:ea typeface="ＭＳ Ｐゴシック" charset="0"/>
              </a:rPr>
              <a:t>, 2002, 188).</a:t>
            </a:r>
          </a:p>
          <a:p>
            <a:pPr lvl="2">
              <a:lnSpc>
                <a:spcPct val="80000"/>
              </a:lnSpc>
            </a:pPr>
            <a:r>
              <a:rPr lang="en-US" sz="3600" dirty="0" smtClean="0">
                <a:ea typeface="ＭＳ Ｐゴシック" charset="0"/>
              </a:rPr>
              <a:t>Teachers can lessen this effect by being more cognizant of any silencing behaviors (e.g., naming, not naming, and smoothing over) they may </a:t>
            </a:r>
            <a:r>
              <a:rPr lang="en-US" sz="3600" dirty="0" smtClean="0">
                <a:ea typeface="ＭＳ Ｐゴシック" charset="0"/>
              </a:rPr>
              <a:t>engage in during </a:t>
            </a:r>
            <a:r>
              <a:rPr lang="en-US" sz="3600" dirty="0" smtClean="0">
                <a:ea typeface="ＭＳ Ｐゴシック" charset="0"/>
              </a:rPr>
              <a:t>in class discussions.</a:t>
            </a:r>
          </a:p>
          <a:p>
            <a:pPr lvl="2">
              <a:lnSpc>
                <a:spcPct val="80000"/>
              </a:lnSpc>
            </a:pPr>
            <a:endParaRPr lang="en-US" dirty="0" smtClean="0">
              <a:ea typeface="ＭＳ Ｐゴシック" charset="0"/>
            </a:endParaRPr>
          </a:p>
          <a:p>
            <a:pPr marL="800100" lvl="1" indent="-342900">
              <a:buFont typeface="Arial"/>
              <a:buChar char="•"/>
            </a:pPr>
            <a:endParaRPr lang="en-US" dirty="0"/>
          </a:p>
        </p:txBody>
      </p:sp>
    </p:spTree>
    <p:extLst>
      <p:ext uri="{BB962C8B-B14F-4D97-AF65-F5344CB8AC3E}">
        <p14:creationId xmlns:p14="http://schemas.microsoft.com/office/powerpoint/2010/main" val="26934276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720900" y="1699527"/>
            <a:ext cx="11861800" cy="2351977"/>
          </a:xfrm>
          <a:prstGeom prst="rect">
            <a:avLst/>
          </a:prstGeom>
        </p:spPr>
        <p:txBody>
          <a:bodyPr>
            <a:normAutofit fontScale="90000"/>
          </a:bodyPr>
          <a:lstStyle/>
          <a:p>
            <a:endParaRPr dirty="0" smtClean="0"/>
          </a:p>
          <a:p>
            <a:pPr>
              <a:defRPr cap="none"/>
            </a:pPr>
            <a:r>
              <a:rPr lang="en-US" cap="none" dirty="0" smtClean="0">
                <a:latin typeface="Avenir Book"/>
                <a:cs typeface="Avenir Book"/>
              </a:rPr>
              <a:t>discussion</a:t>
            </a:r>
            <a:endParaRPr dirty="0"/>
          </a:p>
        </p:txBody>
      </p:sp>
    </p:spTree>
    <p:extLst>
      <p:ext uri="{BB962C8B-B14F-4D97-AF65-F5344CB8AC3E}">
        <p14:creationId xmlns:p14="http://schemas.microsoft.com/office/powerpoint/2010/main" val="284327555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145</TotalTime>
  <Words>662</Words>
  <Application>Microsoft Office PowerPoint</Application>
  <PresentationFormat>Custom</PresentationFormat>
  <Paragraphs>78</Paragraphs>
  <Slides>13</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ＭＳ Ｐゴシック</vt:lpstr>
      <vt:lpstr>Arial</vt:lpstr>
      <vt:lpstr>Avenir Book</vt:lpstr>
      <vt:lpstr>Baskerville</vt:lpstr>
      <vt:lpstr>DIN Alternate</vt:lpstr>
      <vt:lpstr>DIN Condensed</vt:lpstr>
      <vt:lpstr>Helvetica</vt:lpstr>
      <vt:lpstr>Helvetica Neue</vt:lpstr>
      <vt:lpstr>Iowan Old Style Italic</vt:lpstr>
      <vt:lpstr>Iowan Old Style Roman</vt:lpstr>
      <vt:lpstr>Zapf Dingbats</vt:lpstr>
      <vt:lpstr>New_Template9</vt:lpstr>
      <vt:lpstr>Triggers And Safe Zones:  Creating Constructive Class Discussion On Sensitive Issues </vt:lpstr>
      <vt:lpstr>PowerPoint Presentation</vt:lpstr>
      <vt:lpstr>Preview</vt:lpstr>
      <vt:lpstr>PowerPoint Presentation</vt:lpstr>
      <vt:lpstr>PowerPoint Presentation</vt:lpstr>
      <vt:lpstr>PowerPoint Presentation</vt:lpstr>
      <vt:lpstr>Spirals Of Silence  in the Classroom</vt:lpstr>
      <vt:lpstr>PowerPoint Presentation</vt:lpstr>
      <vt:lpstr> discussion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Triggers and Safe Zones: Creating Constructive Class Discussion on Sensitive Issues</dc:title>
  <dc:creator>John Baldwin</dc:creator>
  <cp:lastModifiedBy>User Account</cp:lastModifiedBy>
  <cp:revision>13</cp:revision>
  <dcterms:modified xsi:type="dcterms:W3CDTF">2017-01-12T22:04:33Z</dcterms:modified>
</cp:coreProperties>
</file>