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1" r:id="rId6"/>
    <p:sldId id="262" r:id="rId7"/>
    <p:sldId id="263" r:id="rId8"/>
    <p:sldId id="269" r:id="rId9"/>
    <p:sldId id="264" r:id="rId10"/>
    <p:sldId id="270" r:id="rId11"/>
    <p:sldId id="265" r:id="rId12"/>
    <p:sldId id="271" r:id="rId13"/>
    <p:sldId id="266" r:id="rId14"/>
    <p:sldId id="272" r:id="rId15"/>
    <p:sldId id="267" r:id="rId16"/>
    <p:sldId id="273" r:id="rId17"/>
    <p:sldId id="268" r:id="rId18"/>
    <p:sldId id="275" r:id="rId19"/>
    <p:sldId id="276" r:id="rId20"/>
    <p:sldId id="277"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4" d="100"/>
          <a:sy n="74" d="100"/>
        </p:scale>
        <p:origin x="-8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Final (N=38)</c:v>
                </c:pt>
              </c:strCache>
            </c:strRef>
          </c:tx>
          <c:dLbls>
            <c:showVal val="1"/>
          </c:dLbls>
          <c:cat>
            <c:strRef>
              <c:f>Sheet1!$A$2:$A$6</c:f>
              <c:strCache>
                <c:ptCount val="5"/>
                <c:pt idx="0">
                  <c:v>100</c:v>
                </c:pt>
                <c:pt idx="1">
                  <c:v>90-99</c:v>
                </c:pt>
                <c:pt idx="2">
                  <c:v>80-89</c:v>
                </c:pt>
                <c:pt idx="3">
                  <c:v>70-79</c:v>
                </c:pt>
                <c:pt idx="4">
                  <c:v>60-69</c:v>
                </c:pt>
              </c:strCache>
            </c:strRef>
          </c:cat>
          <c:val>
            <c:numRef>
              <c:f>Sheet1!$B$2:$B$6</c:f>
              <c:numCache>
                <c:formatCode>General</c:formatCode>
                <c:ptCount val="5"/>
                <c:pt idx="0">
                  <c:v>5</c:v>
                </c:pt>
                <c:pt idx="1">
                  <c:v>17</c:v>
                </c:pt>
                <c:pt idx="2">
                  <c:v>12</c:v>
                </c:pt>
                <c:pt idx="3">
                  <c:v>3</c:v>
                </c:pt>
                <c:pt idx="4">
                  <c:v>2</c:v>
                </c:pt>
              </c:numCache>
            </c:numRef>
          </c:val>
        </c:ser>
        <c:dLbls>
          <c:showVal val="1"/>
        </c:dLbls>
        <c:gapWidth val="75"/>
        <c:axId val="100668928"/>
        <c:axId val="100670464"/>
      </c:barChart>
      <c:catAx>
        <c:axId val="100668928"/>
        <c:scaling>
          <c:orientation val="minMax"/>
        </c:scaling>
        <c:axPos val="b"/>
        <c:majorTickMark val="none"/>
        <c:tickLblPos val="nextTo"/>
        <c:crossAx val="100670464"/>
        <c:crosses val="autoZero"/>
        <c:auto val="1"/>
        <c:lblAlgn val="ctr"/>
        <c:lblOffset val="100"/>
      </c:catAx>
      <c:valAx>
        <c:axId val="100670464"/>
        <c:scaling>
          <c:orientation val="minMax"/>
        </c:scaling>
        <c:axPos val="l"/>
        <c:numFmt formatCode="General" sourceLinked="1"/>
        <c:majorTickMark val="none"/>
        <c:tickLblPos val="nextTo"/>
        <c:crossAx val="100668928"/>
        <c:crosses val="autoZero"/>
        <c:crossBetween val="between"/>
      </c:valAx>
    </c:plotArea>
    <c:legend>
      <c:legendPos val="b"/>
      <c:layout/>
    </c:legend>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E44327-D90C-4B7D-B59E-B2177D8A74A7}" type="doc">
      <dgm:prSet loTypeId="urn:microsoft.com/office/officeart/2005/8/layout/pyramid2" loCatId="pyramid" qsTypeId="urn:microsoft.com/office/officeart/2005/8/quickstyle/simple1" qsCatId="simple" csTypeId="urn:microsoft.com/office/officeart/2005/8/colors/accent1_2" csCatId="accent1" phldr="1"/>
      <dgm:spPr/>
    </dgm:pt>
    <dgm:pt modelId="{C6F5C5F7-29E5-4172-A1AF-D68C64AFDCA9}">
      <dgm:prSet phldrT="[Text]"/>
      <dgm:spPr/>
      <dgm:t>
        <a:bodyPr/>
        <a:lstStyle/>
        <a:p>
          <a:r>
            <a:rPr lang="en-US" dirty="0" smtClean="0"/>
            <a:t>Synthesis</a:t>
          </a:r>
          <a:endParaRPr lang="en-US" dirty="0"/>
        </a:p>
      </dgm:t>
    </dgm:pt>
    <dgm:pt modelId="{BA92391A-5BF9-4786-992F-986D914AC72D}" type="parTrans" cxnId="{716AE4FD-6B23-469A-8C69-29B707A8EC6E}">
      <dgm:prSet/>
      <dgm:spPr/>
      <dgm:t>
        <a:bodyPr/>
        <a:lstStyle/>
        <a:p>
          <a:endParaRPr lang="en-US"/>
        </a:p>
      </dgm:t>
    </dgm:pt>
    <dgm:pt modelId="{67AEE2D0-B1A7-4913-8BFC-19F6ADCE1F73}" type="sibTrans" cxnId="{716AE4FD-6B23-469A-8C69-29B707A8EC6E}">
      <dgm:prSet/>
      <dgm:spPr/>
      <dgm:t>
        <a:bodyPr/>
        <a:lstStyle/>
        <a:p>
          <a:endParaRPr lang="en-US"/>
        </a:p>
      </dgm:t>
    </dgm:pt>
    <dgm:pt modelId="{CB305B02-DA54-4E97-A011-18BCCFA538F0}">
      <dgm:prSet phldrT="[Text]"/>
      <dgm:spPr/>
      <dgm:t>
        <a:bodyPr/>
        <a:lstStyle/>
        <a:p>
          <a:r>
            <a:rPr lang="en-US" dirty="0" smtClean="0"/>
            <a:t>RCT</a:t>
          </a:r>
          <a:endParaRPr lang="en-US" dirty="0"/>
        </a:p>
      </dgm:t>
    </dgm:pt>
    <dgm:pt modelId="{D466B0A0-2768-456F-A286-DDCA5A1AE5F8}" type="parTrans" cxnId="{30814F7C-20CC-4DDE-B34C-27970B58795B}">
      <dgm:prSet/>
      <dgm:spPr/>
      <dgm:t>
        <a:bodyPr/>
        <a:lstStyle/>
        <a:p>
          <a:endParaRPr lang="en-US"/>
        </a:p>
      </dgm:t>
    </dgm:pt>
    <dgm:pt modelId="{1B0B940B-24CE-4E0B-8D46-C774DB6DE1EB}" type="sibTrans" cxnId="{30814F7C-20CC-4DDE-B34C-27970B58795B}">
      <dgm:prSet/>
      <dgm:spPr/>
      <dgm:t>
        <a:bodyPr/>
        <a:lstStyle/>
        <a:p>
          <a:endParaRPr lang="en-US"/>
        </a:p>
      </dgm:t>
    </dgm:pt>
    <dgm:pt modelId="{0BACD334-72FC-460B-BFA0-DEBC97FC8FBE}">
      <dgm:prSet phldrT="[Text]"/>
      <dgm:spPr/>
      <dgm:t>
        <a:bodyPr/>
        <a:lstStyle/>
        <a:p>
          <a:r>
            <a:rPr lang="en-US" dirty="0" smtClean="0"/>
            <a:t>Quasi-experimental</a:t>
          </a:r>
          <a:endParaRPr lang="en-US" dirty="0"/>
        </a:p>
      </dgm:t>
    </dgm:pt>
    <dgm:pt modelId="{1E1689EB-1E22-4C82-961B-213116A4BEA6}" type="parTrans" cxnId="{F9456488-F73D-4E8D-A952-F5062DA519BA}">
      <dgm:prSet/>
      <dgm:spPr/>
      <dgm:t>
        <a:bodyPr/>
        <a:lstStyle/>
        <a:p>
          <a:endParaRPr lang="en-US"/>
        </a:p>
      </dgm:t>
    </dgm:pt>
    <dgm:pt modelId="{E35E4929-AF60-415F-AB4E-ED616CE330F3}" type="sibTrans" cxnId="{F9456488-F73D-4E8D-A952-F5062DA519BA}">
      <dgm:prSet/>
      <dgm:spPr/>
      <dgm:t>
        <a:bodyPr/>
        <a:lstStyle/>
        <a:p>
          <a:endParaRPr lang="en-US"/>
        </a:p>
      </dgm:t>
    </dgm:pt>
    <dgm:pt modelId="{B74A38C0-26D1-4E94-9F80-A749F0165045}">
      <dgm:prSet/>
      <dgm:spPr/>
      <dgm:t>
        <a:bodyPr/>
        <a:lstStyle/>
        <a:p>
          <a:r>
            <a:rPr lang="en-US" dirty="0" smtClean="0"/>
            <a:t>Guidelines or Qualitative</a:t>
          </a:r>
          <a:endParaRPr lang="en-US" dirty="0"/>
        </a:p>
      </dgm:t>
    </dgm:pt>
    <dgm:pt modelId="{97A74951-7EA8-47C5-AEB0-1D073DE0EC38}" type="parTrans" cxnId="{04221BB5-04B7-4943-8ADE-821125807D5A}">
      <dgm:prSet/>
      <dgm:spPr/>
      <dgm:t>
        <a:bodyPr/>
        <a:lstStyle/>
        <a:p>
          <a:endParaRPr lang="en-US"/>
        </a:p>
      </dgm:t>
    </dgm:pt>
    <dgm:pt modelId="{E7E34AAB-C490-41A9-8A07-E9A8D93B3134}" type="sibTrans" cxnId="{04221BB5-04B7-4943-8ADE-821125807D5A}">
      <dgm:prSet/>
      <dgm:spPr/>
      <dgm:t>
        <a:bodyPr/>
        <a:lstStyle/>
        <a:p>
          <a:endParaRPr lang="en-US"/>
        </a:p>
      </dgm:t>
    </dgm:pt>
    <dgm:pt modelId="{04D4AF09-08E8-4C03-8F4B-9E255577D9CF}" type="pres">
      <dgm:prSet presAssocID="{9CE44327-D90C-4B7D-B59E-B2177D8A74A7}" presName="compositeShape" presStyleCnt="0">
        <dgm:presLayoutVars>
          <dgm:dir/>
          <dgm:resizeHandles/>
        </dgm:presLayoutVars>
      </dgm:prSet>
      <dgm:spPr/>
    </dgm:pt>
    <dgm:pt modelId="{E7A1ED82-AFE6-4813-8E17-736AD9FDE454}" type="pres">
      <dgm:prSet presAssocID="{9CE44327-D90C-4B7D-B59E-B2177D8A74A7}" presName="pyramid" presStyleLbl="node1" presStyleIdx="0" presStyleCnt="1"/>
      <dgm:spPr/>
    </dgm:pt>
    <dgm:pt modelId="{61928962-E8CD-4B4D-9BE6-93CAD6773ABE}" type="pres">
      <dgm:prSet presAssocID="{9CE44327-D90C-4B7D-B59E-B2177D8A74A7}" presName="theList" presStyleCnt="0"/>
      <dgm:spPr/>
    </dgm:pt>
    <dgm:pt modelId="{DA5A4B04-127F-4DD8-97A2-8BE7639DAA0C}" type="pres">
      <dgm:prSet presAssocID="{C6F5C5F7-29E5-4172-A1AF-D68C64AFDCA9}" presName="aNode" presStyleLbl="fgAcc1" presStyleIdx="0" presStyleCnt="4">
        <dgm:presLayoutVars>
          <dgm:bulletEnabled val="1"/>
        </dgm:presLayoutVars>
      </dgm:prSet>
      <dgm:spPr/>
      <dgm:t>
        <a:bodyPr/>
        <a:lstStyle/>
        <a:p>
          <a:endParaRPr lang="en-US"/>
        </a:p>
      </dgm:t>
    </dgm:pt>
    <dgm:pt modelId="{61ECF490-0D71-42C7-B013-E4AA75359233}" type="pres">
      <dgm:prSet presAssocID="{C6F5C5F7-29E5-4172-A1AF-D68C64AFDCA9}" presName="aSpace" presStyleCnt="0"/>
      <dgm:spPr/>
    </dgm:pt>
    <dgm:pt modelId="{7EC05BA8-40AD-4E80-B879-2D1CBB795DAA}" type="pres">
      <dgm:prSet presAssocID="{CB305B02-DA54-4E97-A011-18BCCFA538F0}" presName="aNode" presStyleLbl="fgAcc1" presStyleIdx="1" presStyleCnt="4">
        <dgm:presLayoutVars>
          <dgm:bulletEnabled val="1"/>
        </dgm:presLayoutVars>
      </dgm:prSet>
      <dgm:spPr/>
      <dgm:t>
        <a:bodyPr/>
        <a:lstStyle/>
        <a:p>
          <a:endParaRPr lang="en-US"/>
        </a:p>
      </dgm:t>
    </dgm:pt>
    <dgm:pt modelId="{C47492E9-32C2-44E3-8CB3-71F5C8BB2044}" type="pres">
      <dgm:prSet presAssocID="{CB305B02-DA54-4E97-A011-18BCCFA538F0}" presName="aSpace" presStyleCnt="0"/>
      <dgm:spPr/>
    </dgm:pt>
    <dgm:pt modelId="{3C40B6F4-6543-4191-9E46-CB1A526E5F78}" type="pres">
      <dgm:prSet presAssocID="{0BACD334-72FC-460B-BFA0-DEBC97FC8FBE}" presName="aNode" presStyleLbl="fgAcc1" presStyleIdx="2" presStyleCnt="4">
        <dgm:presLayoutVars>
          <dgm:bulletEnabled val="1"/>
        </dgm:presLayoutVars>
      </dgm:prSet>
      <dgm:spPr/>
      <dgm:t>
        <a:bodyPr/>
        <a:lstStyle/>
        <a:p>
          <a:endParaRPr lang="en-US"/>
        </a:p>
      </dgm:t>
    </dgm:pt>
    <dgm:pt modelId="{1BC6BD0F-D429-413A-8366-988660E7B05D}" type="pres">
      <dgm:prSet presAssocID="{0BACD334-72FC-460B-BFA0-DEBC97FC8FBE}" presName="aSpace" presStyleCnt="0"/>
      <dgm:spPr/>
    </dgm:pt>
    <dgm:pt modelId="{53D10AC5-475C-4A3F-B8C0-F24A2E587B32}" type="pres">
      <dgm:prSet presAssocID="{B74A38C0-26D1-4E94-9F80-A749F0165045}" presName="aNode" presStyleLbl="fgAcc1" presStyleIdx="3" presStyleCnt="4">
        <dgm:presLayoutVars>
          <dgm:bulletEnabled val="1"/>
        </dgm:presLayoutVars>
      </dgm:prSet>
      <dgm:spPr/>
      <dgm:t>
        <a:bodyPr/>
        <a:lstStyle/>
        <a:p>
          <a:endParaRPr lang="en-US"/>
        </a:p>
      </dgm:t>
    </dgm:pt>
    <dgm:pt modelId="{A8175223-DFF0-4D15-A88D-73F66EB3880E}" type="pres">
      <dgm:prSet presAssocID="{B74A38C0-26D1-4E94-9F80-A749F0165045}" presName="aSpace" presStyleCnt="0"/>
      <dgm:spPr/>
    </dgm:pt>
  </dgm:ptLst>
  <dgm:cxnLst>
    <dgm:cxn modelId="{135F9984-ABE7-4E8F-8623-62E632928F9D}" type="presOf" srcId="{0BACD334-72FC-460B-BFA0-DEBC97FC8FBE}" destId="{3C40B6F4-6543-4191-9E46-CB1A526E5F78}" srcOrd="0" destOrd="0" presId="urn:microsoft.com/office/officeart/2005/8/layout/pyramid2"/>
    <dgm:cxn modelId="{0D24CAC5-0909-470F-9C64-361F4B25B17C}" type="presOf" srcId="{9CE44327-D90C-4B7D-B59E-B2177D8A74A7}" destId="{04D4AF09-08E8-4C03-8F4B-9E255577D9CF}" srcOrd="0" destOrd="0" presId="urn:microsoft.com/office/officeart/2005/8/layout/pyramid2"/>
    <dgm:cxn modelId="{F9456488-F73D-4E8D-A952-F5062DA519BA}" srcId="{9CE44327-D90C-4B7D-B59E-B2177D8A74A7}" destId="{0BACD334-72FC-460B-BFA0-DEBC97FC8FBE}" srcOrd="2" destOrd="0" parTransId="{1E1689EB-1E22-4C82-961B-213116A4BEA6}" sibTransId="{E35E4929-AF60-415F-AB4E-ED616CE330F3}"/>
    <dgm:cxn modelId="{04221BB5-04B7-4943-8ADE-821125807D5A}" srcId="{9CE44327-D90C-4B7D-B59E-B2177D8A74A7}" destId="{B74A38C0-26D1-4E94-9F80-A749F0165045}" srcOrd="3" destOrd="0" parTransId="{97A74951-7EA8-47C5-AEB0-1D073DE0EC38}" sibTransId="{E7E34AAB-C490-41A9-8A07-E9A8D93B3134}"/>
    <dgm:cxn modelId="{B1F45FE1-A145-45AC-8C27-83163DCC281C}" type="presOf" srcId="{B74A38C0-26D1-4E94-9F80-A749F0165045}" destId="{53D10AC5-475C-4A3F-B8C0-F24A2E587B32}" srcOrd="0" destOrd="0" presId="urn:microsoft.com/office/officeart/2005/8/layout/pyramid2"/>
    <dgm:cxn modelId="{30814F7C-20CC-4DDE-B34C-27970B58795B}" srcId="{9CE44327-D90C-4B7D-B59E-B2177D8A74A7}" destId="{CB305B02-DA54-4E97-A011-18BCCFA538F0}" srcOrd="1" destOrd="0" parTransId="{D466B0A0-2768-456F-A286-DDCA5A1AE5F8}" sibTransId="{1B0B940B-24CE-4E0B-8D46-C774DB6DE1EB}"/>
    <dgm:cxn modelId="{C5FBB974-2504-4305-81C9-B08C6A452438}" type="presOf" srcId="{C6F5C5F7-29E5-4172-A1AF-D68C64AFDCA9}" destId="{DA5A4B04-127F-4DD8-97A2-8BE7639DAA0C}" srcOrd="0" destOrd="0" presId="urn:microsoft.com/office/officeart/2005/8/layout/pyramid2"/>
    <dgm:cxn modelId="{C69D4EC7-96B1-45D7-9F4D-262FDED291B1}" type="presOf" srcId="{CB305B02-DA54-4E97-A011-18BCCFA538F0}" destId="{7EC05BA8-40AD-4E80-B879-2D1CBB795DAA}" srcOrd="0" destOrd="0" presId="urn:microsoft.com/office/officeart/2005/8/layout/pyramid2"/>
    <dgm:cxn modelId="{716AE4FD-6B23-469A-8C69-29B707A8EC6E}" srcId="{9CE44327-D90C-4B7D-B59E-B2177D8A74A7}" destId="{C6F5C5F7-29E5-4172-A1AF-D68C64AFDCA9}" srcOrd="0" destOrd="0" parTransId="{BA92391A-5BF9-4786-992F-986D914AC72D}" sibTransId="{67AEE2D0-B1A7-4913-8BFC-19F6ADCE1F73}"/>
    <dgm:cxn modelId="{970056A1-B3BE-4948-9E5C-3453FE015837}" type="presParOf" srcId="{04D4AF09-08E8-4C03-8F4B-9E255577D9CF}" destId="{E7A1ED82-AFE6-4813-8E17-736AD9FDE454}" srcOrd="0" destOrd="0" presId="urn:microsoft.com/office/officeart/2005/8/layout/pyramid2"/>
    <dgm:cxn modelId="{48E852D8-4342-4305-8CE8-4A0B37CFD783}" type="presParOf" srcId="{04D4AF09-08E8-4C03-8F4B-9E255577D9CF}" destId="{61928962-E8CD-4B4D-9BE6-93CAD6773ABE}" srcOrd="1" destOrd="0" presId="urn:microsoft.com/office/officeart/2005/8/layout/pyramid2"/>
    <dgm:cxn modelId="{62DC7152-AB1C-4FD1-9B3B-42A59959634F}" type="presParOf" srcId="{61928962-E8CD-4B4D-9BE6-93CAD6773ABE}" destId="{DA5A4B04-127F-4DD8-97A2-8BE7639DAA0C}" srcOrd="0" destOrd="0" presId="urn:microsoft.com/office/officeart/2005/8/layout/pyramid2"/>
    <dgm:cxn modelId="{4FE594FF-B34E-4653-8653-BE6EFA33EA6B}" type="presParOf" srcId="{61928962-E8CD-4B4D-9BE6-93CAD6773ABE}" destId="{61ECF490-0D71-42C7-B013-E4AA75359233}" srcOrd="1" destOrd="0" presId="urn:microsoft.com/office/officeart/2005/8/layout/pyramid2"/>
    <dgm:cxn modelId="{04B39DB0-61EB-47C1-BD65-B35CEE5249E5}" type="presParOf" srcId="{61928962-E8CD-4B4D-9BE6-93CAD6773ABE}" destId="{7EC05BA8-40AD-4E80-B879-2D1CBB795DAA}" srcOrd="2" destOrd="0" presId="urn:microsoft.com/office/officeart/2005/8/layout/pyramid2"/>
    <dgm:cxn modelId="{62494A19-6DCB-4D91-8910-95F790FB1F53}" type="presParOf" srcId="{61928962-E8CD-4B4D-9BE6-93CAD6773ABE}" destId="{C47492E9-32C2-44E3-8CB3-71F5C8BB2044}" srcOrd="3" destOrd="0" presId="urn:microsoft.com/office/officeart/2005/8/layout/pyramid2"/>
    <dgm:cxn modelId="{F612D47F-A912-4DBD-9C91-EF4611A33B51}" type="presParOf" srcId="{61928962-E8CD-4B4D-9BE6-93CAD6773ABE}" destId="{3C40B6F4-6543-4191-9E46-CB1A526E5F78}" srcOrd="4" destOrd="0" presId="urn:microsoft.com/office/officeart/2005/8/layout/pyramid2"/>
    <dgm:cxn modelId="{2935D7C7-1336-4BDD-AB20-F30E305202F6}" type="presParOf" srcId="{61928962-E8CD-4B4D-9BE6-93CAD6773ABE}" destId="{1BC6BD0F-D429-413A-8366-988660E7B05D}" srcOrd="5" destOrd="0" presId="urn:microsoft.com/office/officeart/2005/8/layout/pyramid2"/>
    <dgm:cxn modelId="{6F3E0DE6-DFA0-450D-A5D1-A819FB9ACB9B}" type="presParOf" srcId="{61928962-E8CD-4B4D-9BE6-93CAD6773ABE}" destId="{53D10AC5-475C-4A3F-B8C0-F24A2E587B32}" srcOrd="6" destOrd="0" presId="urn:microsoft.com/office/officeart/2005/8/layout/pyramid2"/>
    <dgm:cxn modelId="{442CEAFD-969E-46CF-8048-0702D65BA7D4}" type="presParOf" srcId="{61928962-E8CD-4B4D-9BE6-93CAD6773ABE}" destId="{A8175223-DFF0-4D15-A88D-73F66EB3880E}" srcOrd="7" destOrd="0" presId="urn:microsoft.com/office/officeart/2005/8/layout/pyramid2"/>
  </dgm:cxnLst>
  <dgm:bg/>
  <dgm:whole/>
</dgm:dataModel>
</file>

<file path=ppt/diagrams/data2.xml><?xml version="1.0" encoding="utf-8"?>
<dgm:dataModel xmlns:dgm="http://schemas.openxmlformats.org/drawingml/2006/diagram" xmlns:a="http://schemas.openxmlformats.org/drawingml/2006/main">
  <dgm:ptLst>
    <dgm:pt modelId="{9CE44327-D90C-4B7D-B59E-B2177D8A74A7}" type="doc">
      <dgm:prSet loTypeId="urn:microsoft.com/office/officeart/2005/8/layout/pyramid2" loCatId="pyramid" qsTypeId="urn:microsoft.com/office/officeart/2005/8/quickstyle/simple1" qsCatId="simple" csTypeId="urn:microsoft.com/office/officeart/2005/8/colors/accent1_2" csCatId="accent1" phldr="1"/>
      <dgm:spPr/>
    </dgm:pt>
    <dgm:pt modelId="{C6F5C5F7-29E5-4172-A1AF-D68C64AFDCA9}">
      <dgm:prSet phldrT="[Text]"/>
      <dgm:spPr/>
      <dgm:t>
        <a:bodyPr/>
        <a:lstStyle/>
        <a:p>
          <a:r>
            <a:rPr lang="en-US" dirty="0" smtClean="0"/>
            <a:t>Synthesis</a:t>
          </a:r>
          <a:endParaRPr lang="en-US" dirty="0"/>
        </a:p>
      </dgm:t>
    </dgm:pt>
    <dgm:pt modelId="{BA92391A-5BF9-4786-992F-986D914AC72D}" type="parTrans" cxnId="{716AE4FD-6B23-469A-8C69-29B707A8EC6E}">
      <dgm:prSet/>
      <dgm:spPr/>
      <dgm:t>
        <a:bodyPr/>
        <a:lstStyle/>
        <a:p>
          <a:endParaRPr lang="en-US"/>
        </a:p>
      </dgm:t>
    </dgm:pt>
    <dgm:pt modelId="{67AEE2D0-B1A7-4913-8BFC-19F6ADCE1F73}" type="sibTrans" cxnId="{716AE4FD-6B23-469A-8C69-29B707A8EC6E}">
      <dgm:prSet/>
      <dgm:spPr/>
      <dgm:t>
        <a:bodyPr/>
        <a:lstStyle/>
        <a:p>
          <a:endParaRPr lang="en-US"/>
        </a:p>
      </dgm:t>
    </dgm:pt>
    <dgm:pt modelId="{CB305B02-DA54-4E97-A011-18BCCFA538F0}">
      <dgm:prSet phldrT="[Text]"/>
      <dgm:spPr/>
      <dgm:t>
        <a:bodyPr/>
        <a:lstStyle/>
        <a:p>
          <a:r>
            <a:rPr lang="en-US" dirty="0" smtClean="0"/>
            <a:t>RCT</a:t>
          </a:r>
          <a:endParaRPr lang="en-US" dirty="0"/>
        </a:p>
      </dgm:t>
    </dgm:pt>
    <dgm:pt modelId="{D466B0A0-2768-456F-A286-DDCA5A1AE5F8}" type="parTrans" cxnId="{30814F7C-20CC-4DDE-B34C-27970B58795B}">
      <dgm:prSet/>
      <dgm:spPr/>
      <dgm:t>
        <a:bodyPr/>
        <a:lstStyle/>
        <a:p>
          <a:endParaRPr lang="en-US"/>
        </a:p>
      </dgm:t>
    </dgm:pt>
    <dgm:pt modelId="{1B0B940B-24CE-4E0B-8D46-C774DB6DE1EB}" type="sibTrans" cxnId="{30814F7C-20CC-4DDE-B34C-27970B58795B}">
      <dgm:prSet/>
      <dgm:spPr/>
      <dgm:t>
        <a:bodyPr/>
        <a:lstStyle/>
        <a:p>
          <a:endParaRPr lang="en-US"/>
        </a:p>
      </dgm:t>
    </dgm:pt>
    <dgm:pt modelId="{0BACD334-72FC-460B-BFA0-DEBC97FC8FBE}">
      <dgm:prSet phldrT="[Text]"/>
      <dgm:spPr/>
      <dgm:t>
        <a:bodyPr/>
        <a:lstStyle/>
        <a:p>
          <a:r>
            <a:rPr lang="en-US" dirty="0" smtClean="0"/>
            <a:t>Quasi-experimental</a:t>
          </a:r>
          <a:endParaRPr lang="en-US" dirty="0"/>
        </a:p>
      </dgm:t>
    </dgm:pt>
    <dgm:pt modelId="{1E1689EB-1E22-4C82-961B-213116A4BEA6}" type="parTrans" cxnId="{F9456488-F73D-4E8D-A952-F5062DA519BA}">
      <dgm:prSet/>
      <dgm:spPr/>
      <dgm:t>
        <a:bodyPr/>
        <a:lstStyle/>
        <a:p>
          <a:endParaRPr lang="en-US"/>
        </a:p>
      </dgm:t>
    </dgm:pt>
    <dgm:pt modelId="{E35E4929-AF60-415F-AB4E-ED616CE330F3}" type="sibTrans" cxnId="{F9456488-F73D-4E8D-A952-F5062DA519BA}">
      <dgm:prSet/>
      <dgm:spPr/>
      <dgm:t>
        <a:bodyPr/>
        <a:lstStyle/>
        <a:p>
          <a:endParaRPr lang="en-US"/>
        </a:p>
      </dgm:t>
    </dgm:pt>
    <dgm:pt modelId="{B74A38C0-26D1-4E94-9F80-A749F0165045}">
      <dgm:prSet/>
      <dgm:spPr/>
      <dgm:t>
        <a:bodyPr/>
        <a:lstStyle/>
        <a:p>
          <a:r>
            <a:rPr lang="en-US" dirty="0" smtClean="0"/>
            <a:t>Guidelines or Qualitative</a:t>
          </a:r>
          <a:endParaRPr lang="en-US" dirty="0"/>
        </a:p>
      </dgm:t>
    </dgm:pt>
    <dgm:pt modelId="{97A74951-7EA8-47C5-AEB0-1D073DE0EC38}" type="parTrans" cxnId="{04221BB5-04B7-4943-8ADE-821125807D5A}">
      <dgm:prSet/>
      <dgm:spPr/>
      <dgm:t>
        <a:bodyPr/>
        <a:lstStyle/>
        <a:p>
          <a:endParaRPr lang="en-US"/>
        </a:p>
      </dgm:t>
    </dgm:pt>
    <dgm:pt modelId="{E7E34AAB-C490-41A9-8A07-E9A8D93B3134}" type="sibTrans" cxnId="{04221BB5-04B7-4943-8ADE-821125807D5A}">
      <dgm:prSet/>
      <dgm:spPr/>
      <dgm:t>
        <a:bodyPr/>
        <a:lstStyle/>
        <a:p>
          <a:endParaRPr lang="en-US"/>
        </a:p>
      </dgm:t>
    </dgm:pt>
    <dgm:pt modelId="{04D4AF09-08E8-4C03-8F4B-9E255577D9CF}" type="pres">
      <dgm:prSet presAssocID="{9CE44327-D90C-4B7D-B59E-B2177D8A74A7}" presName="compositeShape" presStyleCnt="0">
        <dgm:presLayoutVars>
          <dgm:dir/>
          <dgm:resizeHandles/>
        </dgm:presLayoutVars>
      </dgm:prSet>
      <dgm:spPr/>
    </dgm:pt>
    <dgm:pt modelId="{E7A1ED82-AFE6-4813-8E17-736AD9FDE454}" type="pres">
      <dgm:prSet presAssocID="{9CE44327-D90C-4B7D-B59E-B2177D8A74A7}" presName="pyramid" presStyleLbl="node1" presStyleIdx="0" presStyleCnt="1"/>
      <dgm:spPr/>
    </dgm:pt>
    <dgm:pt modelId="{61928962-E8CD-4B4D-9BE6-93CAD6773ABE}" type="pres">
      <dgm:prSet presAssocID="{9CE44327-D90C-4B7D-B59E-B2177D8A74A7}" presName="theList" presStyleCnt="0"/>
      <dgm:spPr/>
    </dgm:pt>
    <dgm:pt modelId="{DA5A4B04-127F-4DD8-97A2-8BE7639DAA0C}" type="pres">
      <dgm:prSet presAssocID="{C6F5C5F7-29E5-4172-A1AF-D68C64AFDCA9}" presName="aNode" presStyleLbl="fgAcc1" presStyleIdx="0" presStyleCnt="4">
        <dgm:presLayoutVars>
          <dgm:bulletEnabled val="1"/>
        </dgm:presLayoutVars>
      </dgm:prSet>
      <dgm:spPr/>
      <dgm:t>
        <a:bodyPr/>
        <a:lstStyle/>
        <a:p>
          <a:endParaRPr lang="en-US"/>
        </a:p>
      </dgm:t>
    </dgm:pt>
    <dgm:pt modelId="{61ECF490-0D71-42C7-B013-E4AA75359233}" type="pres">
      <dgm:prSet presAssocID="{C6F5C5F7-29E5-4172-A1AF-D68C64AFDCA9}" presName="aSpace" presStyleCnt="0"/>
      <dgm:spPr/>
    </dgm:pt>
    <dgm:pt modelId="{7EC05BA8-40AD-4E80-B879-2D1CBB795DAA}" type="pres">
      <dgm:prSet presAssocID="{CB305B02-DA54-4E97-A011-18BCCFA538F0}" presName="aNode" presStyleLbl="fgAcc1" presStyleIdx="1" presStyleCnt="4">
        <dgm:presLayoutVars>
          <dgm:bulletEnabled val="1"/>
        </dgm:presLayoutVars>
      </dgm:prSet>
      <dgm:spPr/>
      <dgm:t>
        <a:bodyPr/>
        <a:lstStyle/>
        <a:p>
          <a:endParaRPr lang="en-US"/>
        </a:p>
      </dgm:t>
    </dgm:pt>
    <dgm:pt modelId="{C47492E9-32C2-44E3-8CB3-71F5C8BB2044}" type="pres">
      <dgm:prSet presAssocID="{CB305B02-DA54-4E97-A011-18BCCFA538F0}" presName="aSpace" presStyleCnt="0"/>
      <dgm:spPr/>
    </dgm:pt>
    <dgm:pt modelId="{3C40B6F4-6543-4191-9E46-CB1A526E5F78}" type="pres">
      <dgm:prSet presAssocID="{0BACD334-72FC-460B-BFA0-DEBC97FC8FBE}" presName="aNode" presStyleLbl="fgAcc1" presStyleIdx="2" presStyleCnt="4">
        <dgm:presLayoutVars>
          <dgm:bulletEnabled val="1"/>
        </dgm:presLayoutVars>
      </dgm:prSet>
      <dgm:spPr/>
      <dgm:t>
        <a:bodyPr/>
        <a:lstStyle/>
        <a:p>
          <a:endParaRPr lang="en-US"/>
        </a:p>
      </dgm:t>
    </dgm:pt>
    <dgm:pt modelId="{1BC6BD0F-D429-413A-8366-988660E7B05D}" type="pres">
      <dgm:prSet presAssocID="{0BACD334-72FC-460B-BFA0-DEBC97FC8FBE}" presName="aSpace" presStyleCnt="0"/>
      <dgm:spPr/>
    </dgm:pt>
    <dgm:pt modelId="{53D10AC5-475C-4A3F-B8C0-F24A2E587B32}" type="pres">
      <dgm:prSet presAssocID="{B74A38C0-26D1-4E94-9F80-A749F0165045}" presName="aNode" presStyleLbl="fgAcc1" presStyleIdx="3" presStyleCnt="4">
        <dgm:presLayoutVars>
          <dgm:bulletEnabled val="1"/>
        </dgm:presLayoutVars>
      </dgm:prSet>
      <dgm:spPr/>
      <dgm:t>
        <a:bodyPr/>
        <a:lstStyle/>
        <a:p>
          <a:endParaRPr lang="en-US"/>
        </a:p>
      </dgm:t>
    </dgm:pt>
    <dgm:pt modelId="{A8175223-DFF0-4D15-A88D-73F66EB3880E}" type="pres">
      <dgm:prSet presAssocID="{B74A38C0-26D1-4E94-9F80-A749F0165045}" presName="aSpace" presStyleCnt="0"/>
      <dgm:spPr/>
    </dgm:pt>
  </dgm:ptLst>
  <dgm:cxnLst>
    <dgm:cxn modelId="{F9456488-F73D-4E8D-A952-F5062DA519BA}" srcId="{9CE44327-D90C-4B7D-B59E-B2177D8A74A7}" destId="{0BACD334-72FC-460B-BFA0-DEBC97FC8FBE}" srcOrd="2" destOrd="0" parTransId="{1E1689EB-1E22-4C82-961B-213116A4BEA6}" sibTransId="{E35E4929-AF60-415F-AB4E-ED616CE330F3}"/>
    <dgm:cxn modelId="{1D1A2912-D71C-45D9-ADE7-8723C0EAEFFF}" type="presOf" srcId="{9CE44327-D90C-4B7D-B59E-B2177D8A74A7}" destId="{04D4AF09-08E8-4C03-8F4B-9E255577D9CF}" srcOrd="0" destOrd="0" presId="urn:microsoft.com/office/officeart/2005/8/layout/pyramid2"/>
    <dgm:cxn modelId="{04221BB5-04B7-4943-8ADE-821125807D5A}" srcId="{9CE44327-D90C-4B7D-B59E-B2177D8A74A7}" destId="{B74A38C0-26D1-4E94-9F80-A749F0165045}" srcOrd="3" destOrd="0" parTransId="{97A74951-7EA8-47C5-AEB0-1D073DE0EC38}" sibTransId="{E7E34AAB-C490-41A9-8A07-E9A8D93B3134}"/>
    <dgm:cxn modelId="{74B3CBE0-1A89-4772-8A6C-BBA1FB90835E}" type="presOf" srcId="{CB305B02-DA54-4E97-A011-18BCCFA538F0}" destId="{7EC05BA8-40AD-4E80-B879-2D1CBB795DAA}" srcOrd="0" destOrd="0" presId="urn:microsoft.com/office/officeart/2005/8/layout/pyramid2"/>
    <dgm:cxn modelId="{30814F7C-20CC-4DDE-B34C-27970B58795B}" srcId="{9CE44327-D90C-4B7D-B59E-B2177D8A74A7}" destId="{CB305B02-DA54-4E97-A011-18BCCFA538F0}" srcOrd="1" destOrd="0" parTransId="{D466B0A0-2768-456F-A286-DDCA5A1AE5F8}" sibTransId="{1B0B940B-24CE-4E0B-8D46-C774DB6DE1EB}"/>
    <dgm:cxn modelId="{FC1217C8-C7F3-41BC-BE51-187186CF1117}" type="presOf" srcId="{B74A38C0-26D1-4E94-9F80-A749F0165045}" destId="{53D10AC5-475C-4A3F-B8C0-F24A2E587B32}" srcOrd="0" destOrd="0" presId="urn:microsoft.com/office/officeart/2005/8/layout/pyramid2"/>
    <dgm:cxn modelId="{09F0E186-754C-4CB5-91D8-7E587F25BE9E}" type="presOf" srcId="{0BACD334-72FC-460B-BFA0-DEBC97FC8FBE}" destId="{3C40B6F4-6543-4191-9E46-CB1A526E5F78}" srcOrd="0" destOrd="0" presId="urn:microsoft.com/office/officeart/2005/8/layout/pyramid2"/>
    <dgm:cxn modelId="{E753E75D-9BCA-49A6-84DC-E49C5B278D4B}" type="presOf" srcId="{C6F5C5F7-29E5-4172-A1AF-D68C64AFDCA9}" destId="{DA5A4B04-127F-4DD8-97A2-8BE7639DAA0C}" srcOrd="0" destOrd="0" presId="urn:microsoft.com/office/officeart/2005/8/layout/pyramid2"/>
    <dgm:cxn modelId="{716AE4FD-6B23-469A-8C69-29B707A8EC6E}" srcId="{9CE44327-D90C-4B7D-B59E-B2177D8A74A7}" destId="{C6F5C5F7-29E5-4172-A1AF-D68C64AFDCA9}" srcOrd="0" destOrd="0" parTransId="{BA92391A-5BF9-4786-992F-986D914AC72D}" sibTransId="{67AEE2D0-B1A7-4913-8BFC-19F6ADCE1F73}"/>
    <dgm:cxn modelId="{E2FB95AD-8CE8-46CE-BA80-6483F7A6A828}" type="presParOf" srcId="{04D4AF09-08E8-4C03-8F4B-9E255577D9CF}" destId="{E7A1ED82-AFE6-4813-8E17-736AD9FDE454}" srcOrd="0" destOrd="0" presId="urn:microsoft.com/office/officeart/2005/8/layout/pyramid2"/>
    <dgm:cxn modelId="{A9FE9DED-F456-475B-87EF-5F235BE154DD}" type="presParOf" srcId="{04D4AF09-08E8-4C03-8F4B-9E255577D9CF}" destId="{61928962-E8CD-4B4D-9BE6-93CAD6773ABE}" srcOrd="1" destOrd="0" presId="urn:microsoft.com/office/officeart/2005/8/layout/pyramid2"/>
    <dgm:cxn modelId="{77846E76-EF3F-4061-A4FC-7FA0FB8CFE22}" type="presParOf" srcId="{61928962-E8CD-4B4D-9BE6-93CAD6773ABE}" destId="{DA5A4B04-127F-4DD8-97A2-8BE7639DAA0C}" srcOrd="0" destOrd="0" presId="urn:microsoft.com/office/officeart/2005/8/layout/pyramid2"/>
    <dgm:cxn modelId="{8F3B2171-9D61-4C23-A4E7-900E481299D2}" type="presParOf" srcId="{61928962-E8CD-4B4D-9BE6-93CAD6773ABE}" destId="{61ECF490-0D71-42C7-B013-E4AA75359233}" srcOrd="1" destOrd="0" presId="urn:microsoft.com/office/officeart/2005/8/layout/pyramid2"/>
    <dgm:cxn modelId="{1411AC56-9EF7-458E-A43B-721C18ADBF34}" type="presParOf" srcId="{61928962-E8CD-4B4D-9BE6-93CAD6773ABE}" destId="{7EC05BA8-40AD-4E80-B879-2D1CBB795DAA}" srcOrd="2" destOrd="0" presId="urn:microsoft.com/office/officeart/2005/8/layout/pyramid2"/>
    <dgm:cxn modelId="{C1284C4A-4C4A-4D52-A07E-6538EDA3EC1C}" type="presParOf" srcId="{61928962-E8CD-4B4D-9BE6-93CAD6773ABE}" destId="{C47492E9-32C2-44E3-8CB3-71F5C8BB2044}" srcOrd="3" destOrd="0" presId="urn:microsoft.com/office/officeart/2005/8/layout/pyramid2"/>
    <dgm:cxn modelId="{24AD98EB-1622-481E-A61C-EDB3306BDCFD}" type="presParOf" srcId="{61928962-E8CD-4B4D-9BE6-93CAD6773ABE}" destId="{3C40B6F4-6543-4191-9E46-CB1A526E5F78}" srcOrd="4" destOrd="0" presId="urn:microsoft.com/office/officeart/2005/8/layout/pyramid2"/>
    <dgm:cxn modelId="{70C6EBAB-732B-45B2-9184-4D1685AF3865}" type="presParOf" srcId="{61928962-E8CD-4B4D-9BE6-93CAD6773ABE}" destId="{1BC6BD0F-D429-413A-8366-988660E7B05D}" srcOrd="5" destOrd="0" presId="urn:microsoft.com/office/officeart/2005/8/layout/pyramid2"/>
    <dgm:cxn modelId="{E11A86FD-F235-4A74-8244-376FA4428423}" type="presParOf" srcId="{61928962-E8CD-4B4D-9BE6-93CAD6773ABE}" destId="{53D10AC5-475C-4A3F-B8C0-F24A2E587B32}" srcOrd="6" destOrd="0" presId="urn:microsoft.com/office/officeart/2005/8/layout/pyramid2"/>
    <dgm:cxn modelId="{B923E7B6-7D32-4EFE-A17B-05FCB283E96E}" type="presParOf" srcId="{61928962-E8CD-4B4D-9BE6-93CAD6773ABE}" destId="{A8175223-DFF0-4D15-A88D-73F66EB3880E}" srcOrd="7"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AAFDCF-22C4-4132-B1C2-C5F344A6F7DC}" type="datetimeFigureOut">
              <a:rPr lang="en-US" smtClean="0"/>
              <a:pPr/>
              <a:t>1/6/2009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A3791E-F088-4F45-B018-FE8721F5E02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It was this second report that called for educational institutions to create an environment that fosters and rewards improvement by (1) creating an infrastructure that supports evidence-based practice, (2) by facilitating the use of information technology, and (3) by preparing a workforce to better serve patients in a complex environment characterized by rapid change. The report concluded that professional training must reflect the need for life-long learning, the evaluation of competencies, and the skills to advance the effectiveness of teams and collaborative processes. These three culture bound elements were identified as the foundational changes required to make health care safer and efficient. For nursing educators, this challenge requires that the principles of evidence-based practice be infused throughout the curriculum. </a:t>
            </a:r>
          </a:p>
          <a:p>
            <a:r>
              <a:rPr lang="en-US" sz="1200" kern="1200" dirty="0" smtClean="0">
                <a:solidFill>
                  <a:schemeClr val="tx1"/>
                </a:solidFill>
                <a:latin typeface="+mn-lt"/>
                <a:ea typeface="+mn-ea"/>
                <a:cs typeface="+mn-cs"/>
              </a:rPr>
              <a:t>More importantly, this challenge requires critical reflection on the fundamental course structure, content, and outcomes and how they align with the competencies required for evidence-based practice.</a:t>
            </a:r>
            <a:endParaRPr lang="en-US" dirty="0"/>
          </a:p>
        </p:txBody>
      </p:sp>
      <p:sp>
        <p:nvSpPr>
          <p:cNvPr id="4" name="Slide Number Placeholder 3"/>
          <p:cNvSpPr>
            <a:spLocks noGrp="1"/>
          </p:cNvSpPr>
          <p:nvPr>
            <p:ph type="sldNum" sz="quarter" idx="10"/>
          </p:nvPr>
        </p:nvSpPr>
        <p:spPr/>
        <p:txBody>
          <a:bodyPr/>
          <a:lstStyle/>
          <a:p>
            <a:fld id="{CAA3791E-F088-4F45-B018-FE8721F5E028}"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As a result, generations after generation of nursing graduates were convinced that research findings were something someone else should be concerned with. Regretfully, many students left college campuses as colleagues who literally viewed the practice and products of research with distain (Pravikoff, Pierce, &amp; Tanner, 2005). </a:t>
            </a:r>
          </a:p>
          <a:p>
            <a:r>
              <a:rPr lang="en-US" sz="1200" kern="1200" dirty="0" smtClean="0">
                <a:solidFill>
                  <a:schemeClr val="tx1"/>
                </a:solidFill>
                <a:latin typeface="+mn-lt"/>
                <a:ea typeface="+mn-ea"/>
                <a:cs typeface="+mn-cs"/>
              </a:rPr>
              <a:t>As nursing educators and practicing clinicians, we began to understand that the real problem was not content knowledge, but the challenge of shifting attitudes that would result in observable behavioral change. For evidence-based practice to become a reality, the barriers to using research in the practice setting needed to be addressed, and strategies to remove the barriers needed to be developed and implemented. As educators, it was vital that we re-designed the course, </a:t>
            </a:r>
            <a:r>
              <a:rPr lang="en-US" sz="1200" i="1" kern="1200" dirty="0" smtClean="0">
                <a:solidFill>
                  <a:schemeClr val="tx1"/>
                </a:solidFill>
                <a:latin typeface="+mn-lt"/>
                <a:ea typeface="+mn-ea"/>
                <a:cs typeface="+mn-cs"/>
              </a:rPr>
              <a:t>Research for Professional Nursing Practice</a:t>
            </a:r>
            <a:r>
              <a:rPr lang="en-US" sz="1200" kern="1200" dirty="0" smtClean="0">
                <a:solidFill>
                  <a:schemeClr val="tx1"/>
                </a:solidFill>
                <a:latin typeface="+mn-lt"/>
                <a:ea typeface="+mn-ea"/>
                <a:cs typeface="+mn-cs"/>
              </a:rPr>
              <a:t>, to create an environment that not only promoted scientific inquiry, but also gave students the opportunity to apply scientific findings to their own practice. Our work is an ongoing process of assessment and refinement, but we have also aligned our thinking and strategies according to what the best college teachers do (Bain, 2004). Thus, we present our initial curricular changes and learning strategies within the broader context of evidence-based teaching and learning.</a:t>
            </a:r>
          </a:p>
          <a:p>
            <a:endParaRPr lang="en-US" dirty="0"/>
          </a:p>
        </p:txBody>
      </p:sp>
      <p:sp>
        <p:nvSpPr>
          <p:cNvPr id="4" name="Slide Number Placeholder 3"/>
          <p:cNvSpPr>
            <a:spLocks noGrp="1"/>
          </p:cNvSpPr>
          <p:nvPr>
            <p:ph type="sldNum" sz="quarter" idx="10"/>
          </p:nvPr>
        </p:nvSpPr>
        <p:spPr/>
        <p:txBody>
          <a:bodyPr/>
          <a:lstStyle/>
          <a:p>
            <a:fld id="{CAA3791E-F088-4F45-B018-FE8721F5E028}"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As educators, it was vital that we re-designed the course, </a:t>
            </a:r>
            <a:r>
              <a:rPr lang="en-US" b="1" i="1" dirty="0" smtClean="0"/>
              <a:t>Research for Professional Nursing Practice</a:t>
            </a:r>
            <a:r>
              <a:rPr lang="en-US" b="1" dirty="0" smtClean="0"/>
              <a:t>, to create an environment that not only promoted scientific inquiry, but also gave students the opportunity to apply scientific findings to their own practice. </a:t>
            </a:r>
          </a:p>
          <a:p>
            <a:endParaRPr lang="en-US" dirty="0"/>
          </a:p>
        </p:txBody>
      </p:sp>
      <p:sp>
        <p:nvSpPr>
          <p:cNvPr id="4" name="Slide Number Placeholder 3"/>
          <p:cNvSpPr>
            <a:spLocks noGrp="1"/>
          </p:cNvSpPr>
          <p:nvPr>
            <p:ph type="sldNum" sz="quarter" idx="10"/>
          </p:nvPr>
        </p:nvSpPr>
        <p:spPr/>
        <p:txBody>
          <a:bodyPr/>
          <a:lstStyle/>
          <a:p>
            <a:fld id="{CAA3791E-F088-4F45-B018-FE8721F5E028}"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C699CB88-5E1A-4FAC-892A-60949ACB1F6F}" type="datetimeFigureOut">
              <a:rPr lang="en-US" smtClean="0"/>
              <a:pPr/>
              <a:t>1/6/2009</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11" name="Slide Number Placeholder 10"/>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99CB88-5E1A-4FAC-892A-60949ACB1F6F}" type="datetimeFigureOut">
              <a:rPr lang="en-US" smtClean="0"/>
              <a:pPr/>
              <a:t>1/6/2009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99CB88-5E1A-4FAC-892A-60949ACB1F6F}" type="datetimeFigureOut">
              <a:rPr lang="en-US" smtClean="0"/>
              <a:pPr/>
              <a:t>1/6/2009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99CB88-5E1A-4FAC-892A-60949ACB1F6F}" type="datetimeFigureOut">
              <a:rPr lang="en-US" smtClean="0"/>
              <a:pPr/>
              <a:t>1/6/2009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699CB88-5E1A-4FAC-892A-60949ACB1F6F}" type="datetimeFigureOut">
              <a:rPr lang="en-US" smtClean="0"/>
              <a:pPr/>
              <a:t>1/6/2009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99CB88-5E1A-4FAC-892A-60949ACB1F6F}" type="datetimeFigureOut">
              <a:rPr lang="en-US" smtClean="0"/>
              <a:pPr/>
              <a:t>1/6/2009</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699CB88-5E1A-4FAC-892A-60949ACB1F6F}" type="datetimeFigureOut">
              <a:rPr lang="en-US" smtClean="0"/>
              <a:pPr/>
              <a:t>1/6/2009</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699CB88-5E1A-4FAC-892A-60949ACB1F6F}" type="datetimeFigureOut">
              <a:rPr lang="en-US" smtClean="0"/>
              <a:pPr/>
              <a:t>1/6/2009</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699CB88-5E1A-4FAC-892A-60949ACB1F6F}" type="datetimeFigureOut">
              <a:rPr lang="en-US" smtClean="0"/>
              <a:pPr/>
              <a:t>1/6/2009</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99CB88-5E1A-4FAC-892A-60949ACB1F6F}" type="datetimeFigureOut">
              <a:rPr lang="en-US" smtClean="0"/>
              <a:pPr/>
              <a:t>1/6/2009</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99CB88-5E1A-4FAC-892A-60949ACB1F6F}" type="datetimeFigureOut">
              <a:rPr lang="en-US" smtClean="0"/>
              <a:pPr/>
              <a:t>1/6/2009</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699CB88-5E1A-4FAC-892A-60949ACB1F6F}" type="datetimeFigureOut">
              <a:rPr lang="en-US" smtClean="0"/>
              <a:pPr/>
              <a:t>1/6/2009</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kumimoji="0"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1974DF9-AD47-4691-BA21-BBFCE3637A9A}" type="slidenum">
              <a:rPr kumimoji="0" lang="en-US" smtClean="0"/>
              <a:pPr/>
              <a:t>‹#›</a:t>
            </a:fld>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1447800"/>
            <a:ext cx="7772400" cy="2057400"/>
          </a:xfrm>
          <a:ln>
            <a:noFill/>
          </a:ln>
        </p:spPr>
        <p:txBody>
          <a:bodyPr>
            <a:normAutofit fontScale="90000"/>
          </a:bodyPr>
          <a:lstStyle/>
          <a:p>
            <a:r>
              <a:rPr lang="en-US" dirty="0" smtClean="0"/>
              <a:t>Undergraduate Research Engages Life-Long Learners!!!</a:t>
            </a:r>
            <a:endParaRPr lang="en-US" dirty="0"/>
          </a:p>
        </p:txBody>
      </p:sp>
      <p:sp>
        <p:nvSpPr>
          <p:cNvPr id="3" name="Subtitle 2"/>
          <p:cNvSpPr>
            <a:spLocks noGrp="1"/>
          </p:cNvSpPr>
          <p:nvPr>
            <p:ph type="subTitle" idx="1"/>
          </p:nvPr>
        </p:nvSpPr>
        <p:spPr>
          <a:xfrm>
            <a:off x="1600200" y="3962400"/>
            <a:ext cx="6894576" cy="2286000"/>
          </a:xfrm>
          <a:ln>
            <a:noFill/>
          </a:ln>
        </p:spPr>
        <p:txBody>
          <a:bodyPr>
            <a:normAutofit fontScale="92500" lnSpcReduction="10000"/>
          </a:bodyPr>
          <a:lstStyle/>
          <a:p>
            <a:r>
              <a:rPr lang="en-US" sz="2400" b="1" dirty="0" smtClean="0">
                <a:solidFill>
                  <a:schemeClr val="accent1"/>
                </a:solidFill>
              </a:rPr>
              <a:t>Teaching &amp; Learning in a Diverse Community of Scholars</a:t>
            </a:r>
          </a:p>
          <a:p>
            <a:r>
              <a:rPr lang="en-US" b="1" dirty="0" smtClean="0"/>
              <a:t> </a:t>
            </a:r>
          </a:p>
          <a:p>
            <a:r>
              <a:rPr lang="en-US" b="1" dirty="0" smtClean="0">
                <a:solidFill>
                  <a:srgbClr val="002060"/>
                </a:solidFill>
              </a:rPr>
              <a:t>Elizabeth D Carlson</a:t>
            </a:r>
          </a:p>
          <a:p>
            <a:r>
              <a:rPr lang="en-US" b="1" dirty="0" smtClean="0">
                <a:solidFill>
                  <a:srgbClr val="002060"/>
                </a:solidFill>
              </a:rPr>
              <a:t>Assistant Professor </a:t>
            </a:r>
          </a:p>
          <a:p>
            <a:r>
              <a:rPr lang="en-US" b="1" dirty="0" smtClean="0">
                <a:solidFill>
                  <a:srgbClr val="002060"/>
                </a:solidFill>
              </a:rPr>
              <a:t>Mennonite College of Nursing</a:t>
            </a:r>
          </a:p>
          <a:p>
            <a:endParaRPr lang="en-US" dirty="0" smtClean="0">
              <a:solidFill>
                <a:srgbClr val="002060"/>
              </a:solidFill>
            </a:endParaRPr>
          </a:p>
          <a:p>
            <a:r>
              <a:rPr lang="en-US" dirty="0" smtClean="0">
                <a:solidFill>
                  <a:srgbClr val="002060"/>
                </a:solidFill>
              </a:rPr>
              <a:t>January 7, 2009</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502920" y="530352"/>
            <a:ext cx="8183880" cy="4956048"/>
          </a:xfrm>
        </p:spPr>
        <p:txBody>
          <a:bodyPr>
            <a:normAutofit/>
          </a:bodyPr>
          <a:lstStyle/>
          <a:p>
            <a:pPr>
              <a:buNone/>
            </a:pPr>
            <a:r>
              <a:rPr lang="en-US" sz="3000" b="1" i="1" dirty="0" smtClean="0"/>
              <a:t>Research Question</a:t>
            </a:r>
          </a:p>
          <a:p>
            <a:pPr marL="96838" defTabSz="646113"/>
            <a:r>
              <a:rPr lang="en-US" sz="2600" dirty="0" smtClean="0">
                <a:latin typeface="Verdana" pitchFamily="34" charset="0"/>
              </a:rPr>
              <a:t> P – In expectant mothers,</a:t>
            </a:r>
          </a:p>
          <a:p>
            <a:pPr marL="96838" defTabSz="646113"/>
            <a:r>
              <a:rPr lang="en-US" sz="2600" dirty="0" smtClean="0">
                <a:latin typeface="Verdana" pitchFamily="34" charset="0"/>
              </a:rPr>
              <a:t> I  – does elective induction of labor</a:t>
            </a:r>
          </a:p>
          <a:p>
            <a:pPr marL="96838" defTabSz="646113"/>
            <a:r>
              <a:rPr lang="en-US" sz="2600" dirty="0" smtClean="0">
                <a:latin typeface="Verdana" pitchFamily="34" charset="0"/>
              </a:rPr>
              <a:t> C – versus spontaneous labor</a:t>
            </a:r>
          </a:p>
          <a:p>
            <a:pPr marL="96838" defTabSz="646113"/>
            <a:r>
              <a:rPr lang="en-US" sz="2600" dirty="0" smtClean="0">
                <a:latin typeface="Verdana" pitchFamily="34" charset="0"/>
              </a:rPr>
              <a:t> O – carry more risk of physiological 					morbidity to mother or infant?</a:t>
            </a:r>
          </a:p>
          <a:p>
            <a:pPr marL="96838" defTabSz="646113">
              <a:buNone/>
            </a:pPr>
            <a:endParaRPr lang="en-US" sz="2600" dirty="0" smtClean="0">
              <a:latin typeface="Verdana" pitchFamily="34" charset="0"/>
            </a:endParaRPr>
          </a:p>
          <a:p>
            <a:pPr marL="96838" defTabSz="646113">
              <a:buNone/>
            </a:pPr>
            <a:r>
              <a:rPr lang="en-US" sz="2600" dirty="0" smtClean="0">
                <a:latin typeface="Verdana" pitchFamily="34" charset="0"/>
              </a:rPr>
              <a:t>	In expectant mothers, does elective induction of labor versus spontaneous labor carry more risk of physiological morbidity to mother or infant?</a:t>
            </a:r>
          </a:p>
          <a:p>
            <a:pPr>
              <a:buNone/>
            </a:pPr>
            <a:endParaRPr lang="en-US" sz="32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PICO question to guide search strategy</a:t>
            </a:r>
            <a:endParaRPr lang="en-US" dirty="0"/>
          </a:p>
        </p:txBody>
      </p:sp>
      <p:sp>
        <p:nvSpPr>
          <p:cNvPr id="3" name="Content Placeholder 2"/>
          <p:cNvSpPr>
            <a:spLocks noGrp="1"/>
          </p:cNvSpPr>
          <p:nvPr>
            <p:ph idx="1"/>
          </p:nvPr>
        </p:nvSpPr>
        <p:spPr/>
        <p:txBody>
          <a:bodyPr>
            <a:normAutofit/>
          </a:bodyPr>
          <a:lstStyle/>
          <a:p>
            <a:pPr>
              <a:spcBef>
                <a:spcPts val="600"/>
              </a:spcBef>
              <a:spcAft>
                <a:spcPts val="600"/>
              </a:spcAft>
              <a:buNone/>
            </a:pPr>
            <a:r>
              <a:rPr lang="en-US" b="1" i="1" dirty="0" smtClean="0"/>
              <a:t>Search Strategy</a:t>
            </a:r>
          </a:p>
          <a:p>
            <a:pPr>
              <a:spcBef>
                <a:spcPts val="600"/>
              </a:spcBef>
              <a:spcAft>
                <a:spcPts val="600"/>
              </a:spcAft>
              <a:buFont typeface="Wingdings" pitchFamily="2" charset="2"/>
              <a:buChar char="§"/>
            </a:pPr>
            <a:r>
              <a:rPr lang="en-US" sz="3200" b="1" dirty="0" smtClean="0"/>
              <a:t> </a:t>
            </a:r>
            <a:r>
              <a:rPr lang="en-US" sz="2600" b="1" dirty="0" smtClean="0"/>
              <a:t>Librarian</a:t>
            </a:r>
            <a:r>
              <a:rPr lang="en-US" sz="2600" dirty="0" smtClean="0"/>
              <a:t> assistance</a:t>
            </a:r>
          </a:p>
          <a:p>
            <a:pPr>
              <a:spcBef>
                <a:spcPts val="600"/>
              </a:spcBef>
              <a:spcAft>
                <a:spcPts val="600"/>
              </a:spcAft>
              <a:buFont typeface="Wingdings" pitchFamily="2" charset="2"/>
              <a:buChar char="§"/>
            </a:pPr>
            <a:r>
              <a:rPr lang="en-US" sz="2600" dirty="0" smtClean="0"/>
              <a:t> Using at least </a:t>
            </a:r>
            <a:r>
              <a:rPr lang="en-US" sz="2600" b="1" dirty="0" smtClean="0"/>
              <a:t>4 databases</a:t>
            </a:r>
          </a:p>
          <a:p>
            <a:pPr>
              <a:spcBef>
                <a:spcPts val="600"/>
              </a:spcBef>
              <a:spcAft>
                <a:spcPts val="600"/>
              </a:spcAft>
              <a:buFont typeface="Wingdings" pitchFamily="2" charset="2"/>
              <a:buChar char="§"/>
            </a:pPr>
            <a:r>
              <a:rPr lang="en-US" sz="2600" dirty="0" smtClean="0"/>
              <a:t> Using </a:t>
            </a:r>
            <a:r>
              <a:rPr lang="en-US" sz="2600" b="1" dirty="0" smtClean="0"/>
              <a:t>key terms </a:t>
            </a:r>
            <a:r>
              <a:rPr lang="en-US" sz="2600" dirty="0" smtClean="0"/>
              <a:t>taken from the </a:t>
            </a:r>
            <a:r>
              <a:rPr lang="en-US" sz="2600" dirty="0" smtClean="0"/>
              <a:t>PICO</a:t>
            </a:r>
            <a:br>
              <a:rPr lang="en-US" sz="2600" dirty="0" smtClean="0"/>
            </a:br>
            <a:r>
              <a:rPr lang="en-US" sz="2600" dirty="0" smtClean="0"/>
              <a:t> question </a:t>
            </a:r>
            <a:r>
              <a:rPr lang="en-US" sz="2600" dirty="0" smtClean="0"/>
              <a:t>and/or </a:t>
            </a:r>
            <a:r>
              <a:rPr lang="en-US" sz="2600" b="1" dirty="0" smtClean="0"/>
              <a:t>mesh headings</a:t>
            </a:r>
          </a:p>
          <a:p>
            <a:pPr>
              <a:spcBef>
                <a:spcPts val="600"/>
              </a:spcBef>
              <a:spcAft>
                <a:spcPts val="600"/>
              </a:spcAft>
              <a:buFont typeface="Wingdings" pitchFamily="2" charset="2"/>
              <a:buChar char="§"/>
            </a:pPr>
            <a:r>
              <a:rPr lang="en-US" sz="2600" b="1" dirty="0" smtClean="0"/>
              <a:t> Inclusion</a:t>
            </a:r>
            <a:r>
              <a:rPr lang="en-US" sz="2600" dirty="0" smtClean="0"/>
              <a:t> and </a:t>
            </a:r>
            <a:r>
              <a:rPr lang="en-US" sz="2600" b="1" dirty="0" smtClean="0"/>
              <a:t>Exclusion </a:t>
            </a:r>
            <a:r>
              <a:rPr lang="en-US" sz="2600" dirty="0" smtClean="0"/>
              <a:t>criteria</a:t>
            </a:r>
          </a:p>
          <a:p>
            <a:pPr>
              <a:spcBef>
                <a:spcPts val="600"/>
              </a:spcBef>
              <a:spcAft>
                <a:spcPts val="600"/>
              </a:spcAft>
              <a:buFont typeface="Wingdings" pitchFamily="2" charset="2"/>
              <a:buChar char="§"/>
            </a:pPr>
            <a:r>
              <a:rPr lang="en-US" sz="2600" b="1" dirty="0" smtClean="0"/>
              <a:t> Results </a:t>
            </a:r>
            <a:r>
              <a:rPr lang="en-US" sz="2600" dirty="0" smtClean="0"/>
              <a:t>of search</a:t>
            </a:r>
            <a:endParaRPr lang="en-US" sz="2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381000" y="533400"/>
            <a:ext cx="8458200" cy="5334000"/>
          </a:xfrm>
        </p:spPr>
        <p:txBody>
          <a:bodyPr>
            <a:normAutofit fontScale="25000" lnSpcReduction="20000"/>
          </a:bodyPr>
          <a:lstStyle/>
          <a:p>
            <a:pPr>
              <a:lnSpc>
                <a:spcPct val="120000"/>
              </a:lnSpc>
              <a:spcBef>
                <a:spcPts val="600"/>
              </a:spcBef>
              <a:buNone/>
            </a:pPr>
            <a:r>
              <a:rPr lang="en-US" sz="11200" b="1" i="1" dirty="0" smtClean="0">
                <a:latin typeface="Verdana" pitchFamily="34" charset="0"/>
              </a:rPr>
              <a:t>Search Strategy	</a:t>
            </a:r>
          </a:p>
          <a:p>
            <a:pPr>
              <a:lnSpc>
                <a:spcPct val="120000"/>
              </a:lnSpc>
              <a:spcBef>
                <a:spcPts val="600"/>
              </a:spcBef>
              <a:buNone/>
            </a:pPr>
            <a:r>
              <a:rPr lang="en-US" sz="4800" dirty="0" smtClean="0">
                <a:latin typeface="Verdana" pitchFamily="34" charset="0"/>
              </a:rPr>
              <a:t>	</a:t>
            </a:r>
            <a:r>
              <a:rPr lang="en-US" sz="7200" dirty="0" smtClean="0">
                <a:latin typeface="Verdana" pitchFamily="34" charset="0"/>
              </a:rPr>
              <a:t>Upon consultation with a </a:t>
            </a:r>
            <a:r>
              <a:rPr lang="en-US" sz="7200" b="1" dirty="0" smtClean="0">
                <a:latin typeface="Verdana" pitchFamily="34" charset="0"/>
              </a:rPr>
              <a:t>librarian,</a:t>
            </a:r>
            <a:r>
              <a:rPr lang="en-US" sz="7200" dirty="0" smtClean="0">
                <a:latin typeface="Verdana" pitchFamily="34" charset="0"/>
              </a:rPr>
              <a:t> the </a:t>
            </a:r>
            <a:r>
              <a:rPr lang="en-US" sz="7200" b="1" dirty="0" smtClean="0">
                <a:latin typeface="Verdana" pitchFamily="34" charset="0"/>
              </a:rPr>
              <a:t>CINAHL database </a:t>
            </a:r>
            <a:r>
              <a:rPr lang="en-US" sz="7200" dirty="0" smtClean="0">
                <a:latin typeface="Verdana" pitchFamily="34" charset="0"/>
              </a:rPr>
              <a:t>was searched using the heading </a:t>
            </a:r>
            <a:r>
              <a:rPr lang="en-US" sz="7200" b="1" dirty="0" smtClean="0">
                <a:latin typeface="Verdana" pitchFamily="34" charset="0"/>
              </a:rPr>
              <a:t>“labor, induced” </a:t>
            </a:r>
            <a:r>
              <a:rPr lang="en-US" sz="7200" dirty="0" smtClean="0">
                <a:latin typeface="Verdana" pitchFamily="34" charset="0"/>
              </a:rPr>
              <a:t>(</a:t>
            </a:r>
            <a:r>
              <a:rPr lang="en-US" sz="7200" b="1" dirty="0" smtClean="0">
                <a:latin typeface="Verdana" pitchFamily="34" charset="0"/>
              </a:rPr>
              <a:t>exploded to include subheadings fetal membranes and artificial rupture</a:t>
            </a:r>
            <a:r>
              <a:rPr lang="en-US" sz="7200" dirty="0" smtClean="0">
                <a:latin typeface="Verdana" pitchFamily="34" charset="0"/>
              </a:rPr>
              <a:t>) AND the </a:t>
            </a:r>
            <a:r>
              <a:rPr lang="en-US" sz="7200" b="1" dirty="0" smtClean="0">
                <a:latin typeface="Verdana" pitchFamily="34" charset="0"/>
              </a:rPr>
              <a:t>keyword “elective”. </a:t>
            </a:r>
            <a:r>
              <a:rPr lang="en-US" sz="7200" dirty="0" smtClean="0">
                <a:latin typeface="Verdana" pitchFamily="34" charset="0"/>
              </a:rPr>
              <a:t>The </a:t>
            </a:r>
            <a:r>
              <a:rPr lang="en-US" sz="7200" b="1" dirty="0" smtClean="0">
                <a:latin typeface="Verdana" pitchFamily="34" charset="0"/>
              </a:rPr>
              <a:t>PUBMED database </a:t>
            </a:r>
            <a:r>
              <a:rPr lang="en-US" sz="7200" dirty="0" smtClean="0">
                <a:latin typeface="Verdana" pitchFamily="34" charset="0"/>
              </a:rPr>
              <a:t>was searched using the </a:t>
            </a:r>
            <a:r>
              <a:rPr lang="en-US" sz="7200" b="1" dirty="0" smtClean="0">
                <a:latin typeface="Verdana" pitchFamily="34" charset="0"/>
              </a:rPr>
              <a:t>MeSH heading “labor, induced” </a:t>
            </a:r>
            <a:r>
              <a:rPr lang="en-US" sz="7200" dirty="0" smtClean="0">
                <a:latin typeface="Verdana" pitchFamily="34" charset="0"/>
              </a:rPr>
              <a:t>AND the </a:t>
            </a:r>
            <a:r>
              <a:rPr lang="en-US" sz="7200" b="1" dirty="0" smtClean="0">
                <a:latin typeface="Verdana" pitchFamily="34" charset="0"/>
              </a:rPr>
              <a:t>key word “elective</a:t>
            </a:r>
            <a:r>
              <a:rPr lang="en-US" sz="7200" dirty="0" smtClean="0">
                <a:latin typeface="Verdana" pitchFamily="34" charset="0"/>
              </a:rPr>
              <a:t>.” </a:t>
            </a:r>
            <a:r>
              <a:rPr lang="en-US" sz="7200" b="1" dirty="0" smtClean="0">
                <a:latin typeface="Verdana" pitchFamily="34" charset="0"/>
              </a:rPr>
              <a:t>The Cochrane Database </a:t>
            </a:r>
            <a:r>
              <a:rPr lang="en-US" sz="7200" dirty="0" smtClean="0">
                <a:latin typeface="Verdana" pitchFamily="34" charset="0"/>
              </a:rPr>
              <a:t>of Systematic Reviews, the </a:t>
            </a:r>
            <a:r>
              <a:rPr lang="en-US" sz="7200" b="1" dirty="0" smtClean="0">
                <a:latin typeface="Verdana" pitchFamily="34" charset="0"/>
              </a:rPr>
              <a:t>Database of Abstracts of Reviews of Effectiveness</a:t>
            </a:r>
            <a:r>
              <a:rPr lang="en-US" sz="7200" dirty="0" smtClean="0">
                <a:latin typeface="Verdana" pitchFamily="34" charset="0"/>
              </a:rPr>
              <a:t> (DARE), and the </a:t>
            </a:r>
            <a:r>
              <a:rPr lang="en-US" sz="7200" b="1" dirty="0" smtClean="0">
                <a:latin typeface="Verdana" pitchFamily="34" charset="0"/>
              </a:rPr>
              <a:t>National Guideline Clearinghouse </a:t>
            </a:r>
            <a:r>
              <a:rPr lang="en-US" sz="7200" dirty="0" smtClean="0">
                <a:latin typeface="Verdana" pitchFamily="34" charset="0"/>
              </a:rPr>
              <a:t>were also searched using the </a:t>
            </a:r>
            <a:r>
              <a:rPr lang="en-US" sz="7200" b="1" dirty="0" smtClean="0">
                <a:latin typeface="Verdana" pitchFamily="34" charset="0"/>
              </a:rPr>
              <a:t>terms “induced labor”, “labor, induced”, and “elective induction” </a:t>
            </a:r>
            <a:r>
              <a:rPr lang="en-US" sz="7200" dirty="0" smtClean="0">
                <a:latin typeface="Verdana" pitchFamily="34" charset="0"/>
              </a:rPr>
              <a:t>and no articles were found to meet our inclusion criteria. </a:t>
            </a:r>
            <a:r>
              <a:rPr lang="en-US" sz="7200" b="1" dirty="0" smtClean="0">
                <a:latin typeface="Verdana" pitchFamily="34" charset="0"/>
              </a:rPr>
              <a:t>Articles were included </a:t>
            </a:r>
            <a:r>
              <a:rPr lang="en-US" sz="7200" dirty="0" smtClean="0">
                <a:latin typeface="Verdana" pitchFamily="34" charset="0"/>
              </a:rPr>
              <a:t>if they focused on outcomes of elective induction for uncomplicated full-term pregnancies.  </a:t>
            </a:r>
            <a:r>
              <a:rPr lang="en-US" sz="7200" b="1" dirty="0" smtClean="0">
                <a:latin typeface="Verdana" pitchFamily="34" charset="0"/>
              </a:rPr>
              <a:t>Articles stated to be “commentaries” and “expert opinion” were excluded</a:t>
            </a:r>
            <a:r>
              <a:rPr lang="en-US" sz="7200" dirty="0" smtClean="0">
                <a:latin typeface="Verdana" pitchFamily="34" charset="0"/>
              </a:rPr>
              <a:t>, as were articles that focused on physician effect of induction outcomes and mothers expecting multiples. </a:t>
            </a:r>
            <a:r>
              <a:rPr lang="en-US" sz="7200" b="1" u="sng" dirty="0" smtClean="0">
                <a:latin typeface="Verdana" pitchFamily="34" charset="0"/>
              </a:rPr>
              <a:t>This criteria resulted in 8 unduplicated articles.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PICO question to critically analyze research reports</a:t>
            </a:r>
            <a:endParaRPr lang="en-US" dirty="0"/>
          </a:p>
        </p:txBody>
      </p:sp>
      <p:sp>
        <p:nvSpPr>
          <p:cNvPr id="3" name="Content Placeholder 2"/>
          <p:cNvSpPr>
            <a:spLocks noGrp="1"/>
          </p:cNvSpPr>
          <p:nvPr>
            <p:ph idx="1"/>
          </p:nvPr>
        </p:nvSpPr>
        <p:spPr/>
        <p:txBody>
          <a:bodyPr>
            <a:normAutofit/>
          </a:bodyPr>
          <a:lstStyle/>
          <a:p>
            <a:pPr>
              <a:spcBef>
                <a:spcPts val="600"/>
              </a:spcBef>
              <a:spcAft>
                <a:spcPts val="600"/>
              </a:spcAft>
              <a:buNone/>
            </a:pPr>
            <a:r>
              <a:rPr lang="en-US" b="1" i="1" dirty="0" smtClean="0"/>
              <a:t>Critical Analysis (to take apart)</a:t>
            </a:r>
          </a:p>
          <a:p>
            <a:pPr>
              <a:spcBef>
                <a:spcPts val="600"/>
              </a:spcBef>
              <a:spcAft>
                <a:spcPts val="600"/>
              </a:spcAft>
              <a:buFont typeface="Wingdings" pitchFamily="2" charset="2"/>
              <a:buChar char="§"/>
            </a:pPr>
            <a:r>
              <a:rPr lang="en-US" dirty="0" smtClean="0"/>
              <a:t> </a:t>
            </a:r>
            <a:r>
              <a:rPr lang="en-US" sz="2600" dirty="0" smtClean="0"/>
              <a:t>Citation</a:t>
            </a:r>
          </a:p>
          <a:p>
            <a:pPr>
              <a:spcBef>
                <a:spcPts val="600"/>
              </a:spcBef>
              <a:spcAft>
                <a:spcPts val="600"/>
              </a:spcAft>
              <a:buFont typeface="Wingdings" pitchFamily="2" charset="2"/>
              <a:buChar char="§"/>
            </a:pPr>
            <a:r>
              <a:rPr lang="en-US" sz="2600" dirty="0" smtClean="0"/>
              <a:t> Type of article</a:t>
            </a:r>
          </a:p>
          <a:p>
            <a:pPr>
              <a:spcBef>
                <a:spcPts val="600"/>
              </a:spcBef>
              <a:spcAft>
                <a:spcPts val="600"/>
              </a:spcAft>
              <a:buFont typeface="Wingdings" pitchFamily="2" charset="2"/>
              <a:buChar char="§"/>
            </a:pPr>
            <a:r>
              <a:rPr lang="en-US" sz="2600" dirty="0" smtClean="0"/>
              <a:t> Level of Evidence</a:t>
            </a:r>
          </a:p>
          <a:p>
            <a:pPr>
              <a:spcBef>
                <a:spcPts val="600"/>
              </a:spcBef>
              <a:spcAft>
                <a:spcPts val="600"/>
              </a:spcAft>
              <a:buFont typeface="Wingdings" pitchFamily="2" charset="2"/>
              <a:buChar char="§"/>
            </a:pPr>
            <a:r>
              <a:rPr lang="en-US" sz="2600" dirty="0" smtClean="0"/>
              <a:t> Background (2 sentences)</a:t>
            </a:r>
          </a:p>
          <a:p>
            <a:pPr>
              <a:spcBef>
                <a:spcPts val="600"/>
              </a:spcBef>
              <a:spcAft>
                <a:spcPts val="600"/>
              </a:spcAft>
              <a:buFont typeface="Wingdings" pitchFamily="2" charset="2"/>
              <a:buChar char="§"/>
            </a:pPr>
            <a:r>
              <a:rPr lang="en-US" sz="2600" dirty="0" smtClean="0"/>
              <a:t> Purpose (1 sentence)</a:t>
            </a:r>
          </a:p>
          <a:p>
            <a:pPr algn="r">
              <a:buNone/>
            </a:pPr>
            <a:endParaRPr lang="en-US" dirty="0"/>
          </a:p>
        </p:txBody>
      </p:sp>
      <p:graphicFrame>
        <p:nvGraphicFramePr>
          <p:cNvPr id="4" name="Diagram 3"/>
          <p:cNvGraphicFramePr/>
          <p:nvPr/>
        </p:nvGraphicFramePr>
        <p:xfrm>
          <a:off x="4038600" y="1447800"/>
          <a:ext cx="5105400" cy="340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PICO question to critically analyze research reports</a:t>
            </a:r>
            <a:endParaRPr lang="en-US" dirty="0"/>
          </a:p>
        </p:txBody>
      </p:sp>
      <p:graphicFrame>
        <p:nvGraphicFramePr>
          <p:cNvPr id="4" name="Diagram 3"/>
          <p:cNvGraphicFramePr/>
          <p:nvPr/>
        </p:nvGraphicFramePr>
        <p:xfrm>
          <a:off x="4038600" y="1447800"/>
          <a:ext cx="5105400" cy="340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502920" y="530352"/>
            <a:ext cx="8183880" cy="4575048"/>
          </a:xfrm>
        </p:spPr>
        <p:txBody>
          <a:bodyPr>
            <a:normAutofit fontScale="85000" lnSpcReduction="20000"/>
          </a:bodyPr>
          <a:lstStyle/>
          <a:p>
            <a:pPr>
              <a:spcBef>
                <a:spcPts val="600"/>
              </a:spcBef>
              <a:spcAft>
                <a:spcPts val="600"/>
              </a:spcAft>
              <a:buNone/>
            </a:pPr>
            <a:r>
              <a:rPr lang="en-US" sz="3300" b="1" i="1" dirty="0" smtClean="0"/>
              <a:t>Critical Analysis (to take apart)</a:t>
            </a:r>
          </a:p>
          <a:p>
            <a:pPr>
              <a:spcBef>
                <a:spcPts val="600"/>
              </a:spcBef>
              <a:spcAft>
                <a:spcPts val="600"/>
              </a:spcAft>
              <a:buFont typeface="Wingdings" pitchFamily="2" charset="2"/>
              <a:buChar char="§"/>
            </a:pPr>
            <a:r>
              <a:rPr lang="en-US" dirty="0" smtClean="0"/>
              <a:t> Methodology</a:t>
            </a:r>
          </a:p>
          <a:p>
            <a:pPr lvl="1">
              <a:spcBef>
                <a:spcPts val="600"/>
              </a:spcBef>
              <a:spcAft>
                <a:spcPts val="600"/>
              </a:spcAft>
              <a:buFont typeface="Wingdings" pitchFamily="2" charset="2"/>
              <a:buChar char="§"/>
            </a:pPr>
            <a:r>
              <a:rPr lang="en-US" sz="2000" dirty="0" smtClean="0"/>
              <a:t> Design</a:t>
            </a:r>
          </a:p>
          <a:p>
            <a:pPr lvl="1">
              <a:spcBef>
                <a:spcPts val="600"/>
              </a:spcBef>
              <a:spcAft>
                <a:spcPts val="600"/>
              </a:spcAft>
              <a:buFont typeface="Wingdings" pitchFamily="2" charset="2"/>
              <a:buChar char="§"/>
            </a:pPr>
            <a:r>
              <a:rPr lang="en-US" sz="2000" dirty="0" smtClean="0"/>
              <a:t> Setting</a:t>
            </a:r>
          </a:p>
          <a:p>
            <a:pPr lvl="1">
              <a:spcBef>
                <a:spcPts val="600"/>
              </a:spcBef>
              <a:spcAft>
                <a:spcPts val="600"/>
              </a:spcAft>
              <a:buFont typeface="Wingdings" pitchFamily="2" charset="2"/>
              <a:buChar char="§"/>
            </a:pPr>
            <a:r>
              <a:rPr lang="en-US" sz="2000" dirty="0" smtClean="0"/>
              <a:t> Population</a:t>
            </a:r>
          </a:p>
          <a:p>
            <a:pPr lvl="1">
              <a:spcBef>
                <a:spcPts val="600"/>
              </a:spcBef>
              <a:spcAft>
                <a:spcPts val="600"/>
              </a:spcAft>
              <a:buFont typeface="Wingdings" pitchFamily="2" charset="2"/>
              <a:buChar char="§"/>
            </a:pPr>
            <a:r>
              <a:rPr lang="en-US" sz="2000" dirty="0" smtClean="0"/>
              <a:t> Sample</a:t>
            </a:r>
          </a:p>
          <a:p>
            <a:pPr lvl="1">
              <a:spcBef>
                <a:spcPts val="600"/>
              </a:spcBef>
              <a:spcAft>
                <a:spcPts val="600"/>
              </a:spcAft>
              <a:buFont typeface="Wingdings" pitchFamily="2" charset="2"/>
              <a:buChar char="§"/>
            </a:pPr>
            <a:r>
              <a:rPr lang="en-US" sz="2000" dirty="0" smtClean="0"/>
              <a:t> Independent variable</a:t>
            </a:r>
          </a:p>
          <a:p>
            <a:pPr lvl="1">
              <a:spcBef>
                <a:spcPts val="600"/>
              </a:spcBef>
              <a:spcAft>
                <a:spcPts val="600"/>
              </a:spcAft>
              <a:buFont typeface="Wingdings" pitchFamily="2" charset="2"/>
              <a:buChar char="§"/>
            </a:pPr>
            <a:r>
              <a:rPr lang="en-US" sz="2000" dirty="0" smtClean="0"/>
              <a:t> Tools to measure</a:t>
            </a:r>
          </a:p>
          <a:p>
            <a:pPr lvl="1">
              <a:spcBef>
                <a:spcPts val="600"/>
              </a:spcBef>
              <a:spcAft>
                <a:spcPts val="600"/>
              </a:spcAft>
              <a:buFont typeface="Wingdings" pitchFamily="2" charset="2"/>
              <a:buChar char="§"/>
            </a:pPr>
            <a:r>
              <a:rPr lang="en-US" sz="2000" dirty="0" smtClean="0"/>
              <a:t> Outcome variable</a:t>
            </a:r>
          </a:p>
          <a:p>
            <a:pPr>
              <a:spcBef>
                <a:spcPts val="600"/>
              </a:spcBef>
              <a:spcAft>
                <a:spcPts val="600"/>
              </a:spcAft>
              <a:buFont typeface="Wingdings" pitchFamily="2" charset="2"/>
              <a:buChar char="§"/>
            </a:pPr>
            <a:r>
              <a:rPr lang="en-US" dirty="0" smtClean="0"/>
              <a:t>Key findings (&lt; 3) </a:t>
            </a:r>
          </a:p>
          <a:p>
            <a:pPr>
              <a:spcBef>
                <a:spcPts val="600"/>
              </a:spcBef>
              <a:spcAft>
                <a:spcPts val="600"/>
              </a:spcAft>
              <a:buFont typeface="Wingdings" pitchFamily="2" charset="2"/>
              <a:buChar char="§"/>
            </a:pPr>
            <a:r>
              <a:rPr lang="en-US" dirty="0" smtClean="0"/>
              <a:t>Clinical Meaningfulness (1)</a:t>
            </a:r>
          </a:p>
          <a:p>
            <a:pPr algn="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PICO question to synthesize findings</a:t>
            </a:r>
            <a:endParaRPr lang="en-US" dirty="0"/>
          </a:p>
        </p:txBody>
      </p:sp>
      <p:sp>
        <p:nvSpPr>
          <p:cNvPr id="3" name="Content Placeholder 2"/>
          <p:cNvSpPr>
            <a:spLocks noGrp="1"/>
          </p:cNvSpPr>
          <p:nvPr>
            <p:ph idx="1"/>
          </p:nvPr>
        </p:nvSpPr>
        <p:spPr>
          <a:xfrm>
            <a:off x="502920" y="530352"/>
            <a:ext cx="8107680" cy="4187952"/>
          </a:xfrm>
        </p:spPr>
        <p:txBody>
          <a:bodyPr>
            <a:normAutofit lnSpcReduction="10000"/>
          </a:bodyPr>
          <a:lstStyle/>
          <a:p>
            <a:pPr>
              <a:spcBef>
                <a:spcPts val="600"/>
              </a:spcBef>
              <a:spcAft>
                <a:spcPts val="600"/>
              </a:spcAft>
              <a:buNone/>
            </a:pPr>
            <a:r>
              <a:rPr lang="en-US" b="1" i="1" dirty="0" smtClean="0"/>
              <a:t>Clinical Meaningfulness (synthesis)</a:t>
            </a:r>
          </a:p>
          <a:p>
            <a:pPr>
              <a:spcBef>
                <a:spcPts val="600"/>
              </a:spcBef>
              <a:spcAft>
                <a:spcPts val="600"/>
              </a:spcAft>
              <a:buNone/>
            </a:pPr>
            <a:r>
              <a:rPr lang="en-US" sz="2600" u="sng" dirty="0" smtClean="0"/>
              <a:t>What is the answer to the research question?</a:t>
            </a:r>
          </a:p>
          <a:p>
            <a:pPr>
              <a:spcBef>
                <a:spcPts val="600"/>
              </a:spcBef>
              <a:spcAft>
                <a:spcPts val="600"/>
              </a:spcAft>
              <a:buNone/>
            </a:pPr>
            <a:r>
              <a:rPr lang="en-US" b="1" dirty="0" smtClean="0">
                <a:latin typeface="Verdana" pitchFamily="34" charset="0"/>
              </a:rPr>
              <a:t>	</a:t>
            </a:r>
            <a:r>
              <a:rPr lang="en-US" sz="2600" dirty="0" smtClean="0">
                <a:latin typeface="Verdana" pitchFamily="34" charset="0"/>
              </a:rPr>
              <a:t>In expectant mothers, does elective induction of labor versus spontaneous labor carry more risk of physiological morbidity to mother or infant?</a:t>
            </a:r>
          </a:p>
          <a:p>
            <a:pPr marL="96838" defTabSz="646113">
              <a:buNone/>
            </a:pPr>
            <a:endParaRPr lang="en-US" dirty="0" smtClean="0">
              <a:latin typeface="Verdana" pitchFamily="34" charset="0"/>
            </a:endParaRPr>
          </a:p>
          <a:p>
            <a:pPr marL="96838" defTabSz="646113">
              <a:buNone/>
            </a:pPr>
            <a:r>
              <a:rPr lang="en-US" b="1" i="1" dirty="0" smtClean="0">
                <a:latin typeface="Verdana" pitchFamily="34" charset="0"/>
              </a:rPr>
              <a:t>*Very difficult for students to do without significant coaching.</a:t>
            </a:r>
          </a:p>
          <a:p>
            <a:pPr marL="96838" defTabSz="646113"/>
            <a:endParaRPr lang="en-US" dirty="0" smtClean="0">
              <a:latin typeface="Verdana"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495800"/>
            <a:ext cx="8641080" cy="1539240"/>
          </a:xfrm>
        </p:spPr>
        <p:txBody>
          <a:bodyPr>
            <a:normAutofit fontScale="90000"/>
          </a:bodyPr>
          <a:lstStyle/>
          <a:p>
            <a:r>
              <a:rPr lang="en-US" dirty="0" smtClean="0"/>
              <a:t>PICO question to evaluate evidence in relation to the question.</a:t>
            </a:r>
            <a:endParaRPr lang="en-US" dirty="0"/>
          </a:p>
        </p:txBody>
      </p:sp>
      <p:sp>
        <p:nvSpPr>
          <p:cNvPr id="3" name="Content Placeholder 2"/>
          <p:cNvSpPr>
            <a:spLocks noGrp="1"/>
          </p:cNvSpPr>
          <p:nvPr>
            <p:ph idx="1"/>
          </p:nvPr>
        </p:nvSpPr>
        <p:spPr>
          <a:xfrm>
            <a:off x="502920" y="530352"/>
            <a:ext cx="8183880" cy="4422648"/>
          </a:xfrm>
        </p:spPr>
        <p:txBody>
          <a:bodyPr>
            <a:normAutofit fontScale="92500" lnSpcReduction="10000"/>
          </a:bodyPr>
          <a:lstStyle/>
          <a:p>
            <a:pPr>
              <a:spcBef>
                <a:spcPts val="600"/>
              </a:spcBef>
              <a:spcAft>
                <a:spcPts val="600"/>
              </a:spcAft>
              <a:buNone/>
            </a:pPr>
            <a:r>
              <a:rPr lang="en-US" sz="3000" b="1" i="1" dirty="0" smtClean="0">
                <a:latin typeface="Verdana" pitchFamily="34" charset="0"/>
              </a:rPr>
              <a:t>Clinical Meaningfulness (evaluate)</a:t>
            </a:r>
          </a:p>
          <a:p>
            <a:pPr>
              <a:spcBef>
                <a:spcPts val="600"/>
              </a:spcBef>
              <a:spcAft>
                <a:spcPts val="600"/>
              </a:spcAft>
              <a:buNone/>
            </a:pPr>
            <a:r>
              <a:rPr lang="en-US" dirty="0" smtClean="0">
                <a:latin typeface="Verdana" pitchFamily="34" charset="0"/>
              </a:rPr>
              <a:t>	</a:t>
            </a:r>
            <a:r>
              <a:rPr lang="en-US" i="1" dirty="0" smtClean="0">
                <a:latin typeface="Verdana" pitchFamily="34" charset="0"/>
              </a:rPr>
              <a:t>The incident rate of uterine rupture to be </a:t>
            </a:r>
            <a:r>
              <a:rPr lang="en-US" i="1" dirty="0" smtClean="0">
                <a:latin typeface="Verdana" pitchFamily="34" charset="0"/>
              </a:rPr>
              <a:t/>
            </a:r>
            <a:br>
              <a:rPr lang="en-US" i="1" dirty="0" smtClean="0">
                <a:latin typeface="Verdana" pitchFamily="34" charset="0"/>
              </a:rPr>
            </a:br>
            <a:r>
              <a:rPr lang="en-US" i="1" dirty="0" smtClean="0">
                <a:latin typeface="Verdana" pitchFamily="34" charset="0"/>
              </a:rPr>
              <a:t>9.8 </a:t>
            </a:r>
            <a:r>
              <a:rPr lang="en-US" i="1" dirty="0" smtClean="0">
                <a:latin typeface="Verdana" pitchFamily="34" charset="0"/>
              </a:rPr>
              <a:t>per 1000 vaginal births after cesarean sections (VBAC). The highest risk of uterine rupture occurred in nulliparous women and in women who had VBAC deliveries induced and augmented sequentially with prostaglandin and Pitocin. Level I, II, and III studies consistently reported that women receive inaccurate risk/benefit information necessary to facilitate informed decision.</a:t>
            </a:r>
            <a:endParaRPr lang="en-US"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181600"/>
            <a:ext cx="8183880" cy="853440"/>
          </a:xfrm>
        </p:spPr>
        <p:txBody>
          <a:bodyPr>
            <a:normAutofit/>
          </a:bodyPr>
          <a:lstStyle/>
          <a:p>
            <a:r>
              <a:rPr lang="en-US" dirty="0" smtClean="0"/>
              <a:t>Lessons Learned</a:t>
            </a:r>
            <a:endParaRPr lang="en-US" dirty="0"/>
          </a:p>
        </p:txBody>
      </p:sp>
      <p:sp>
        <p:nvSpPr>
          <p:cNvPr id="3" name="Content Placeholder 2"/>
          <p:cNvSpPr>
            <a:spLocks noGrp="1"/>
          </p:cNvSpPr>
          <p:nvPr>
            <p:ph idx="1"/>
          </p:nvPr>
        </p:nvSpPr>
        <p:spPr/>
        <p:txBody>
          <a:bodyPr/>
          <a:lstStyle/>
          <a:p>
            <a:pPr>
              <a:spcBef>
                <a:spcPts val="600"/>
              </a:spcBef>
              <a:spcAft>
                <a:spcPts val="600"/>
              </a:spcAft>
              <a:buNone/>
            </a:pPr>
            <a:r>
              <a:rPr lang="en-US" b="1" i="1" dirty="0" smtClean="0"/>
              <a:t>Search strategy</a:t>
            </a:r>
            <a:endParaRPr lang="en-US" b="1" dirty="0" smtClean="0"/>
          </a:p>
          <a:p>
            <a:pPr lvl="0">
              <a:spcBef>
                <a:spcPts val="600"/>
              </a:spcBef>
              <a:spcAft>
                <a:spcPts val="600"/>
              </a:spcAft>
              <a:buNone/>
            </a:pPr>
            <a:r>
              <a:rPr lang="en-US" i="1" dirty="0" smtClean="0"/>
              <a:t>	</a:t>
            </a:r>
            <a:r>
              <a:rPr lang="en-US" sz="2600" i="1" dirty="0" smtClean="0"/>
              <a:t>“If I had to choose the ONE thing that I felt was most important about this class, </a:t>
            </a:r>
            <a:endParaRPr lang="en-US" sz="2600" dirty="0" smtClean="0"/>
          </a:p>
          <a:p>
            <a:pPr>
              <a:spcBef>
                <a:spcPts val="600"/>
              </a:spcBef>
              <a:spcAft>
                <a:spcPts val="600"/>
              </a:spcAft>
              <a:buNone/>
            </a:pPr>
            <a:r>
              <a:rPr lang="en-US" sz="2600" i="1" dirty="0" smtClean="0"/>
              <a:t>	it’s that we know so much more about how </a:t>
            </a:r>
            <a:r>
              <a:rPr lang="en-US" sz="2600" i="1" dirty="0" smtClean="0"/>
              <a:t/>
            </a:r>
            <a:br>
              <a:rPr lang="en-US" sz="2600" i="1" dirty="0" smtClean="0"/>
            </a:br>
            <a:r>
              <a:rPr lang="en-US" sz="2600" i="1" dirty="0" smtClean="0"/>
              <a:t>to </a:t>
            </a:r>
            <a:r>
              <a:rPr lang="en-US" sz="2600" i="1" dirty="0" smtClean="0"/>
              <a:t>pick good and credible articles. We </a:t>
            </a:r>
            <a:endParaRPr lang="en-US" sz="2600" dirty="0" smtClean="0"/>
          </a:p>
          <a:p>
            <a:pPr>
              <a:spcBef>
                <a:spcPts val="600"/>
              </a:spcBef>
              <a:spcAft>
                <a:spcPts val="600"/>
              </a:spcAft>
              <a:buNone/>
            </a:pPr>
            <a:r>
              <a:rPr lang="en-US" sz="2600" i="1" dirty="0" smtClean="0"/>
              <a:t>	learned (the hard way) that not all articles are created equal and, for me, this was </a:t>
            </a:r>
            <a:endParaRPr lang="en-US" sz="2600" dirty="0" smtClean="0"/>
          </a:p>
          <a:p>
            <a:pPr>
              <a:spcBef>
                <a:spcPts val="600"/>
              </a:spcBef>
              <a:spcAft>
                <a:spcPts val="600"/>
              </a:spcAft>
              <a:buNone/>
            </a:pPr>
            <a:r>
              <a:rPr lang="en-US" sz="2600" i="1" dirty="0" smtClean="0"/>
              <a:t>	the most important lesson to have learned.”</a:t>
            </a:r>
            <a:endParaRPr lang="en-US" sz="2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181600"/>
            <a:ext cx="8183880" cy="853440"/>
          </a:xfrm>
        </p:spPr>
        <p:txBody>
          <a:bodyPr>
            <a:normAutofit/>
          </a:bodyPr>
          <a:lstStyle/>
          <a:p>
            <a:r>
              <a:rPr lang="en-US" dirty="0" smtClean="0"/>
              <a:t>Lessons Learned</a:t>
            </a:r>
            <a:endParaRPr lang="en-US" dirty="0"/>
          </a:p>
        </p:txBody>
      </p:sp>
      <p:sp>
        <p:nvSpPr>
          <p:cNvPr id="3" name="Content Placeholder 2"/>
          <p:cNvSpPr>
            <a:spLocks noGrp="1"/>
          </p:cNvSpPr>
          <p:nvPr>
            <p:ph idx="1"/>
          </p:nvPr>
        </p:nvSpPr>
        <p:spPr/>
        <p:txBody>
          <a:bodyPr>
            <a:normAutofit/>
          </a:bodyPr>
          <a:lstStyle/>
          <a:p>
            <a:pPr lvl="0">
              <a:spcBef>
                <a:spcPts val="600"/>
              </a:spcBef>
              <a:spcAft>
                <a:spcPts val="600"/>
              </a:spcAft>
              <a:buNone/>
            </a:pPr>
            <a:r>
              <a:rPr lang="en-US" b="1" i="1" dirty="0" smtClean="0"/>
              <a:t>Levels of Evidence</a:t>
            </a:r>
          </a:p>
          <a:p>
            <a:pPr lvl="0">
              <a:spcBef>
                <a:spcPts val="600"/>
              </a:spcBef>
              <a:spcAft>
                <a:spcPts val="600"/>
              </a:spcAft>
              <a:buNone/>
            </a:pPr>
            <a:r>
              <a:rPr lang="en-US" i="1" dirty="0" smtClean="0"/>
              <a:t>	</a:t>
            </a:r>
            <a:r>
              <a:rPr lang="en-US" sz="2600" i="1" dirty="0" smtClean="0"/>
              <a:t>“I have learned that there is more to researching a topic than just going out there, grabbing any article I “think” applies and running with the information they provide</a:t>
            </a:r>
            <a:r>
              <a:rPr lang="en-US" sz="2600" i="1" dirty="0" smtClean="0"/>
              <a:t>…</a:t>
            </a:r>
            <a:br>
              <a:rPr lang="en-US" sz="2600" i="1" dirty="0" smtClean="0"/>
            </a:br>
            <a:r>
              <a:rPr lang="en-US" sz="2600" i="1" dirty="0" smtClean="0"/>
              <a:t>I </a:t>
            </a:r>
            <a:r>
              <a:rPr lang="en-US" sz="2600" i="1" dirty="0" smtClean="0"/>
              <a:t>really wish that this method of research was introduced to us before our last semester</a:t>
            </a:r>
            <a:r>
              <a:rPr lang="en-US" sz="2600" dirty="0" smtClean="0"/>
              <a:t> </a:t>
            </a:r>
            <a:r>
              <a:rPr lang="en-US" sz="2600" i="1" dirty="0" smtClean="0"/>
              <a:t>in nursing school, like in junior high.”</a:t>
            </a:r>
            <a:endParaRPr lang="en-US" sz="2600" dirty="0" smtClean="0"/>
          </a:p>
          <a:p>
            <a:pPr lvl="0">
              <a:buNone/>
            </a:pPr>
            <a:endParaRPr lang="en-U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181600"/>
            <a:ext cx="8183880" cy="853440"/>
          </a:xfrm>
        </p:spPr>
        <p:txBody>
          <a:bodyPr>
            <a:normAutofit/>
          </a:bodyPr>
          <a:lstStyle/>
          <a:p>
            <a:r>
              <a:rPr lang="en-US" dirty="0" smtClean="0"/>
              <a:t>Lessons Learned</a:t>
            </a:r>
            <a:endParaRPr lang="en-US" dirty="0"/>
          </a:p>
        </p:txBody>
      </p:sp>
      <p:sp>
        <p:nvSpPr>
          <p:cNvPr id="3" name="Content Placeholder 2"/>
          <p:cNvSpPr>
            <a:spLocks noGrp="1"/>
          </p:cNvSpPr>
          <p:nvPr>
            <p:ph idx="1"/>
          </p:nvPr>
        </p:nvSpPr>
        <p:spPr/>
        <p:txBody>
          <a:bodyPr>
            <a:normAutofit/>
          </a:bodyPr>
          <a:lstStyle/>
          <a:p>
            <a:pPr>
              <a:spcBef>
                <a:spcPts val="600"/>
              </a:spcBef>
              <a:spcAft>
                <a:spcPts val="600"/>
              </a:spcAft>
              <a:buNone/>
            </a:pPr>
            <a:r>
              <a:rPr lang="en-US" b="1" i="1" dirty="0" smtClean="0"/>
              <a:t>Critical appraisals</a:t>
            </a:r>
            <a:endParaRPr lang="en-US" b="1" dirty="0" smtClean="0"/>
          </a:p>
          <a:p>
            <a:pPr lvl="0">
              <a:spcBef>
                <a:spcPts val="600"/>
              </a:spcBef>
              <a:spcAft>
                <a:spcPts val="600"/>
              </a:spcAft>
              <a:buNone/>
            </a:pPr>
            <a:r>
              <a:rPr lang="en-US" dirty="0" smtClean="0"/>
              <a:t>	</a:t>
            </a:r>
            <a:r>
              <a:rPr lang="en-US" sz="2600" i="1" dirty="0" smtClean="0"/>
              <a:t>“Being able to attempt multiple critical appraisals on a variety of research articles in almost a trial and error fashion was probably one of the better teaching strategies. I have learned a lot by working to solve problems and taking the time to think, rather than simply memorize.”</a:t>
            </a:r>
            <a:endParaRPr lang="en-US" sz="26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for Today</a:t>
            </a:r>
            <a:endParaRPr lang="en-US" dirty="0"/>
          </a:p>
        </p:txBody>
      </p:sp>
      <p:sp>
        <p:nvSpPr>
          <p:cNvPr id="3" name="Content Placeholder 2"/>
          <p:cNvSpPr>
            <a:spLocks noGrp="1"/>
          </p:cNvSpPr>
          <p:nvPr>
            <p:ph idx="1"/>
          </p:nvPr>
        </p:nvSpPr>
        <p:spPr/>
        <p:txBody>
          <a:bodyPr/>
          <a:lstStyle/>
          <a:p>
            <a:pPr>
              <a:spcBef>
                <a:spcPts val="600"/>
              </a:spcBef>
              <a:spcAft>
                <a:spcPts val="600"/>
              </a:spcAft>
              <a:buNone/>
            </a:pPr>
            <a:r>
              <a:rPr lang="en-US" b="1" i="1" dirty="0" smtClean="0"/>
              <a:t>Objectives for today</a:t>
            </a:r>
          </a:p>
          <a:p>
            <a:pPr>
              <a:spcBef>
                <a:spcPts val="600"/>
              </a:spcBef>
              <a:spcAft>
                <a:spcPts val="600"/>
              </a:spcAft>
            </a:pPr>
            <a:r>
              <a:rPr lang="en-US" dirty="0" smtClean="0"/>
              <a:t> </a:t>
            </a:r>
            <a:r>
              <a:rPr lang="en-US" sz="2600" dirty="0" smtClean="0"/>
              <a:t>Background and context</a:t>
            </a:r>
          </a:p>
          <a:p>
            <a:pPr>
              <a:spcBef>
                <a:spcPts val="600"/>
              </a:spcBef>
              <a:spcAft>
                <a:spcPts val="600"/>
              </a:spcAft>
            </a:pPr>
            <a:r>
              <a:rPr lang="en-US" sz="2600" dirty="0" smtClean="0"/>
              <a:t> Successful learning activities</a:t>
            </a:r>
          </a:p>
          <a:p>
            <a:pPr>
              <a:spcBef>
                <a:spcPts val="600"/>
              </a:spcBef>
              <a:spcAft>
                <a:spcPts val="600"/>
              </a:spcAft>
            </a:pPr>
            <a:r>
              <a:rPr lang="en-US" sz="2600" dirty="0" smtClean="0"/>
              <a:t> Lessons learned</a:t>
            </a:r>
          </a:p>
          <a:p>
            <a:pPr>
              <a:spcBef>
                <a:spcPts val="600"/>
              </a:spcBef>
              <a:spcAft>
                <a:spcPts val="600"/>
              </a:spcAft>
            </a:pPr>
            <a:r>
              <a:rPr lang="en-US" sz="2600" dirty="0" smtClean="0"/>
              <a:t> Competency outcomes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181600"/>
            <a:ext cx="8183880" cy="853440"/>
          </a:xfrm>
        </p:spPr>
        <p:txBody>
          <a:bodyPr>
            <a:normAutofit/>
          </a:bodyPr>
          <a:lstStyle/>
          <a:p>
            <a:r>
              <a:rPr lang="en-US" dirty="0" smtClean="0"/>
              <a:t>Lessons Learned</a:t>
            </a:r>
            <a:endParaRPr lang="en-US" dirty="0"/>
          </a:p>
        </p:txBody>
      </p:sp>
      <p:sp>
        <p:nvSpPr>
          <p:cNvPr id="3" name="Content Placeholder 2"/>
          <p:cNvSpPr>
            <a:spLocks noGrp="1"/>
          </p:cNvSpPr>
          <p:nvPr>
            <p:ph idx="1"/>
          </p:nvPr>
        </p:nvSpPr>
        <p:spPr>
          <a:xfrm>
            <a:off x="502920" y="530352"/>
            <a:ext cx="8183880" cy="4803648"/>
          </a:xfrm>
        </p:spPr>
        <p:txBody>
          <a:bodyPr>
            <a:normAutofit/>
          </a:bodyPr>
          <a:lstStyle/>
          <a:p>
            <a:pPr lvl="0">
              <a:spcBef>
                <a:spcPts val="600"/>
              </a:spcBef>
              <a:spcAft>
                <a:spcPts val="600"/>
              </a:spcAft>
              <a:buNone/>
            </a:pPr>
            <a:r>
              <a:rPr lang="en-US" b="1" i="1" dirty="0" smtClean="0"/>
              <a:t>Critical Reflection</a:t>
            </a:r>
          </a:p>
          <a:p>
            <a:pPr lvl="0">
              <a:spcBef>
                <a:spcPts val="600"/>
              </a:spcBef>
              <a:spcAft>
                <a:spcPts val="600"/>
              </a:spcAft>
              <a:buNone/>
            </a:pPr>
            <a:r>
              <a:rPr lang="en-US" i="1" dirty="0" smtClean="0"/>
              <a:t>	</a:t>
            </a:r>
            <a:r>
              <a:rPr lang="en-US" sz="2600" i="1" dirty="0" smtClean="0"/>
              <a:t>“For the first time I have realized that reflection – taking time to sit back and think about what we have actually learned and achieved in this class is very important and most of the time we miss out on this important thing in life.”</a:t>
            </a:r>
            <a:endParaRPr lang="en-US" sz="2600" i="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Competency Outcomes</a:t>
            </a:r>
            <a:endParaRPr lang="en-US" dirty="0"/>
          </a:p>
        </p:txBody>
      </p:sp>
      <p:graphicFrame>
        <p:nvGraphicFramePr>
          <p:cNvPr id="6" name="Content Placeholder 5"/>
          <p:cNvGraphicFramePr>
            <a:graphicFrameLocks noGrp="1"/>
          </p:cNvGraphicFramePr>
          <p:nvPr>
            <p:ph idx="1"/>
          </p:nvPr>
        </p:nvGraphicFramePr>
        <p:xfrm>
          <a:off x="503238" y="530225"/>
          <a:ext cx="8183562" cy="45751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Educating Illinois 2008-2014</a:t>
            </a:r>
            <a:endParaRPr lang="en-US" dirty="0"/>
          </a:p>
        </p:txBody>
      </p:sp>
      <p:sp>
        <p:nvSpPr>
          <p:cNvPr id="3" name="Content Placeholder 2"/>
          <p:cNvSpPr>
            <a:spLocks noGrp="1"/>
          </p:cNvSpPr>
          <p:nvPr>
            <p:ph idx="1"/>
          </p:nvPr>
        </p:nvSpPr>
        <p:spPr>
          <a:xfrm>
            <a:off x="502920" y="530352"/>
            <a:ext cx="8031480" cy="4727448"/>
          </a:xfrm>
        </p:spPr>
        <p:txBody>
          <a:bodyPr>
            <a:noAutofit/>
          </a:bodyPr>
          <a:lstStyle/>
          <a:p>
            <a:pPr>
              <a:spcAft>
                <a:spcPts val="600"/>
              </a:spcAft>
              <a:buNone/>
            </a:pPr>
            <a:r>
              <a:rPr lang="en-US" b="1" i="1" dirty="0" smtClean="0"/>
              <a:t>Context</a:t>
            </a:r>
            <a:endParaRPr lang="en-US" dirty="0" smtClean="0"/>
          </a:p>
          <a:p>
            <a:pPr>
              <a:spcBef>
                <a:spcPts val="600"/>
              </a:spcBef>
              <a:spcAft>
                <a:spcPts val="600"/>
              </a:spcAft>
              <a:buNone/>
            </a:pPr>
            <a:r>
              <a:rPr lang="en-US" dirty="0" smtClean="0"/>
              <a:t>	</a:t>
            </a:r>
            <a:r>
              <a:rPr lang="en-US" sz="2600" dirty="0" smtClean="0"/>
              <a:t>ISU will position students to excel in a globally competitive, culturally diverse, technological and changing environment</a:t>
            </a:r>
            <a:r>
              <a:rPr lang="en-US" sz="2600" dirty="0" smtClean="0"/>
              <a:t>…</a:t>
            </a:r>
            <a:br>
              <a:rPr lang="en-US" sz="2600" dirty="0" smtClean="0"/>
            </a:br>
            <a:r>
              <a:rPr lang="en-US" sz="2600" dirty="0" smtClean="0"/>
              <a:t>by </a:t>
            </a:r>
            <a:r>
              <a:rPr lang="en-US" sz="2600" dirty="0" smtClean="0"/>
              <a:t>providing students with transformational learning experiences…[so that] students recognize their ability to influence social change and must be given the knowledge and skills necessary to do so.</a:t>
            </a:r>
            <a:endParaRPr lang="en-US" sz="2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495800"/>
            <a:ext cx="8183880" cy="1539240"/>
          </a:xfrm>
        </p:spPr>
        <p:txBody>
          <a:bodyPr>
            <a:normAutofit fontScale="90000"/>
          </a:bodyPr>
          <a:lstStyle/>
          <a:p>
            <a:r>
              <a:rPr lang="en-US" dirty="0" smtClean="0"/>
              <a:t>Essentials of Baccalaureate Education for Professional Nursing Practice (2008) </a:t>
            </a:r>
            <a:endParaRPr lang="en-US" dirty="0"/>
          </a:p>
        </p:txBody>
      </p:sp>
      <p:sp>
        <p:nvSpPr>
          <p:cNvPr id="3" name="Content Placeholder 2"/>
          <p:cNvSpPr>
            <a:spLocks noGrp="1"/>
          </p:cNvSpPr>
          <p:nvPr>
            <p:ph idx="1"/>
          </p:nvPr>
        </p:nvSpPr>
        <p:spPr>
          <a:xfrm>
            <a:off x="502920" y="530352"/>
            <a:ext cx="8183880" cy="3813048"/>
          </a:xfrm>
        </p:spPr>
        <p:txBody>
          <a:bodyPr/>
          <a:lstStyle/>
          <a:p>
            <a:pPr>
              <a:spcBef>
                <a:spcPts val="600"/>
              </a:spcBef>
              <a:spcAft>
                <a:spcPts val="600"/>
              </a:spcAft>
              <a:buNone/>
            </a:pPr>
            <a:r>
              <a:rPr lang="en-US" b="1" i="1" dirty="0" smtClean="0"/>
              <a:t>Context</a:t>
            </a:r>
            <a:r>
              <a:rPr lang="en-US" b="1" dirty="0" smtClean="0"/>
              <a:t>	</a:t>
            </a:r>
          </a:p>
          <a:p>
            <a:pPr>
              <a:spcBef>
                <a:spcPts val="600"/>
              </a:spcBef>
              <a:spcAft>
                <a:spcPts val="600"/>
              </a:spcAft>
              <a:buNone/>
            </a:pPr>
            <a:r>
              <a:rPr lang="en-US" dirty="0" smtClean="0"/>
              <a:t>	</a:t>
            </a:r>
            <a:r>
              <a:rPr lang="en-US" sz="2600" dirty="0" smtClean="0"/>
              <a:t>Professional nursing must be grounded in the translation of current evidence into practice. </a:t>
            </a:r>
            <a:endParaRPr lang="en-US" dirty="0" smtClean="0"/>
          </a:p>
          <a:p>
            <a:pPr>
              <a:spcBef>
                <a:spcPts val="600"/>
              </a:spcBef>
              <a:spcAft>
                <a:spcPts val="600"/>
              </a:spcAft>
              <a:buNone/>
            </a:pPr>
            <a:r>
              <a:rPr lang="en-US" sz="2600" dirty="0" smtClean="0"/>
              <a:t>	Baccalaureate programs prepare graduates to use skills of </a:t>
            </a:r>
            <a:r>
              <a:rPr lang="en-US" sz="2600" i="1" dirty="0" smtClean="0"/>
              <a:t>inquiry</a:t>
            </a:r>
            <a:r>
              <a:rPr lang="en-US" sz="2600" dirty="0" smtClean="0"/>
              <a:t>, </a:t>
            </a:r>
            <a:r>
              <a:rPr lang="en-US" sz="2600" i="1" dirty="0" smtClean="0"/>
              <a:t>analysis</a:t>
            </a:r>
            <a:r>
              <a:rPr lang="en-US" sz="2600" dirty="0" smtClean="0"/>
              <a:t>, and </a:t>
            </a:r>
            <a:r>
              <a:rPr lang="en-US" sz="2600" i="1" dirty="0" smtClean="0"/>
              <a:t>information literacy</a:t>
            </a:r>
            <a:r>
              <a:rPr lang="en-US" sz="2600" dirty="0" smtClean="0"/>
              <a:t> to address practice issues.</a:t>
            </a:r>
            <a:endParaRPr lang="en-US" sz="2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Gap in Knowledge</a:t>
            </a:r>
            <a:endParaRPr lang="en-US" dirty="0"/>
          </a:p>
        </p:txBody>
      </p:sp>
      <p:sp>
        <p:nvSpPr>
          <p:cNvPr id="3" name="Content Placeholder 2"/>
          <p:cNvSpPr>
            <a:spLocks noGrp="1"/>
          </p:cNvSpPr>
          <p:nvPr>
            <p:ph idx="1"/>
          </p:nvPr>
        </p:nvSpPr>
        <p:spPr>
          <a:xfrm>
            <a:off x="502920" y="530352"/>
            <a:ext cx="7498080" cy="4187952"/>
          </a:xfrm>
        </p:spPr>
        <p:txBody>
          <a:bodyPr>
            <a:normAutofit/>
          </a:bodyPr>
          <a:lstStyle/>
          <a:p>
            <a:pPr>
              <a:spcBef>
                <a:spcPts val="600"/>
              </a:spcBef>
              <a:spcAft>
                <a:spcPts val="600"/>
              </a:spcAft>
              <a:buNone/>
            </a:pPr>
            <a:r>
              <a:rPr lang="en-US" b="1" i="1" dirty="0" smtClean="0"/>
              <a:t>Problem</a:t>
            </a:r>
          </a:p>
          <a:p>
            <a:pPr>
              <a:spcBef>
                <a:spcPts val="600"/>
              </a:spcBef>
              <a:spcAft>
                <a:spcPts val="600"/>
              </a:spcAft>
              <a:buNone/>
            </a:pPr>
            <a:r>
              <a:rPr lang="en-US" dirty="0" smtClean="0"/>
              <a:t>	</a:t>
            </a:r>
            <a:r>
              <a:rPr lang="en-US" sz="2600" dirty="0" smtClean="0"/>
              <a:t>As nursing educators and practicing clinicians, we began to understand that the real problem was not content knowledge, but the </a:t>
            </a:r>
            <a:r>
              <a:rPr lang="en-US" sz="2600" i="1" dirty="0" smtClean="0"/>
              <a:t>challenge of shifting attitudes</a:t>
            </a:r>
            <a:r>
              <a:rPr lang="en-US" sz="2600" dirty="0" smtClean="0"/>
              <a:t> that would result in observable behavioral change. </a:t>
            </a:r>
            <a:endParaRPr lang="en-US" sz="2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876800"/>
            <a:ext cx="8183880" cy="1158240"/>
          </a:xfrm>
        </p:spPr>
        <p:txBody>
          <a:bodyPr>
            <a:normAutofit fontScale="90000"/>
          </a:bodyPr>
          <a:lstStyle/>
          <a:p>
            <a:r>
              <a:rPr lang="en-US" dirty="0" smtClean="0"/>
              <a:t>Best Evidence-Based Practice in Undergraduate Education </a:t>
            </a:r>
            <a:endParaRPr lang="en-US" dirty="0"/>
          </a:p>
        </p:txBody>
      </p:sp>
      <p:sp>
        <p:nvSpPr>
          <p:cNvPr id="3" name="Content Placeholder 2"/>
          <p:cNvSpPr>
            <a:spLocks noGrp="1"/>
          </p:cNvSpPr>
          <p:nvPr>
            <p:ph idx="1"/>
          </p:nvPr>
        </p:nvSpPr>
        <p:spPr>
          <a:xfrm>
            <a:off x="304800" y="530352"/>
            <a:ext cx="8839200" cy="4422648"/>
          </a:xfrm>
        </p:spPr>
        <p:txBody>
          <a:bodyPr>
            <a:normAutofit/>
          </a:bodyPr>
          <a:lstStyle/>
          <a:p>
            <a:pPr marL="514350" indent="-514350">
              <a:spcBef>
                <a:spcPts val="600"/>
              </a:spcBef>
              <a:spcAft>
                <a:spcPts val="600"/>
              </a:spcAft>
              <a:buNone/>
            </a:pPr>
            <a:r>
              <a:rPr lang="en-US" b="1" i="1" dirty="0" smtClean="0"/>
              <a:t>Journal Clubs to replicate real purpose</a:t>
            </a:r>
          </a:p>
          <a:p>
            <a:pPr marL="514350" indent="-514350">
              <a:spcBef>
                <a:spcPts val="600"/>
              </a:spcBef>
              <a:spcAft>
                <a:spcPts val="600"/>
              </a:spcAft>
              <a:buFont typeface="+mj-lt"/>
              <a:buAutoNum type="arabicPeriod"/>
            </a:pPr>
            <a:r>
              <a:rPr lang="en-US" sz="2600" dirty="0" smtClean="0"/>
              <a:t>PICO ? to guide inquiry</a:t>
            </a:r>
          </a:p>
          <a:p>
            <a:pPr marL="514350" indent="-514350">
              <a:spcBef>
                <a:spcPts val="600"/>
              </a:spcBef>
              <a:spcAft>
                <a:spcPts val="600"/>
              </a:spcAft>
              <a:buFont typeface="+mj-lt"/>
              <a:buAutoNum type="arabicPeriod"/>
            </a:pPr>
            <a:r>
              <a:rPr lang="en-US" sz="2600" dirty="0" smtClean="0"/>
              <a:t>PICO ? to guide search strategy</a:t>
            </a:r>
          </a:p>
          <a:p>
            <a:pPr marL="514350" indent="-514350">
              <a:spcBef>
                <a:spcPts val="600"/>
              </a:spcBef>
              <a:spcAft>
                <a:spcPts val="600"/>
              </a:spcAft>
              <a:buFont typeface="+mj-lt"/>
              <a:buAutoNum type="arabicPeriod"/>
            </a:pPr>
            <a:r>
              <a:rPr lang="en-US" sz="2600" dirty="0" smtClean="0"/>
              <a:t>PICO ? to critically analyze articles</a:t>
            </a:r>
          </a:p>
          <a:p>
            <a:pPr marL="514350" indent="-514350">
              <a:spcBef>
                <a:spcPts val="600"/>
              </a:spcBef>
              <a:spcAft>
                <a:spcPts val="600"/>
              </a:spcAft>
              <a:buFont typeface="+mj-lt"/>
              <a:buAutoNum type="arabicPeriod"/>
            </a:pPr>
            <a:r>
              <a:rPr lang="en-US" sz="2600" dirty="0" smtClean="0"/>
              <a:t>PICO ? to synthesize findings</a:t>
            </a:r>
          </a:p>
          <a:p>
            <a:pPr marL="514350" indent="-514350">
              <a:spcBef>
                <a:spcPts val="600"/>
              </a:spcBef>
              <a:spcAft>
                <a:spcPts val="600"/>
              </a:spcAft>
              <a:buFont typeface="+mj-lt"/>
              <a:buAutoNum type="arabicPeriod"/>
            </a:pPr>
            <a:r>
              <a:rPr lang="en-US" sz="2600" dirty="0" smtClean="0"/>
              <a:t>PICO ? to evaluate evidence in relation to the question.</a:t>
            </a:r>
          </a:p>
          <a:p>
            <a:pPr marL="514350" indent="-514350">
              <a:spcBef>
                <a:spcPts val="600"/>
              </a:spcBef>
              <a:spcAft>
                <a:spcPts val="600"/>
              </a:spcAft>
              <a:buFont typeface="+mj-lt"/>
              <a:buAutoNum type="arabicPeriod"/>
            </a:pPr>
            <a:r>
              <a:rPr lang="en-US" sz="2600" dirty="0" smtClean="0"/>
              <a:t>Reflection via discussion boards</a:t>
            </a:r>
            <a:endParaRPr lang="en-US"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800600"/>
            <a:ext cx="8183880" cy="1234440"/>
          </a:xfrm>
        </p:spPr>
        <p:txBody>
          <a:bodyPr>
            <a:normAutofit fontScale="90000"/>
          </a:bodyPr>
          <a:lstStyle/>
          <a:p>
            <a:r>
              <a:rPr lang="en-US" dirty="0" smtClean="0"/>
              <a:t>Journal Clubs as authentic learning places in clinical practice</a:t>
            </a:r>
            <a:endParaRPr lang="en-US" dirty="0"/>
          </a:p>
        </p:txBody>
      </p:sp>
      <p:sp>
        <p:nvSpPr>
          <p:cNvPr id="3" name="Content Placeholder 2"/>
          <p:cNvSpPr>
            <a:spLocks noGrp="1"/>
          </p:cNvSpPr>
          <p:nvPr>
            <p:ph idx="1"/>
          </p:nvPr>
        </p:nvSpPr>
        <p:spPr>
          <a:xfrm>
            <a:off x="502920" y="530352"/>
            <a:ext cx="8183880" cy="4422648"/>
          </a:xfrm>
        </p:spPr>
        <p:txBody>
          <a:bodyPr>
            <a:normAutofit/>
          </a:bodyPr>
          <a:lstStyle/>
          <a:p>
            <a:pPr>
              <a:spcBef>
                <a:spcPts val="600"/>
              </a:spcBef>
              <a:spcAft>
                <a:spcPts val="600"/>
              </a:spcAft>
            </a:pPr>
            <a:r>
              <a:rPr lang="en-US" b="1" i="1" dirty="0" smtClean="0"/>
              <a:t>Background</a:t>
            </a:r>
          </a:p>
          <a:p>
            <a:pPr lvl="1">
              <a:spcBef>
                <a:spcPts val="600"/>
              </a:spcBef>
              <a:spcAft>
                <a:spcPts val="600"/>
              </a:spcAft>
            </a:pPr>
            <a:r>
              <a:rPr lang="en-US" dirty="0" smtClean="0"/>
              <a:t> </a:t>
            </a:r>
            <a:r>
              <a:rPr lang="en-US" sz="2600" i="1" dirty="0" smtClean="0"/>
              <a:t>Decide on a context for the problem </a:t>
            </a:r>
          </a:p>
          <a:p>
            <a:pPr lvl="2">
              <a:spcBef>
                <a:spcPts val="600"/>
              </a:spcBef>
              <a:spcAft>
                <a:spcPts val="600"/>
              </a:spcAft>
            </a:pPr>
            <a:r>
              <a:rPr lang="en-US" dirty="0" smtClean="0"/>
              <a:t> </a:t>
            </a:r>
            <a:r>
              <a:rPr lang="en-US" u="sng" dirty="0" smtClean="0"/>
              <a:t>One sentence</a:t>
            </a:r>
          </a:p>
          <a:p>
            <a:pPr lvl="1">
              <a:spcBef>
                <a:spcPts val="600"/>
              </a:spcBef>
              <a:spcAft>
                <a:spcPts val="600"/>
              </a:spcAft>
            </a:pPr>
            <a:r>
              <a:rPr lang="en-US" dirty="0" smtClean="0"/>
              <a:t> </a:t>
            </a:r>
            <a:r>
              <a:rPr lang="en-US" sz="2600" i="1" dirty="0" smtClean="0"/>
              <a:t>Identify a gap in their knowledge </a:t>
            </a:r>
          </a:p>
          <a:p>
            <a:pPr lvl="2">
              <a:spcBef>
                <a:spcPts val="600"/>
              </a:spcBef>
              <a:spcAft>
                <a:spcPts val="600"/>
              </a:spcAft>
            </a:pPr>
            <a:r>
              <a:rPr lang="en-US" dirty="0" smtClean="0"/>
              <a:t> </a:t>
            </a:r>
            <a:r>
              <a:rPr lang="en-US" u="sng" dirty="0" smtClean="0"/>
              <a:t>One sentence</a:t>
            </a:r>
          </a:p>
          <a:p>
            <a:pPr lvl="1">
              <a:spcBef>
                <a:spcPts val="600"/>
              </a:spcBef>
              <a:spcAft>
                <a:spcPts val="600"/>
              </a:spcAft>
            </a:pPr>
            <a:r>
              <a:rPr lang="en-US" dirty="0" smtClean="0"/>
              <a:t> </a:t>
            </a:r>
            <a:r>
              <a:rPr lang="en-US" sz="2600" i="1" dirty="0" smtClean="0"/>
              <a:t>Purpose of their inquiry</a:t>
            </a:r>
          </a:p>
          <a:p>
            <a:pPr lvl="2">
              <a:spcBef>
                <a:spcPts val="600"/>
              </a:spcBef>
              <a:spcAft>
                <a:spcPts val="600"/>
              </a:spcAft>
            </a:pPr>
            <a:r>
              <a:rPr lang="en-US" dirty="0" smtClean="0"/>
              <a:t> </a:t>
            </a:r>
            <a:r>
              <a:rPr lang="en-US" u="sng" dirty="0" smtClean="0"/>
              <a:t>One sentence</a:t>
            </a:r>
            <a:endParaRPr lang="en-US" u="sn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502920" y="530352"/>
            <a:ext cx="8183880" cy="4803648"/>
          </a:xfrm>
        </p:spPr>
        <p:txBody>
          <a:bodyPr>
            <a:normAutofit/>
          </a:bodyPr>
          <a:lstStyle/>
          <a:p>
            <a:pPr>
              <a:buNone/>
            </a:pPr>
            <a:r>
              <a:rPr lang="en-US" b="1" i="1" dirty="0" smtClean="0">
                <a:latin typeface="Verdana" pitchFamily="34" charset="0"/>
              </a:rPr>
              <a:t>Context</a:t>
            </a:r>
          </a:p>
          <a:p>
            <a:pPr>
              <a:buNone/>
            </a:pPr>
            <a:r>
              <a:rPr lang="en-US" sz="2600" dirty="0" smtClean="0">
                <a:latin typeface="Verdana" pitchFamily="34" charset="0"/>
              </a:rPr>
              <a:t>	(</a:t>
            </a:r>
            <a:r>
              <a:rPr lang="en-US" sz="2600" i="1" u="sng" dirty="0" smtClean="0">
                <a:latin typeface="Verdana" pitchFamily="34" charset="0"/>
              </a:rPr>
              <a:t>Background</a:t>
            </a:r>
            <a:r>
              <a:rPr lang="en-US" sz="2600" i="1" dirty="0" smtClean="0">
                <a:latin typeface="Verdana" pitchFamily="34" charset="0"/>
              </a:rPr>
              <a:t>) </a:t>
            </a:r>
            <a:r>
              <a:rPr lang="en-US" sz="2600" dirty="0" smtClean="0">
                <a:latin typeface="Verdana" pitchFamily="34" charset="0"/>
              </a:rPr>
              <a:t>The rate of labor induction has increased significantly over the past several years. </a:t>
            </a:r>
            <a:r>
              <a:rPr lang="en-US" sz="2600" i="1" dirty="0" smtClean="0">
                <a:latin typeface="Verdana" pitchFamily="34" charset="0"/>
              </a:rPr>
              <a:t>(</a:t>
            </a:r>
            <a:r>
              <a:rPr lang="en-US" sz="2600" i="1" u="sng" dirty="0" smtClean="0">
                <a:latin typeface="Verdana" pitchFamily="34" charset="0"/>
              </a:rPr>
              <a:t>Gap in Knowledge</a:t>
            </a:r>
            <a:r>
              <a:rPr lang="en-US" sz="2600" i="1" dirty="0" smtClean="0">
                <a:latin typeface="Verdana" pitchFamily="34" charset="0"/>
              </a:rPr>
              <a:t>) </a:t>
            </a:r>
            <a:r>
              <a:rPr lang="en-US" sz="2600" dirty="0" smtClean="0">
                <a:latin typeface="Verdana" pitchFamily="34" charset="0"/>
              </a:rPr>
              <a:t>While in some cases there are medical reasons for induction of labor, we are interested in the possible complications that arise from elective induction. </a:t>
            </a:r>
            <a:r>
              <a:rPr lang="en-US" sz="2600" i="1" dirty="0" smtClean="0">
                <a:latin typeface="Verdana" pitchFamily="34" charset="0"/>
              </a:rPr>
              <a:t>(</a:t>
            </a:r>
            <a:r>
              <a:rPr lang="en-US" sz="2600" i="1" u="sng" dirty="0" smtClean="0">
                <a:latin typeface="Verdana" pitchFamily="34" charset="0"/>
              </a:rPr>
              <a:t>Purpose</a:t>
            </a:r>
            <a:r>
              <a:rPr lang="en-US" sz="2600" i="1" dirty="0" smtClean="0">
                <a:latin typeface="Verdana" pitchFamily="34" charset="0"/>
              </a:rPr>
              <a:t>) </a:t>
            </a:r>
            <a:r>
              <a:rPr lang="en-US" sz="2600" dirty="0" smtClean="0">
                <a:latin typeface="Verdana" pitchFamily="34" charset="0"/>
              </a:rPr>
              <a:t>The purpose of this project is to identify potential complications of elective induction and to ultimately apply this knowledge to clinical practice.</a:t>
            </a:r>
          </a:p>
          <a:p>
            <a:pPr>
              <a:buNone/>
            </a:pPr>
            <a:endParaRPr lang="en-US"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PICO ? to guide inquiry</a:t>
            </a:r>
            <a:endParaRPr lang="en-US" dirty="0"/>
          </a:p>
        </p:txBody>
      </p:sp>
      <p:sp>
        <p:nvSpPr>
          <p:cNvPr id="3" name="Content Placeholder 2"/>
          <p:cNvSpPr>
            <a:spLocks noGrp="1"/>
          </p:cNvSpPr>
          <p:nvPr>
            <p:ph idx="1"/>
          </p:nvPr>
        </p:nvSpPr>
        <p:spPr>
          <a:xfrm>
            <a:off x="502920" y="530352"/>
            <a:ext cx="8183880" cy="4803648"/>
          </a:xfrm>
        </p:spPr>
        <p:txBody>
          <a:bodyPr>
            <a:normAutofit/>
          </a:bodyPr>
          <a:lstStyle/>
          <a:p>
            <a:pPr>
              <a:spcBef>
                <a:spcPts val="600"/>
              </a:spcBef>
              <a:spcAft>
                <a:spcPts val="600"/>
              </a:spcAft>
              <a:buNone/>
            </a:pPr>
            <a:r>
              <a:rPr lang="en-US" b="1" i="1" dirty="0" smtClean="0"/>
              <a:t>Research Question </a:t>
            </a:r>
          </a:p>
          <a:p>
            <a:pPr>
              <a:spcBef>
                <a:spcPts val="600"/>
              </a:spcBef>
              <a:spcAft>
                <a:spcPts val="600"/>
              </a:spcAft>
            </a:pPr>
            <a:r>
              <a:rPr lang="en-US" b="1" dirty="0" smtClean="0"/>
              <a:t> </a:t>
            </a:r>
            <a:r>
              <a:rPr lang="en-US" sz="2600" b="1" dirty="0" smtClean="0"/>
              <a:t>P</a:t>
            </a:r>
            <a:r>
              <a:rPr lang="en-US" sz="2600" dirty="0" smtClean="0"/>
              <a:t> = </a:t>
            </a:r>
            <a:r>
              <a:rPr lang="en-US" sz="2600" i="1" dirty="0" smtClean="0"/>
              <a:t>population or patient </a:t>
            </a:r>
            <a:r>
              <a:rPr lang="en-US" sz="2600" dirty="0" smtClean="0"/>
              <a:t>(the who)</a:t>
            </a:r>
          </a:p>
          <a:p>
            <a:pPr>
              <a:spcBef>
                <a:spcPts val="600"/>
              </a:spcBef>
              <a:spcAft>
                <a:spcPts val="600"/>
              </a:spcAft>
            </a:pPr>
            <a:r>
              <a:rPr lang="en-US" sz="2600" dirty="0" smtClean="0"/>
              <a:t> </a:t>
            </a:r>
            <a:r>
              <a:rPr lang="en-US" sz="2600" b="1" dirty="0" smtClean="0"/>
              <a:t>I</a:t>
            </a:r>
            <a:r>
              <a:rPr lang="en-US" sz="2600" dirty="0" smtClean="0"/>
              <a:t> = </a:t>
            </a:r>
            <a:r>
              <a:rPr lang="en-US" sz="2600" i="1" dirty="0" smtClean="0"/>
              <a:t>intervention </a:t>
            </a:r>
            <a:r>
              <a:rPr lang="en-US" sz="2600" dirty="0" smtClean="0"/>
              <a:t>(the what)</a:t>
            </a:r>
          </a:p>
          <a:p>
            <a:pPr>
              <a:spcBef>
                <a:spcPts val="600"/>
              </a:spcBef>
              <a:spcAft>
                <a:spcPts val="600"/>
              </a:spcAft>
            </a:pPr>
            <a:r>
              <a:rPr lang="en-US" sz="2600" dirty="0" smtClean="0"/>
              <a:t> </a:t>
            </a:r>
            <a:r>
              <a:rPr lang="en-US" sz="2600" b="1" dirty="0" smtClean="0"/>
              <a:t>C</a:t>
            </a:r>
            <a:r>
              <a:rPr lang="en-US" sz="2600" dirty="0" smtClean="0"/>
              <a:t> = </a:t>
            </a:r>
            <a:r>
              <a:rPr lang="en-US" sz="2600" i="1" dirty="0" smtClean="0"/>
              <a:t>contrasting intervention </a:t>
            </a:r>
            <a:r>
              <a:rPr lang="en-US" sz="2600" dirty="0" smtClean="0"/>
              <a:t>(optional)</a:t>
            </a:r>
          </a:p>
          <a:p>
            <a:pPr>
              <a:spcBef>
                <a:spcPts val="600"/>
              </a:spcBef>
              <a:spcAft>
                <a:spcPts val="600"/>
              </a:spcAft>
            </a:pPr>
            <a:r>
              <a:rPr lang="en-US" sz="2600" dirty="0" smtClean="0"/>
              <a:t> </a:t>
            </a:r>
            <a:r>
              <a:rPr lang="en-US" sz="2600" b="1" dirty="0" smtClean="0"/>
              <a:t>O </a:t>
            </a:r>
            <a:r>
              <a:rPr lang="en-US" sz="2600" dirty="0" smtClean="0"/>
              <a:t>= </a:t>
            </a:r>
            <a:r>
              <a:rPr lang="en-US" sz="2600" i="1" dirty="0" smtClean="0"/>
              <a:t>outcome </a:t>
            </a:r>
            <a:r>
              <a:rPr lang="en-US" sz="2600" dirty="0" smtClean="0"/>
              <a:t>(morbidity, mortality, quality 		of life)</a:t>
            </a:r>
            <a:endParaRPr lang="en-US" sz="2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245</TotalTime>
  <Words>840</Words>
  <Application>Microsoft Office PowerPoint</Application>
  <PresentationFormat>On-screen Show (4:3)</PresentationFormat>
  <Paragraphs>127</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Aspect</vt:lpstr>
      <vt:lpstr>Undergraduate Research Engages Life-Long Learners!!!</vt:lpstr>
      <vt:lpstr>Objectives for Today</vt:lpstr>
      <vt:lpstr>Educating Illinois 2008-2014</vt:lpstr>
      <vt:lpstr>Essentials of Baccalaureate Education for Professional Nursing Practice (2008) </vt:lpstr>
      <vt:lpstr>Gap in Knowledge</vt:lpstr>
      <vt:lpstr>Best Evidence-Based Practice in Undergraduate Education </vt:lpstr>
      <vt:lpstr>Journal Clubs as authentic learning places in clinical practice</vt:lpstr>
      <vt:lpstr>Example</vt:lpstr>
      <vt:lpstr>PICO ? to guide inquiry</vt:lpstr>
      <vt:lpstr>Example</vt:lpstr>
      <vt:lpstr>PICO question to guide search strategy</vt:lpstr>
      <vt:lpstr>Example</vt:lpstr>
      <vt:lpstr>PICO question to critically analyze research reports</vt:lpstr>
      <vt:lpstr>PICO question to critically analyze research reports</vt:lpstr>
      <vt:lpstr>PICO question to synthesize findings</vt:lpstr>
      <vt:lpstr>PICO question to evaluate evidence in relation to the question.</vt:lpstr>
      <vt:lpstr>Lessons Learned</vt:lpstr>
      <vt:lpstr>Lessons Learned</vt:lpstr>
      <vt:lpstr>Lessons Learned</vt:lpstr>
      <vt:lpstr>Lessons Learned</vt:lpstr>
      <vt:lpstr>Competency Outcomes</vt:lpstr>
    </vt:vector>
  </TitlesOfParts>
  <Company>MCN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Undergraduate Research Engages Life-Long Learners!!!</dc:title>
  <dc:creator>ecarlso</dc:creator>
  <cp:lastModifiedBy>ecarlso</cp:lastModifiedBy>
  <cp:revision>28</cp:revision>
  <dcterms:created xsi:type="dcterms:W3CDTF">2009-01-06T17:42:12Z</dcterms:created>
  <dcterms:modified xsi:type="dcterms:W3CDTF">2009-01-06T23:53:57Z</dcterms:modified>
</cp:coreProperties>
</file>