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257" r:id="rId3"/>
    <p:sldId id="266" r:id="rId4"/>
    <p:sldId id="258" r:id="rId5"/>
    <p:sldId id="263" r:id="rId6"/>
    <p:sldId id="259" r:id="rId7"/>
    <p:sldId id="274" r:id="rId8"/>
    <p:sldId id="272" r:id="rId9"/>
    <p:sldId id="264" r:id="rId10"/>
    <p:sldId id="265" r:id="rId11"/>
    <p:sldId id="267" r:id="rId12"/>
    <p:sldId id="268" r:id="rId13"/>
    <p:sldId id="260" r:id="rId14"/>
    <p:sldId id="269" r:id="rId15"/>
    <p:sldId id="270" r:id="rId16"/>
    <p:sldId id="271" r:id="rId17"/>
    <p:sldId id="273"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40" autoAdjust="0"/>
  </p:normalViewPr>
  <p:slideViewPr>
    <p:cSldViewPr showGuides="1">
      <p:cViewPr varScale="1">
        <p:scale>
          <a:sx n="60" d="100"/>
          <a:sy n="60" d="100"/>
        </p:scale>
        <p:origin x="-13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34C13-1111-48B7-BCCD-16F528F9502B}" type="doc">
      <dgm:prSet loTypeId="urn:microsoft.com/office/officeart/2005/8/layout/cycle7" loCatId="cycle" qsTypeId="urn:microsoft.com/office/officeart/2005/8/quickstyle/simple4" qsCatId="simple" csTypeId="urn:microsoft.com/office/officeart/2005/8/colors/colorful3" csCatId="colorful" phldr="1"/>
      <dgm:spPr/>
      <dgm:t>
        <a:bodyPr/>
        <a:lstStyle/>
        <a:p>
          <a:endParaRPr lang="en-US"/>
        </a:p>
      </dgm:t>
    </dgm:pt>
    <dgm:pt modelId="{30355FBD-F84C-4A1F-A214-7DB7836E0988}">
      <dgm:prSet phldrT="[Text]" custT="1"/>
      <dgm:spPr/>
      <dgm:t>
        <a:bodyPr/>
        <a:lstStyle/>
        <a:p>
          <a:r>
            <a:rPr lang="en-US" sz="2000" dirty="0" smtClean="0"/>
            <a:t>Design:</a:t>
          </a:r>
        </a:p>
        <a:p>
          <a:r>
            <a:rPr lang="en-US" sz="2000" dirty="0" smtClean="0"/>
            <a:t>Creating label layouts and symbols </a:t>
          </a:r>
        </a:p>
        <a:p>
          <a:r>
            <a:rPr lang="en-US" sz="2000" dirty="0" smtClean="0"/>
            <a:t>Evaluating materials</a:t>
          </a:r>
          <a:endParaRPr lang="en-US" sz="2000" dirty="0"/>
        </a:p>
      </dgm:t>
    </dgm:pt>
    <dgm:pt modelId="{BD6DA898-B587-495C-B1CD-167A4F07FC7B}" type="parTrans" cxnId="{28714FE4-ED38-4465-AB0F-FFE7150D0CA7}">
      <dgm:prSet/>
      <dgm:spPr/>
      <dgm:t>
        <a:bodyPr/>
        <a:lstStyle/>
        <a:p>
          <a:endParaRPr lang="en-US"/>
        </a:p>
      </dgm:t>
    </dgm:pt>
    <dgm:pt modelId="{442FAECE-588E-42E3-AD8C-58456E28DFE3}" type="sibTrans" cxnId="{28714FE4-ED38-4465-AB0F-FFE7150D0CA7}">
      <dgm:prSet/>
      <dgm:spPr/>
      <dgm:t>
        <a:bodyPr/>
        <a:lstStyle/>
        <a:p>
          <a:endParaRPr lang="en-US"/>
        </a:p>
      </dgm:t>
    </dgm:pt>
    <dgm:pt modelId="{32753961-F447-488A-941B-30BEB890ABF6}">
      <dgm:prSet phldrT="[Text]" custT="1"/>
      <dgm:spPr/>
      <dgm:t>
        <a:bodyPr/>
        <a:lstStyle/>
        <a:p>
          <a:r>
            <a:rPr lang="en-US" sz="2000" dirty="0" smtClean="0"/>
            <a:t>Marketing:</a:t>
          </a:r>
        </a:p>
        <a:p>
          <a:r>
            <a:rPr lang="en-US" sz="2000" dirty="0" smtClean="0"/>
            <a:t>Developing and expanding partner collaborations</a:t>
          </a:r>
        </a:p>
      </dgm:t>
    </dgm:pt>
    <dgm:pt modelId="{F92696A8-7ACC-4B6D-A423-E9D40302C0E0}" type="parTrans" cxnId="{03A4365C-EBC6-4422-9E3F-0052725FDC29}">
      <dgm:prSet/>
      <dgm:spPr/>
      <dgm:t>
        <a:bodyPr/>
        <a:lstStyle/>
        <a:p>
          <a:endParaRPr lang="en-US"/>
        </a:p>
      </dgm:t>
    </dgm:pt>
    <dgm:pt modelId="{2B2069F4-EB60-4861-8D00-C51334964089}" type="sibTrans" cxnId="{03A4365C-EBC6-4422-9E3F-0052725FDC29}">
      <dgm:prSet/>
      <dgm:spPr/>
      <dgm:t>
        <a:bodyPr/>
        <a:lstStyle/>
        <a:p>
          <a:endParaRPr lang="en-US"/>
        </a:p>
      </dgm:t>
    </dgm:pt>
    <dgm:pt modelId="{085ECCB7-04E0-49C7-A820-2B608A97A88D}">
      <dgm:prSet phldrT="[Text]" custT="1"/>
      <dgm:spPr/>
      <dgm:t>
        <a:bodyPr/>
        <a:lstStyle/>
        <a:p>
          <a:r>
            <a:rPr lang="en-US" sz="2000" dirty="0" smtClean="0"/>
            <a:t>Research:</a:t>
          </a:r>
        </a:p>
        <a:p>
          <a:r>
            <a:rPr lang="en-US" sz="2000" dirty="0" smtClean="0"/>
            <a:t>Conducting focus group discussion and analysis</a:t>
          </a:r>
          <a:endParaRPr lang="en-US" sz="2000" dirty="0"/>
        </a:p>
      </dgm:t>
    </dgm:pt>
    <dgm:pt modelId="{ADA4C86B-0766-4BA2-9FBC-F9E6F1E503E8}" type="parTrans" cxnId="{2BBD5335-DB8D-48C6-9181-6BB148CE379B}">
      <dgm:prSet/>
      <dgm:spPr/>
      <dgm:t>
        <a:bodyPr/>
        <a:lstStyle/>
        <a:p>
          <a:endParaRPr lang="en-US"/>
        </a:p>
      </dgm:t>
    </dgm:pt>
    <dgm:pt modelId="{969F94A0-3644-4246-9463-54B2263FCE89}" type="sibTrans" cxnId="{2BBD5335-DB8D-48C6-9181-6BB148CE379B}">
      <dgm:prSet/>
      <dgm:spPr/>
      <dgm:t>
        <a:bodyPr/>
        <a:lstStyle/>
        <a:p>
          <a:endParaRPr lang="en-US"/>
        </a:p>
      </dgm:t>
    </dgm:pt>
    <dgm:pt modelId="{EB591C89-E547-42F4-98F0-FE839B639123}" type="pres">
      <dgm:prSet presAssocID="{B7234C13-1111-48B7-BCCD-16F528F9502B}" presName="Name0" presStyleCnt="0">
        <dgm:presLayoutVars>
          <dgm:dir/>
          <dgm:resizeHandles val="exact"/>
        </dgm:presLayoutVars>
      </dgm:prSet>
      <dgm:spPr/>
      <dgm:t>
        <a:bodyPr/>
        <a:lstStyle/>
        <a:p>
          <a:endParaRPr lang="en-US"/>
        </a:p>
      </dgm:t>
    </dgm:pt>
    <dgm:pt modelId="{F0C0E14E-0AEF-49AA-AA63-476E7F1F4FA7}" type="pres">
      <dgm:prSet presAssocID="{30355FBD-F84C-4A1F-A214-7DB7836E0988}" presName="node" presStyleLbl="node1" presStyleIdx="0" presStyleCnt="3" custScaleX="137592" custScaleY="157137" custRadScaleRad="83634" custRadScaleInc="0">
        <dgm:presLayoutVars>
          <dgm:bulletEnabled val="1"/>
        </dgm:presLayoutVars>
      </dgm:prSet>
      <dgm:spPr/>
      <dgm:t>
        <a:bodyPr/>
        <a:lstStyle/>
        <a:p>
          <a:endParaRPr lang="en-US"/>
        </a:p>
      </dgm:t>
    </dgm:pt>
    <dgm:pt modelId="{60321088-0BF3-416E-B2C1-D8AC38B98EB7}" type="pres">
      <dgm:prSet presAssocID="{442FAECE-588E-42E3-AD8C-58456E28DFE3}" presName="sibTrans" presStyleLbl="sibTrans2D1" presStyleIdx="0" presStyleCnt="3"/>
      <dgm:spPr/>
      <dgm:t>
        <a:bodyPr/>
        <a:lstStyle/>
        <a:p>
          <a:endParaRPr lang="en-US"/>
        </a:p>
      </dgm:t>
    </dgm:pt>
    <dgm:pt modelId="{D6A625D2-BD6B-44C6-9922-409B7CAB1369}" type="pres">
      <dgm:prSet presAssocID="{442FAECE-588E-42E3-AD8C-58456E28DFE3}" presName="connectorText" presStyleLbl="sibTrans2D1" presStyleIdx="0" presStyleCnt="3"/>
      <dgm:spPr/>
      <dgm:t>
        <a:bodyPr/>
        <a:lstStyle/>
        <a:p>
          <a:endParaRPr lang="en-US"/>
        </a:p>
      </dgm:t>
    </dgm:pt>
    <dgm:pt modelId="{79F7A0E0-13E0-4023-8808-8A30C15686A1}" type="pres">
      <dgm:prSet presAssocID="{32753961-F447-488A-941B-30BEB890ABF6}" presName="node" presStyleLbl="node1" presStyleIdx="1" presStyleCnt="3" custScaleX="137592" custScaleY="157137" custRadScaleRad="89816" custRadScaleInc="-24374">
        <dgm:presLayoutVars>
          <dgm:bulletEnabled val="1"/>
        </dgm:presLayoutVars>
      </dgm:prSet>
      <dgm:spPr/>
      <dgm:t>
        <a:bodyPr/>
        <a:lstStyle/>
        <a:p>
          <a:endParaRPr lang="en-US"/>
        </a:p>
      </dgm:t>
    </dgm:pt>
    <dgm:pt modelId="{57581689-C331-4946-9BAB-DF3E05546D07}" type="pres">
      <dgm:prSet presAssocID="{2B2069F4-EB60-4861-8D00-C51334964089}" presName="sibTrans" presStyleLbl="sibTrans2D1" presStyleIdx="1" presStyleCnt="3"/>
      <dgm:spPr/>
      <dgm:t>
        <a:bodyPr/>
        <a:lstStyle/>
        <a:p>
          <a:endParaRPr lang="en-US"/>
        </a:p>
      </dgm:t>
    </dgm:pt>
    <dgm:pt modelId="{1EFD2486-E960-4D99-B7A3-26A72502A865}" type="pres">
      <dgm:prSet presAssocID="{2B2069F4-EB60-4861-8D00-C51334964089}" presName="connectorText" presStyleLbl="sibTrans2D1" presStyleIdx="1" presStyleCnt="3"/>
      <dgm:spPr/>
      <dgm:t>
        <a:bodyPr/>
        <a:lstStyle/>
        <a:p>
          <a:endParaRPr lang="en-US"/>
        </a:p>
      </dgm:t>
    </dgm:pt>
    <dgm:pt modelId="{8546D4D2-A5F2-44B3-BBF1-A9321AC28A8D}" type="pres">
      <dgm:prSet presAssocID="{085ECCB7-04E0-49C7-A820-2B608A97A88D}" presName="node" presStyleLbl="node1" presStyleIdx="2" presStyleCnt="3" custScaleX="137592" custScaleY="157137" custRadScaleRad="89816" custRadScaleInc="24374">
        <dgm:presLayoutVars>
          <dgm:bulletEnabled val="1"/>
        </dgm:presLayoutVars>
      </dgm:prSet>
      <dgm:spPr/>
      <dgm:t>
        <a:bodyPr/>
        <a:lstStyle/>
        <a:p>
          <a:endParaRPr lang="en-US"/>
        </a:p>
      </dgm:t>
    </dgm:pt>
    <dgm:pt modelId="{34667F85-33DF-4655-9D7F-CCEAF2CD9730}" type="pres">
      <dgm:prSet presAssocID="{969F94A0-3644-4246-9463-54B2263FCE89}" presName="sibTrans" presStyleLbl="sibTrans2D1" presStyleIdx="2" presStyleCnt="3"/>
      <dgm:spPr/>
      <dgm:t>
        <a:bodyPr/>
        <a:lstStyle/>
        <a:p>
          <a:endParaRPr lang="en-US"/>
        </a:p>
      </dgm:t>
    </dgm:pt>
    <dgm:pt modelId="{5EBD2D34-8A6C-4228-AE1B-35B3FCE676F7}" type="pres">
      <dgm:prSet presAssocID="{969F94A0-3644-4246-9463-54B2263FCE89}" presName="connectorText" presStyleLbl="sibTrans2D1" presStyleIdx="2" presStyleCnt="3"/>
      <dgm:spPr/>
      <dgm:t>
        <a:bodyPr/>
        <a:lstStyle/>
        <a:p>
          <a:endParaRPr lang="en-US"/>
        </a:p>
      </dgm:t>
    </dgm:pt>
  </dgm:ptLst>
  <dgm:cxnLst>
    <dgm:cxn modelId="{5C41BAA9-91B2-46F8-858D-A5A15455C6AE}" type="presOf" srcId="{085ECCB7-04E0-49C7-A820-2B608A97A88D}" destId="{8546D4D2-A5F2-44B3-BBF1-A9321AC28A8D}" srcOrd="0" destOrd="0" presId="urn:microsoft.com/office/officeart/2005/8/layout/cycle7"/>
    <dgm:cxn modelId="{FB97EB6B-BAA2-403E-9926-9FBFF3A72A4E}" type="presOf" srcId="{2B2069F4-EB60-4861-8D00-C51334964089}" destId="{57581689-C331-4946-9BAB-DF3E05546D07}" srcOrd="0" destOrd="0" presId="urn:microsoft.com/office/officeart/2005/8/layout/cycle7"/>
    <dgm:cxn modelId="{E3FC0354-2338-43F6-867C-ACB47242B3EF}" type="presOf" srcId="{442FAECE-588E-42E3-AD8C-58456E28DFE3}" destId="{D6A625D2-BD6B-44C6-9922-409B7CAB1369}" srcOrd="1" destOrd="0" presId="urn:microsoft.com/office/officeart/2005/8/layout/cycle7"/>
    <dgm:cxn modelId="{00715559-00C7-40F8-B19A-34B28FCF4608}" type="presOf" srcId="{B7234C13-1111-48B7-BCCD-16F528F9502B}" destId="{EB591C89-E547-42F4-98F0-FE839B639123}" srcOrd="0" destOrd="0" presId="urn:microsoft.com/office/officeart/2005/8/layout/cycle7"/>
    <dgm:cxn modelId="{84F3A87D-6599-4F63-97BC-5EF5182E7A1D}" type="presOf" srcId="{442FAECE-588E-42E3-AD8C-58456E28DFE3}" destId="{60321088-0BF3-416E-B2C1-D8AC38B98EB7}" srcOrd="0" destOrd="0" presId="urn:microsoft.com/office/officeart/2005/8/layout/cycle7"/>
    <dgm:cxn modelId="{28714FE4-ED38-4465-AB0F-FFE7150D0CA7}" srcId="{B7234C13-1111-48B7-BCCD-16F528F9502B}" destId="{30355FBD-F84C-4A1F-A214-7DB7836E0988}" srcOrd="0" destOrd="0" parTransId="{BD6DA898-B587-495C-B1CD-167A4F07FC7B}" sibTransId="{442FAECE-588E-42E3-AD8C-58456E28DFE3}"/>
    <dgm:cxn modelId="{E4DC4E67-F7E1-4778-A8D6-B9B3BA764B26}" type="presOf" srcId="{969F94A0-3644-4246-9463-54B2263FCE89}" destId="{5EBD2D34-8A6C-4228-AE1B-35B3FCE676F7}" srcOrd="1" destOrd="0" presId="urn:microsoft.com/office/officeart/2005/8/layout/cycle7"/>
    <dgm:cxn modelId="{F18C0A0A-38D6-4EFC-9FD5-0334A0FE8203}" type="presOf" srcId="{32753961-F447-488A-941B-30BEB890ABF6}" destId="{79F7A0E0-13E0-4023-8808-8A30C15686A1}" srcOrd="0" destOrd="0" presId="urn:microsoft.com/office/officeart/2005/8/layout/cycle7"/>
    <dgm:cxn modelId="{2C6762B1-A691-41E2-9A2E-1D65533EFCB0}" type="presOf" srcId="{969F94A0-3644-4246-9463-54B2263FCE89}" destId="{34667F85-33DF-4655-9D7F-CCEAF2CD9730}" srcOrd="0" destOrd="0" presId="urn:microsoft.com/office/officeart/2005/8/layout/cycle7"/>
    <dgm:cxn modelId="{D0B0A7F6-5E91-4208-A228-E83415D423C4}" type="presOf" srcId="{2B2069F4-EB60-4861-8D00-C51334964089}" destId="{1EFD2486-E960-4D99-B7A3-26A72502A865}" srcOrd="1" destOrd="0" presId="urn:microsoft.com/office/officeart/2005/8/layout/cycle7"/>
    <dgm:cxn modelId="{2BBD5335-DB8D-48C6-9181-6BB148CE379B}" srcId="{B7234C13-1111-48B7-BCCD-16F528F9502B}" destId="{085ECCB7-04E0-49C7-A820-2B608A97A88D}" srcOrd="2" destOrd="0" parTransId="{ADA4C86B-0766-4BA2-9FBC-F9E6F1E503E8}" sibTransId="{969F94A0-3644-4246-9463-54B2263FCE89}"/>
    <dgm:cxn modelId="{03A4365C-EBC6-4422-9E3F-0052725FDC29}" srcId="{B7234C13-1111-48B7-BCCD-16F528F9502B}" destId="{32753961-F447-488A-941B-30BEB890ABF6}" srcOrd="1" destOrd="0" parTransId="{F92696A8-7ACC-4B6D-A423-E9D40302C0E0}" sibTransId="{2B2069F4-EB60-4861-8D00-C51334964089}"/>
    <dgm:cxn modelId="{D8049D61-31DA-4302-8CC3-3ED4C24355CC}" type="presOf" srcId="{30355FBD-F84C-4A1F-A214-7DB7836E0988}" destId="{F0C0E14E-0AEF-49AA-AA63-476E7F1F4FA7}" srcOrd="0" destOrd="0" presId="urn:microsoft.com/office/officeart/2005/8/layout/cycle7"/>
    <dgm:cxn modelId="{A723DED5-1212-45A7-8CBB-B1289B9A0DE4}" type="presParOf" srcId="{EB591C89-E547-42F4-98F0-FE839B639123}" destId="{F0C0E14E-0AEF-49AA-AA63-476E7F1F4FA7}" srcOrd="0" destOrd="0" presId="urn:microsoft.com/office/officeart/2005/8/layout/cycle7"/>
    <dgm:cxn modelId="{91A7A8C0-4DED-4190-8A23-CC6297924573}" type="presParOf" srcId="{EB591C89-E547-42F4-98F0-FE839B639123}" destId="{60321088-0BF3-416E-B2C1-D8AC38B98EB7}" srcOrd="1" destOrd="0" presId="urn:microsoft.com/office/officeart/2005/8/layout/cycle7"/>
    <dgm:cxn modelId="{8ED1442C-9A79-453D-8857-C6B00FEB1261}" type="presParOf" srcId="{60321088-0BF3-416E-B2C1-D8AC38B98EB7}" destId="{D6A625D2-BD6B-44C6-9922-409B7CAB1369}" srcOrd="0" destOrd="0" presId="urn:microsoft.com/office/officeart/2005/8/layout/cycle7"/>
    <dgm:cxn modelId="{241C7199-B46B-4DEF-BE86-0A86D7454425}" type="presParOf" srcId="{EB591C89-E547-42F4-98F0-FE839B639123}" destId="{79F7A0E0-13E0-4023-8808-8A30C15686A1}" srcOrd="2" destOrd="0" presId="urn:microsoft.com/office/officeart/2005/8/layout/cycle7"/>
    <dgm:cxn modelId="{E408F5D3-E45B-4C57-9EF5-DCF22520AA10}" type="presParOf" srcId="{EB591C89-E547-42F4-98F0-FE839B639123}" destId="{57581689-C331-4946-9BAB-DF3E05546D07}" srcOrd="3" destOrd="0" presId="urn:microsoft.com/office/officeart/2005/8/layout/cycle7"/>
    <dgm:cxn modelId="{E6CAD39F-522A-416C-8511-9D5FF8FA5992}" type="presParOf" srcId="{57581689-C331-4946-9BAB-DF3E05546D07}" destId="{1EFD2486-E960-4D99-B7A3-26A72502A865}" srcOrd="0" destOrd="0" presId="urn:microsoft.com/office/officeart/2005/8/layout/cycle7"/>
    <dgm:cxn modelId="{160598A3-ED31-4BAD-B0D5-E93B8C4AACB5}" type="presParOf" srcId="{EB591C89-E547-42F4-98F0-FE839B639123}" destId="{8546D4D2-A5F2-44B3-BBF1-A9321AC28A8D}" srcOrd="4" destOrd="0" presId="urn:microsoft.com/office/officeart/2005/8/layout/cycle7"/>
    <dgm:cxn modelId="{E4C8BCF5-D62D-4E43-BAAD-0FBAD47A13CC}" type="presParOf" srcId="{EB591C89-E547-42F4-98F0-FE839B639123}" destId="{34667F85-33DF-4655-9D7F-CCEAF2CD9730}" srcOrd="5" destOrd="0" presId="urn:microsoft.com/office/officeart/2005/8/layout/cycle7"/>
    <dgm:cxn modelId="{51BDC5F3-0CD2-4B73-81F8-27105A06898C}" type="presParOf" srcId="{34667F85-33DF-4655-9D7F-CCEAF2CD9730}" destId="{5EBD2D34-8A6C-4228-AE1B-35B3FCE676F7}"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C0E14E-0AEF-49AA-AA63-476E7F1F4FA7}">
      <dsp:nvSpPr>
        <dsp:cNvPr id="0" name=""/>
        <dsp:cNvSpPr/>
      </dsp:nvSpPr>
      <dsp:spPr>
        <a:xfrm>
          <a:off x="1558828" y="76200"/>
          <a:ext cx="3359343" cy="1918269"/>
        </a:xfrm>
        <a:prstGeom prst="roundRect">
          <a:avLst>
            <a:gd name="adj" fmla="val 10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Design:</a:t>
          </a:r>
        </a:p>
        <a:p>
          <a:pPr lvl="0" algn="ctr" defTabSz="889000">
            <a:lnSpc>
              <a:spcPct val="90000"/>
            </a:lnSpc>
            <a:spcBef>
              <a:spcPct val="0"/>
            </a:spcBef>
            <a:spcAft>
              <a:spcPct val="35000"/>
            </a:spcAft>
          </a:pPr>
          <a:r>
            <a:rPr lang="en-US" sz="2000" kern="1200" dirty="0" smtClean="0"/>
            <a:t>Creating label layouts and symbols </a:t>
          </a:r>
        </a:p>
        <a:p>
          <a:pPr lvl="0" algn="ctr" defTabSz="889000">
            <a:lnSpc>
              <a:spcPct val="90000"/>
            </a:lnSpc>
            <a:spcBef>
              <a:spcPct val="0"/>
            </a:spcBef>
            <a:spcAft>
              <a:spcPct val="35000"/>
            </a:spcAft>
          </a:pPr>
          <a:r>
            <a:rPr lang="en-US" sz="2000" kern="1200" dirty="0" smtClean="0"/>
            <a:t>Evaluating materials</a:t>
          </a:r>
          <a:endParaRPr lang="en-US" sz="2000" kern="1200" dirty="0"/>
        </a:p>
      </dsp:txBody>
      <dsp:txXfrm>
        <a:off x="1558828" y="76200"/>
        <a:ext cx="3359343" cy="1918269"/>
      </dsp:txXfrm>
    </dsp:sp>
    <dsp:sp modelId="{60321088-0BF3-416E-B2C1-D8AC38B98EB7}">
      <dsp:nvSpPr>
        <dsp:cNvPr id="0" name=""/>
        <dsp:cNvSpPr/>
      </dsp:nvSpPr>
      <dsp:spPr>
        <a:xfrm rot="3067910">
          <a:off x="3977428" y="2072368"/>
          <a:ext cx="538170" cy="427266"/>
        </a:xfrm>
        <a:prstGeom prst="leftRightArrow">
          <a:avLst>
            <a:gd name="adj1" fmla="val 60000"/>
            <a:gd name="adj2" fmla="val 50000"/>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3067910">
        <a:off x="3977428" y="2072368"/>
        <a:ext cx="538170" cy="427266"/>
      </dsp:txXfrm>
    </dsp:sp>
    <dsp:sp modelId="{79F7A0E0-13E0-4023-8808-8A30C15686A1}">
      <dsp:nvSpPr>
        <dsp:cNvPr id="0" name=""/>
        <dsp:cNvSpPr/>
      </dsp:nvSpPr>
      <dsp:spPr>
        <a:xfrm>
          <a:off x="3574856" y="2577533"/>
          <a:ext cx="3359343" cy="1918269"/>
        </a:xfrm>
        <a:prstGeom prst="roundRect">
          <a:avLst>
            <a:gd name="adj" fmla="val 10000"/>
          </a:avLst>
        </a:prstGeom>
        <a:gradFill rotWithShape="0">
          <a:gsLst>
            <a:gs pos="0">
              <a:schemeClr val="accent3">
                <a:hueOff val="-5400000"/>
                <a:satOff val="0"/>
                <a:lumOff val="0"/>
                <a:alphaOff val="0"/>
                <a:shade val="40000"/>
                <a:alpha val="100000"/>
                <a:satMod val="150000"/>
                <a:lumMod val="100000"/>
              </a:schemeClr>
            </a:gs>
            <a:gs pos="100000">
              <a:schemeClr val="accent3">
                <a:hueOff val="-54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Marketing:</a:t>
          </a:r>
        </a:p>
        <a:p>
          <a:pPr lvl="0" algn="ctr" defTabSz="889000">
            <a:lnSpc>
              <a:spcPct val="90000"/>
            </a:lnSpc>
            <a:spcBef>
              <a:spcPct val="0"/>
            </a:spcBef>
            <a:spcAft>
              <a:spcPct val="35000"/>
            </a:spcAft>
          </a:pPr>
          <a:r>
            <a:rPr lang="en-US" sz="2000" kern="1200" dirty="0" smtClean="0"/>
            <a:t>Developing and expanding partner collaborations</a:t>
          </a:r>
        </a:p>
      </dsp:txBody>
      <dsp:txXfrm>
        <a:off x="3574856" y="2577533"/>
        <a:ext cx="3359343" cy="1918269"/>
      </dsp:txXfrm>
    </dsp:sp>
    <dsp:sp modelId="{57581689-C331-4946-9BAB-DF3E05546D07}">
      <dsp:nvSpPr>
        <dsp:cNvPr id="0" name=""/>
        <dsp:cNvSpPr/>
      </dsp:nvSpPr>
      <dsp:spPr>
        <a:xfrm rot="10800000">
          <a:off x="2969414" y="3323034"/>
          <a:ext cx="538170" cy="427266"/>
        </a:xfrm>
        <a:prstGeom prst="leftRightArrow">
          <a:avLst>
            <a:gd name="adj1" fmla="val 60000"/>
            <a:gd name="adj2" fmla="val 50000"/>
          </a:avLst>
        </a:prstGeom>
        <a:gradFill rotWithShape="0">
          <a:gsLst>
            <a:gs pos="0">
              <a:schemeClr val="accent3">
                <a:hueOff val="-5400000"/>
                <a:satOff val="0"/>
                <a:lumOff val="0"/>
                <a:alphaOff val="0"/>
                <a:shade val="40000"/>
                <a:alpha val="100000"/>
                <a:satMod val="150000"/>
                <a:lumMod val="100000"/>
              </a:schemeClr>
            </a:gs>
            <a:gs pos="100000">
              <a:schemeClr val="accent3">
                <a:hueOff val="-54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969414" y="3323034"/>
        <a:ext cx="538170" cy="427266"/>
      </dsp:txXfrm>
    </dsp:sp>
    <dsp:sp modelId="{8546D4D2-A5F2-44B3-BBF1-A9321AC28A8D}">
      <dsp:nvSpPr>
        <dsp:cNvPr id="0" name=""/>
        <dsp:cNvSpPr/>
      </dsp:nvSpPr>
      <dsp:spPr>
        <a:xfrm>
          <a:off x="-457200" y="2577533"/>
          <a:ext cx="3359343" cy="1918269"/>
        </a:xfrm>
        <a:prstGeom prst="roundRect">
          <a:avLst>
            <a:gd name="adj" fmla="val 10000"/>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Research:</a:t>
          </a:r>
        </a:p>
        <a:p>
          <a:pPr lvl="0" algn="ctr" defTabSz="889000">
            <a:lnSpc>
              <a:spcPct val="90000"/>
            </a:lnSpc>
            <a:spcBef>
              <a:spcPct val="0"/>
            </a:spcBef>
            <a:spcAft>
              <a:spcPct val="35000"/>
            </a:spcAft>
          </a:pPr>
          <a:r>
            <a:rPr lang="en-US" sz="2000" kern="1200" dirty="0" smtClean="0"/>
            <a:t>Conducting focus group discussion and analysis</a:t>
          </a:r>
          <a:endParaRPr lang="en-US" sz="2000" kern="1200" dirty="0"/>
        </a:p>
      </dsp:txBody>
      <dsp:txXfrm>
        <a:off x="-457200" y="2577533"/>
        <a:ext cx="3359343" cy="1918269"/>
      </dsp:txXfrm>
    </dsp:sp>
    <dsp:sp modelId="{34667F85-33DF-4655-9D7F-CCEAF2CD9730}">
      <dsp:nvSpPr>
        <dsp:cNvPr id="0" name=""/>
        <dsp:cNvSpPr/>
      </dsp:nvSpPr>
      <dsp:spPr>
        <a:xfrm rot="18532090">
          <a:off x="1961400" y="2072368"/>
          <a:ext cx="538170" cy="427266"/>
        </a:xfrm>
        <a:prstGeom prst="leftRightArrow">
          <a:avLst>
            <a:gd name="adj1" fmla="val 60000"/>
            <a:gd name="adj2" fmla="val 50000"/>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8532090">
        <a:off x="1961400" y="2072368"/>
        <a:ext cx="538170" cy="42726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5EA0B-2856-4518-A657-8F8CF149E1BC}" type="datetimeFigureOut">
              <a:rPr lang="en-US" smtClean="0"/>
              <a:pPr/>
              <a:t>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53CB3-D5BE-4496-8EDC-CBFB02BBEF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AFB53CB3-D5BE-4496-8EDC-CBFB02BBEF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5167A43-417B-4621-9A2E-41BE6BCBDA99}" type="datetimeFigureOut">
              <a:rPr lang="en-US" smtClean="0"/>
              <a:pPr/>
              <a:t>1/7/2010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5167A43-417B-4621-9A2E-41BE6BCBDA99}" type="datetimeFigureOut">
              <a:rPr lang="en-US" smtClean="0"/>
              <a:pPr/>
              <a:t>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5D17E-711E-4830-8856-8FFC757FAB21}"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5167A43-417B-4621-9A2E-41BE6BCBDA99}" type="datetimeFigureOut">
              <a:rPr lang="en-US" smtClean="0"/>
              <a:pPr/>
              <a:t>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5D17E-711E-4830-8856-8FFC757FAB21}"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167A43-417B-4621-9A2E-41BE6BCBDA99}"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D17E-711E-4830-8856-8FFC757FAB21}"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167A43-417B-4621-9A2E-41BE6BCBDA99}"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D17E-711E-4830-8856-8FFC757FAB2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167A43-417B-4621-9A2E-41BE6BCBDA99}"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D17E-711E-4830-8856-8FFC757FAB21}"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167A43-417B-4621-9A2E-41BE6BCBDA99}" type="datetimeFigureOut">
              <a:rPr lang="en-US" smtClean="0"/>
              <a:pPr/>
              <a:t>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5D17E-711E-4830-8856-8FFC757FAB21}"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5167A43-417B-4621-9A2E-41BE6BCBDA99}" type="datetimeFigureOut">
              <a:rPr lang="en-US" smtClean="0"/>
              <a:pPr/>
              <a:t>1/7/2010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5167A43-417B-4621-9A2E-41BE6BCBDA99}" type="datetimeFigureOut">
              <a:rPr lang="en-US" smtClean="0"/>
              <a:pPr/>
              <a:t>1/7/2010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545D17E-711E-4830-8856-8FFC757FAB21}"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5167A43-417B-4621-9A2E-41BE6BCBDA99}" type="datetimeFigureOut">
              <a:rPr lang="en-US" smtClean="0"/>
              <a:pPr/>
              <a:t>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5D17E-711E-4830-8856-8FFC757FAB21}"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545D17E-711E-4830-8856-8FFC757FAB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167A43-417B-4621-9A2E-41BE6BCBDA99}" type="datetimeFigureOut">
              <a:rPr lang="en-US" smtClean="0"/>
              <a:pPr/>
              <a:t>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5D17E-711E-4830-8856-8FFC757FAB21}"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5167A43-417B-4621-9A2E-41BE6BCBDA99}" type="datetimeFigureOut">
              <a:rPr lang="en-US" smtClean="0"/>
              <a:pPr/>
              <a:t>1/7/2010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545D17E-711E-4830-8856-8FFC757FAB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8305800" cy="933450"/>
          </a:xfrm>
        </p:spPr>
        <p:txBody>
          <a:bodyPr>
            <a:normAutofit fontScale="90000"/>
          </a:bodyPr>
          <a:lstStyle/>
          <a:p>
            <a:r>
              <a:rPr lang="en-US" sz="4400" dirty="0" smtClean="0">
                <a:solidFill>
                  <a:schemeClr val="bg2">
                    <a:lumMod val="20000"/>
                    <a:lumOff val="80000"/>
                  </a:schemeClr>
                </a:solidFill>
                <a:effectLst>
                  <a:outerShdw blurRad="38100" dist="38100" dir="2700000" algn="tl">
                    <a:srgbClr val="000000">
                      <a:alpha val="43137"/>
                    </a:srgbClr>
                  </a:outerShdw>
                </a:effectLst>
              </a:rPr>
              <a:t>Student-Centered Learning in Sustainable  Label Development</a:t>
            </a:r>
            <a:endParaRPr lang="en-US" sz="4400" dirty="0">
              <a:solidFill>
                <a:schemeClr val="bg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33400" y="5334000"/>
            <a:ext cx="7854696" cy="1752600"/>
          </a:xfrm>
        </p:spPr>
        <p:txBody>
          <a:bodyPr>
            <a:normAutofit/>
          </a:bodyPr>
          <a:lstStyle/>
          <a:p>
            <a:pPr algn="ctr"/>
            <a:r>
              <a:rPr lang="en-US" sz="2000" dirty="0" smtClean="0"/>
              <a:t>Yoon Jin Ma, Ph.D. &amp; Hae Jin Gam, Ph.D.</a:t>
            </a:r>
          </a:p>
          <a:p>
            <a:pPr algn="ctr"/>
            <a:r>
              <a:rPr lang="en-US" sz="2000" dirty="0" smtClean="0"/>
              <a:t>Department of Family and Consumer Sciences</a:t>
            </a:r>
          </a:p>
          <a:p>
            <a:pPr algn="ctr"/>
            <a:r>
              <a:rPr lang="en-US" sz="2000" dirty="0" smtClean="0"/>
              <a:t>College of Applied Science and Technology</a:t>
            </a:r>
            <a:endParaRPr lang="en-US" sz="20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Marketing</a:t>
            </a:r>
            <a:endParaRPr lang="en-US" dirty="0"/>
          </a:p>
        </p:txBody>
      </p:sp>
      <p:sp>
        <p:nvSpPr>
          <p:cNvPr id="3" name="Content Placeholder 2"/>
          <p:cNvSpPr>
            <a:spLocks noGrp="1"/>
          </p:cNvSpPr>
          <p:nvPr>
            <p:ph idx="1"/>
          </p:nvPr>
        </p:nvSpPr>
        <p:spPr/>
        <p:txBody>
          <a:bodyPr>
            <a:normAutofit/>
          </a:bodyPr>
          <a:lstStyle/>
          <a:p>
            <a:r>
              <a:rPr lang="en-US" sz="2400" dirty="0" smtClean="0"/>
              <a:t>Collaboration:</a:t>
            </a:r>
          </a:p>
          <a:p>
            <a:pPr lvl="1">
              <a:buFont typeface="Wingdings" pitchFamily="2" charset="2"/>
              <a:buChar char="§"/>
            </a:pPr>
            <a:r>
              <a:rPr lang="en-US" sz="2000" dirty="0" smtClean="0"/>
              <a:t>Visiting local retail stores to find out potential partnerships</a:t>
            </a:r>
          </a:p>
          <a:p>
            <a:pPr lvl="1">
              <a:buFont typeface="Wingdings" pitchFamily="2" charset="2"/>
              <a:buChar char="§"/>
            </a:pPr>
            <a:r>
              <a:rPr lang="en-US" sz="2000" dirty="0" smtClean="0"/>
              <a:t>Developing materials for meeting (official letters,  label designs, agreement contract form, etc.)</a:t>
            </a:r>
          </a:p>
          <a:p>
            <a:pPr lvl="1">
              <a:buFont typeface="Wingdings" pitchFamily="2" charset="2"/>
              <a:buChar char="§"/>
            </a:pPr>
            <a:r>
              <a:rPr lang="en-US" sz="2000" dirty="0" smtClean="0"/>
              <a:t>Making appointment for a meeting</a:t>
            </a:r>
          </a:p>
          <a:p>
            <a:pPr lvl="1">
              <a:buFont typeface="Wingdings" pitchFamily="2" charset="2"/>
              <a:buChar char="§"/>
            </a:pPr>
            <a:r>
              <a:rPr lang="en-US" sz="2000" dirty="0" smtClean="0"/>
              <a:t>Presenting the project to managerial level. </a:t>
            </a:r>
          </a:p>
          <a:p>
            <a:pPr lvl="1">
              <a:buFont typeface="Wingdings" pitchFamily="2" charset="2"/>
              <a:buChar char="§"/>
            </a:pPr>
            <a:endParaRPr lang="en-US" sz="2000" dirty="0" smtClean="0"/>
          </a:p>
          <a:p>
            <a:r>
              <a:rPr lang="en-US" sz="2200" u="sng" dirty="0" smtClean="0"/>
              <a:t>Oops and Crossroads-Global Handcrafts</a:t>
            </a:r>
          </a:p>
          <a:p>
            <a:pPr lvl="1">
              <a:buNone/>
            </a:pPr>
            <a:r>
              <a:rPr lang="en-US" sz="2400" dirty="0" smtClean="0"/>
              <a:t> </a:t>
            </a:r>
            <a:endParaRPr lang="en-US" sz="24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Design  </a:t>
            </a:r>
            <a:endParaRPr lang="en-US" dirty="0"/>
          </a:p>
        </p:txBody>
      </p:sp>
      <p:pic>
        <p:nvPicPr>
          <p:cNvPr id="4" name="Picture 3" descr="9.jpg"/>
          <p:cNvPicPr>
            <a:picLocks noChangeAspect="1"/>
          </p:cNvPicPr>
          <p:nvPr/>
        </p:nvPicPr>
        <p:blipFill>
          <a:blip r:embed="rId3" cstate="print">
            <a:lum bright="3000"/>
          </a:blip>
          <a:srcRect l="4167" t="11036" r="6667" b="1868"/>
          <a:stretch>
            <a:fillRect/>
          </a:stretch>
        </p:blipFill>
        <p:spPr>
          <a:xfrm>
            <a:off x="457200" y="1219200"/>
            <a:ext cx="7620000" cy="5412337"/>
          </a:xfrm>
          <a:prstGeom prst="rect">
            <a:avLst/>
          </a:prstGeo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Research  </a:t>
            </a:r>
            <a:endParaRPr lang="en-US" dirty="0"/>
          </a:p>
        </p:txBody>
      </p:sp>
      <p:pic>
        <p:nvPicPr>
          <p:cNvPr id="4" name="Picture 3" descr="1.jpg"/>
          <p:cNvPicPr>
            <a:picLocks noChangeAspect="1"/>
          </p:cNvPicPr>
          <p:nvPr/>
        </p:nvPicPr>
        <p:blipFill>
          <a:blip r:embed="rId3" cstate="print"/>
          <a:srcRect l="4519" t="6451" r="9968" b="3013"/>
          <a:stretch>
            <a:fillRect/>
          </a:stretch>
        </p:blipFill>
        <p:spPr>
          <a:xfrm>
            <a:off x="457200" y="1143000"/>
            <a:ext cx="7010400" cy="5397062"/>
          </a:xfrm>
          <a:prstGeom prst="rect">
            <a:avLst/>
          </a:prstGeo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a:t>
            </a:r>
            <a:endParaRPr lang="en-US" dirty="0"/>
          </a:p>
        </p:txBody>
      </p:sp>
      <p:sp>
        <p:nvSpPr>
          <p:cNvPr id="3" name="Content Placeholder 2"/>
          <p:cNvSpPr>
            <a:spLocks noGrp="1"/>
          </p:cNvSpPr>
          <p:nvPr>
            <p:ph idx="1"/>
          </p:nvPr>
        </p:nvSpPr>
        <p:spPr>
          <a:xfrm>
            <a:off x="498474" y="1524000"/>
            <a:ext cx="7556313" cy="4602163"/>
          </a:xfrm>
        </p:spPr>
        <p:txBody>
          <a:bodyPr>
            <a:normAutofit/>
          </a:bodyPr>
          <a:lstStyle/>
          <a:p>
            <a:r>
              <a:rPr lang="en-US" dirty="0" smtClean="0"/>
              <a:t>Developing career skills:</a:t>
            </a:r>
          </a:p>
          <a:p>
            <a:pPr>
              <a:buNone/>
            </a:pPr>
            <a:r>
              <a:rPr lang="en-US" i="1" dirty="0" smtClean="0"/>
              <a:t>…</a:t>
            </a:r>
            <a:r>
              <a:rPr lang="en-US" i="1" u="sng" dirty="0" smtClean="0">
                <a:solidFill>
                  <a:srgbClr val="FF0000"/>
                </a:solidFill>
              </a:rPr>
              <a:t>not many Undergraduates get an opportunity to be involved in a research project </a:t>
            </a:r>
            <a:r>
              <a:rPr lang="en-US" i="1" dirty="0" smtClean="0"/>
              <a:t>of this magnitude. I feel that by being involved in this project gives me more of a competitive edge because it makes me stand out from other students in my field. </a:t>
            </a:r>
          </a:p>
          <a:p>
            <a:pPr>
              <a:buNone/>
            </a:pPr>
            <a:r>
              <a:rPr lang="en-US" i="1" dirty="0" smtClean="0"/>
              <a:t>I think that experience of </a:t>
            </a:r>
            <a:r>
              <a:rPr lang="en-US" i="1" u="sng" dirty="0" smtClean="0">
                <a:solidFill>
                  <a:srgbClr val="FF0000"/>
                </a:solidFill>
              </a:rPr>
              <a:t>starting a detailed project like this from start to finish</a:t>
            </a:r>
            <a:r>
              <a:rPr lang="en-US" i="1" dirty="0" smtClean="0"/>
              <a:t> will be very beneficial when trying to stand out in the job market. </a:t>
            </a:r>
          </a:p>
          <a:p>
            <a:pPr>
              <a:buNone/>
            </a:pPr>
            <a:r>
              <a:rPr lang="en-US" i="1" dirty="0" smtClean="0"/>
              <a:t>The project is based around the concept of economically friendly textiles which </a:t>
            </a:r>
            <a:r>
              <a:rPr lang="en-US" i="1" u="sng" dirty="0" smtClean="0">
                <a:solidFill>
                  <a:srgbClr val="FF0000"/>
                </a:solidFill>
              </a:rPr>
              <a:t>is an upcoming market trend, which gives me a competitive edge</a:t>
            </a:r>
            <a:r>
              <a:rPr lang="en-US" i="1" dirty="0" smtClean="0"/>
              <a:t> because it shows I’m aware of market trends. </a:t>
            </a:r>
            <a:endParaRPr lang="en-US" i="1"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a:t>
            </a:r>
            <a:endParaRPr lang="en-US" dirty="0"/>
          </a:p>
        </p:txBody>
      </p:sp>
      <p:sp>
        <p:nvSpPr>
          <p:cNvPr id="3" name="Content Placeholder 2"/>
          <p:cNvSpPr>
            <a:spLocks noGrp="1"/>
          </p:cNvSpPr>
          <p:nvPr>
            <p:ph idx="1"/>
          </p:nvPr>
        </p:nvSpPr>
        <p:spPr>
          <a:xfrm>
            <a:off x="498474" y="1524000"/>
            <a:ext cx="7556313" cy="4602163"/>
          </a:xfrm>
        </p:spPr>
        <p:txBody>
          <a:bodyPr>
            <a:normAutofit/>
          </a:bodyPr>
          <a:lstStyle/>
          <a:p>
            <a:r>
              <a:rPr lang="en-US" dirty="0" smtClean="0"/>
              <a:t>Developing career skills:</a:t>
            </a:r>
          </a:p>
          <a:p>
            <a:pPr>
              <a:buNone/>
            </a:pPr>
            <a:r>
              <a:rPr lang="en-US" dirty="0" smtClean="0"/>
              <a:t>I was responsible in </a:t>
            </a:r>
            <a:r>
              <a:rPr lang="en-US" u="sng" dirty="0" smtClean="0">
                <a:solidFill>
                  <a:srgbClr val="FF0000"/>
                </a:solidFill>
              </a:rPr>
              <a:t>keeping deadlines</a:t>
            </a:r>
            <a:r>
              <a:rPr lang="en-US" dirty="0" smtClean="0"/>
              <a:t>, which is an important skill in the professional world. </a:t>
            </a:r>
            <a:endParaRPr lang="en-US" i="1" dirty="0" smtClean="0"/>
          </a:p>
          <a:p>
            <a:pPr>
              <a:buNone/>
            </a:pPr>
            <a:r>
              <a:rPr lang="en-US" i="1" dirty="0" smtClean="0"/>
              <a:t>This project, as well as a previous green design project, </a:t>
            </a:r>
            <a:r>
              <a:rPr lang="en-US" i="1" u="sng" dirty="0" smtClean="0">
                <a:solidFill>
                  <a:srgbClr val="FF0000"/>
                </a:solidFill>
              </a:rPr>
              <a:t>has changed my view </a:t>
            </a:r>
            <a:r>
              <a:rPr lang="en-US" i="1" dirty="0" smtClean="0"/>
              <a:t>on how clothing design can and should be changed for the future.</a:t>
            </a:r>
          </a:p>
          <a:p>
            <a:pPr>
              <a:buNone/>
            </a:pPr>
            <a:r>
              <a:rPr lang="en-US" i="1" dirty="0" smtClean="0"/>
              <a:t>The whole concept of sustainable design for clothing and how to communicate the benefits to the consumer is new and innovative, so to have experience dealing with these issues </a:t>
            </a:r>
            <a:r>
              <a:rPr lang="en-US" i="1" u="sng" dirty="0" smtClean="0">
                <a:solidFill>
                  <a:srgbClr val="FF0000"/>
                </a:solidFill>
              </a:rPr>
              <a:t>has changed my mindset and provided me with knowledge</a:t>
            </a:r>
            <a:r>
              <a:rPr lang="en-US" i="1" dirty="0" smtClean="0"/>
              <a:t> that I think will </a:t>
            </a:r>
            <a:r>
              <a:rPr lang="en-US" i="1" u="sng" dirty="0" smtClean="0">
                <a:solidFill>
                  <a:srgbClr val="FF0000"/>
                </a:solidFill>
              </a:rPr>
              <a:t>definitely provide me with an advantage </a:t>
            </a:r>
            <a:r>
              <a:rPr lang="en-US" i="1" dirty="0" smtClean="0"/>
              <a:t>in the job market.</a:t>
            </a:r>
            <a:endParaRPr lang="en-US" i="1"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a:t>
            </a:r>
            <a:endParaRPr lang="en-US" dirty="0"/>
          </a:p>
        </p:txBody>
      </p:sp>
      <p:sp>
        <p:nvSpPr>
          <p:cNvPr id="3" name="Content Placeholder 2"/>
          <p:cNvSpPr>
            <a:spLocks noGrp="1"/>
          </p:cNvSpPr>
          <p:nvPr>
            <p:ph idx="1"/>
          </p:nvPr>
        </p:nvSpPr>
        <p:spPr>
          <a:xfrm>
            <a:off x="498474" y="1524000"/>
            <a:ext cx="7556313" cy="4602163"/>
          </a:xfrm>
        </p:spPr>
        <p:txBody>
          <a:bodyPr>
            <a:normAutofit/>
          </a:bodyPr>
          <a:lstStyle/>
          <a:p>
            <a:r>
              <a:rPr lang="en-US" dirty="0" smtClean="0"/>
              <a:t>Specific skills learned from the project: Collaboration</a:t>
            </a:r>
          </a:p>
          <a:p>
            <a:pPr>
              <a:buNone/>
            </a:pPr>
            <a:r>
              <a:rPr lang="en-US" i="1" dirty="0" smtClean="0"/>
              <a:t>I think that I have acquired </a:t>
            </a:r>
            <a:r>
              <a:rPr lang="en-US" i="1" u="sng" dirty="0" smtClean="0">
                <a:solidFill>
                  <a:srgbClr val="FF0000"/>
                </a:solidFill>
              </a:rPr>
              <a:t>how to work in a group, working with others on a project, and learning to take criticism </a:t>
            </a:r>
            <a:r>
              <a:rPr lang="en-US" i="1" dirty="0" smtClean="0"/>
              <a:t>on something that I created. </a:t>
            </a:r>
          </a:p>
          <a:p>
            <a:pPr>
              <a:buNone/>
            </a:pPr>
            <a:r>
              <a:rPr lang="en-US" i="1" dirty="0" smtClean="0"/>
              <a:t>I developed </a:t>
            </a:r>
            <a:r>
              <a:rPr lang="en-US" i="1" u="sng" dirty="0" smtClean="0">
                <a:solidFill>
                  <a:srgbClr val="FF0000"/>
                </a:solidFill>
              </a:rPr>
              <a:t>teamwork skills, initiative skills, and people skills </a:t>
            </a:r>
            <a:r>
              <a:rPr lang="en-US" i="1" dirty="0" smtClean="0"/>
              <a:t>from calling and talking to businesses.</a:t>
            </a:r>
          </a:p>
          <a:p>
            <a:pPr>
              <a:buNone/>
            </a:pPr>
            <a:r>
              <a:rPr lang="en-US" i="1" dirty="0" smtClean="0"/>
              <a:t>It has </a:t>
            </a:r>
            <a:r>
              <a:rPr lang="en-US" i="1" u="sng" dirty="0" smtClean="0">
                <a:solidFill>
                  <a:srgbClr val="FF0000"/>
                </a:solidFill>
              </a:rPr>
              <a:t>opened my eyes more to the views of others</a:t>
            </a:r>
            <a:r>
              <a:rPr lang="en-US" i="1" dirty="0" smtClean="0"/>
              <a:t>.  After listening to the focus groups, I heard a lot of comments I wouldn’t have thought of.  I will try to keep the ideas of other in mind in the future when thinking critically.</a:t>
            </a:r>
            <a:endParaRPr lang="en-US" i="1"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a:t>
            </a:r>
            <a:endParaRPr lang="en-US" dirty="0"/>
          </a:p>
        </p:txBody>
      </p:sp>
      <p:sp>
        <p:nvSpPr>
          <p:cNvPr id="3" name="Content Placeholder 2"/>
          <p:cNvSpPr>
            <a:spLocks noGrp="1"/>
          </p:cNvSpPr>
          <p:nvPr>
            <p:ph idx="1"/>
          </p:nvPr>
        </p:nvSpPr>
        <p:spPr>
          <a:xfrm>
            <a:off x="498474" y="1493837"/>
            <a:ext cx="7556313" cy="4144963"/>
          </a:xfrm>
        </p:spPr>
        <p:txBody>
          <a:bodyPr>
            <a:normAutofit lnSpcReduction="10000"/>
          </a:bodyPr>
          <a:lstStyle/>
          <a:p>
            <a:r>
              <a:rPr lang="en-US" dirty="0" smtClean="0"/>
              <a:t>Specific skills learned from the project: Problem solving, Decision making</a:t>
            </a:r>
          </a:p>
          <a:p>
            <a:pPr>
              <a:buNone/>
            </a:pPr>
            <a:r>
              <a:rPr lang="en-US" dirty="0" smtClean="0"/>
              <a:t>My ability to be </a:t>
            </a:r>
            <a:r>
              <a:rPr lang="en-US" u="sng" dirty="0" smtClean="0">
                <a:solidFill>
                  <a:srgbClr val="FF0000"/>
                </a:solidFill>
              </a:rPr>
              <a:t>an effective problem solver </a:t>
            </a:r>
            <a:r>
              <a:rPr lang="en-US" dirty="0" smtClean="0"/>
              <a:t>was benefited by doing this project because there were new problems and ideas that arose each time we met every week. There were always new issues and ideas that were associated with the prototype label. Every week the researchers made adjustments to the prototype in order to make it ideal to the consumer. </a:t>
            </a:r>
          </a:p>
          <a:p>
            <a:pPr>
              <a:buNone/>
            </a:pPr>
            <a:r>
              <a:rPr lang="en-US" dirty="0" smtClean="0"/>
              <a:t>I can think about the problems longer and deeper…. I feel like I can </a:t>
            </a:r>
            <a:r>
              <a:rPr lang="en-US" u="sng" dirty="0" smtClean="0">
                <a:solidFill>
                  <a:srgbClr val="FF0000"/>
                </a:solidFill>
              </a:rPr>
              <a:t>make better decisions now </a:t>
            </a:r>
            <a:r>
              <a:rPr lang="en-US" dirty="0" smtClean="0"/>
              <a:t>because of being able to critically think about the different problems and solutions.</a:t>
            </a:r>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Feedback</a:t>
            </a:r>
            <a:endParaRPr lang="en-US" dirty="0"/>
          </a:p>
        </p:txBody>
      </p:sp>
      <p:sp>
        <p:nvSpPr>
          <p:cNvPr id="3" name="Content Placeholder 2"/>
          <p:cNvSpPr>
            <a:spLocks noGrp="1"/>
          </p:cNvSpPr>
          <p:nvPr>
            <p:ph idx="1"/>
          </p:nvPr>
        </p:nvSpPr>
        <p:spPr>
          <a:xfrm>
            <a:off x="498474" y="1493837"/>
            <a:ext cx="7556313" cy="4144963"/>
          </a:xfrm>
        </p:spPr>
        <p:txBody>
          <a:bodyPr>
            <a:normAutofit fontScale="92500" lnSpcReduction="20000"/>
          </a:bodyPr>
          <a:lstStyle/>
          <a:p>
            <a:r>
              <a:rPr lang="en-US" dirty="0" smtClean="0"/>
              <a:t>Specific skills learned from the project: Research skills</a:t>
            </a:r>
          </a:p>
          <a:p>
            <a:pPr>
              <a:buNone/>
            </a:pPr>
            <a:r>
              <a:rPr lang="en-US" dirty="0" smtClean="0"/>
              <a:t>I wasn’t one of the designated ‘researchers’ in the group, but I do feel </a:t>
            </a:r>
            <a:r>
              <a:rPr lang="en-US" u="sng" dirty="0" smtClean="0">
                <a:solidFill>
                  <a:srgbClr val="FF0000"/>
                </a:solidFill>
              </a:rPr>
              <a:t>my researching skills have improved </a:t>
            </a:r>
            <a:r>
              <a:rPr lang="en-US" dirty="0" smtClean="0"/>
              <a:t>nonetheless.</a:t>
            </a:r>
          </a:p>
          <a:p>
            <a:pPr>
              <a:buNone/>
            </a:pPr>
            <a:r>
              <a:rPr lang="en-US" dirty="0" smtClean="0"/>
              <a:t>My confidence in this area has increased as a result of this project. I </a:t>
            </a:r>
            <a:r>
              <a:rPr lang="en-US" u="sng" dirty="0" smtClean="0">
                <a:solidFill>
                  <a:srgbClr val="FF0000"/>
                </a:solidFill>
              </a:rPr>
              <a:t>learned how to distinguish reliable and valid sources from the rest</a:t>
            </a:r>
            <a:r>
              <a:rPr lang="en-US" dirty="0" smtClean="0"/>
              <a:t>. I was able to communicate any research problems I had to faculty supervisors and learned where to look for relevant information.</a:t>
            </a:r>
          </a:p>
          <a:p>
            <a:pPr>
              <a:buNone/>
            </a:pPr>
            <a:r>
              <a:rPr lang="en-US" dirty="0" smtClean="0"/>
              <a:t>I do feel more comfortable because I had never had experience in doing any research study before.  Now, I have an idea of the proper steps to take in order to make the decisions and be able to participate fully.  I have learned </a:t>
            </a:r>
            <a:r>
              <a:rPr lang="en-US" u="sng" dirty="0" smtClean="0">
                <a:solidFill>
                  <a:srgbClr val="FF0000"/>
                </a:solidFill>
              </a:rPr>
              <a:t>how to look at a topic and be able to research it better </a:t>
            </a:r>
            <a:r>
              <a:rPr lang="en-US" dirty="0" smtClean="0"/>
              <a:t>and feel like my research has been effective. </a:t>
            </a:r>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Overall very positive students’ feedback </a:t>
            </a:r>
          </a:p>
          <a:p>
            <a:r>
              <a:rPr lang="en-US" dirty="0" smtClean="0"/>
              <a:t>Good research experience with students</a:t>
            </a:r>
          </a:p>
          <a:p>
            <a:r>
              <a:rPr lang="en-US" dirty="0" smtClean="0"/>
              <a:t>Findings will be disseminated through international, national, and regional conferences.</a:t>
            </a:r>
          </a:p>
          <a:p>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Sustainability in Apparel Products</a:t>
            </a:r>
            <a:endParaRPr lang="en-US" dirty="0"/>
          </a:p>
        </p:txBody>
      </p:sp>
      <p:sp>
        <p:nvSpPr>
          <p:cNvPr id="3" name="Content Placeholder 2"/>
          <p:cNvSpPr>
            <a:spLocks noGrp="1"/>
          </p:cNvSpPr>
          <p:nvPr>
            <p:ph idx="1"/>
          </p:nvPr>
        </p:nvSpPr>
        <p:spPr/>
        <p:txBody>
          <a:bodyPr>
            <a:noAutofit/>
          </a:bodyPr>
          <a:lstStyle/>
          <a:p>
            <a:r>
              <a:rPr lang="en-US" sz="2400" dirty="0" smtClean="0"/>
              <a:t>The apparel industry is arguably one of the most detrimental to the environment.</a:t>
            </a:r>
          </a:p>
          <a:p>
            <a:r>
              <a:rPr lang="en-US" sz="2400" dirty="0" smtClean="0"/>
              <a:t>Consumer concerns about environmental problems from unsustainable practices have considerably increased. </a:t>
            </a:r>
          </a:p>
          <a:p>
            <a:r>
              <a:rPr lang="en-US" sz="2400" dirty="0" smtClean="0"/>
              <a:t>To help resolve these problems from apparel production, efforts should be made by apparel producers, retailers, consumers, as well as educators. </a:t>
            </a:r>
          </a:p>
          <a:p>
            <a:endParaRPr lang="en-US" sz="24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Sustainability in the Curriculum </a:t>
            </a:r>
            <a:endParaRPr lang="en-US" dirty="0"/>
          </a:p>
        </p:txBody>
      </p:sp>
      <p:sp>
        <p:nvSpPr>
          <p:cNvPr id="3" name="Content Placeholder 2"/>
          <p:cNvSpPr>
            <a:spLocks noGrp="1"/>
          </p:cNvSpPr>
          <p:nvPr>
            <p:ph idx="1"/>
          </p:nvPr>
        </p:nvSpPr>
        <p:spPr/>
        <p:txBody>
          <a:bodyPr>
            <a:noAutofit/>
          </a:bodyPr>
          <a:lstStyle/>
          <a:p>
            <a:r>
              <a:rPr lang="en-US" sz="2400" dirty="0" smtClean="0"/>
              <a:t>Sustainability-related courses are limited in the current FCS curriculum. </a:t>
            </a:r>
          </a:p>
          <a:p>
            <a:r>
              <a:rPr lang="en-US" sz="2400" dirty="0" smtClean="0"/>
              <a:t>Need to help students be more knowledgeable and environmentally conscious as a consumer as well as a future professional in the apparel industry.</a:t>
            </a:r>
          </a:p>
          <a:p>
            <a:r>
              <a:rPr lang="en-US" sz="2400" dirty="0" smtClean="0"/>
              <a:t>We developed </a:t>
            </a:r>
            <a:r>
              <a:rPr lang="en-US" sz="2400" u="sng" dirty="0" smtClean="0"/>
              <a:t>a research team with students</a:t>
            </a:r>
            <a:r>
              <a:rPr lang="en-US" sz="2400" dirty="0" smtClean="0"/>
              <a:t> to create an informative and consumer-friendly label with easy to ready symbol. </a:t>
            </a:r>
          </a:p>
          <a:p>
            <a:pPr>
              <a:buNone/>
            </a:pPr>
            <a:endParaRPr lang="en-US" sz="2400" dirty="0" smtClean="0"/>
          </a:p>
          <a:p>
            <a:endParaRPr lang="en-US" sz="2400" dirty="0" smtClean="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Autofit/>
          </a:bodyPr>
          <a:lstStyle/>
          <a:p>
            <a:r>
              <a:rPr lang="en-US" sz="2400" dirty="0" smtClean="0"/>
              <a:t>Student researcher recruiting: </a:t>
            </a:r>
          </a:p>
          <a:p>
            <a:pPr lvl="1">
              <a:buNone/>
            </a:pPr>
            <a:r>
              <a:rPr lang="en-US" sz="2400" dirty="0" smtClean="0"/>
              <a:t>1 graduate student, 7 undergraduate students, </a:t>
            </a:r>
          </a:p>
          <a:p>
            <a:pPr lvl="1">
              <a:buNone/>
            </a:pPr>
            <a:r>
              <a:rPr lang="en-US" sz="2400" dirty="0" smtClean="0"/>
              <a:t>2 faculty supervisors</a:t>
            </a:r>
          </a:p>
          <a:p>
            <a:r>
              <a:rPr lang="en-US" sz="2400" dirty="0" smtClean="0"/>
              <a:t>Brainstorming:</a:t>
            </a:r>
          </a:p>
          <a:p>
            <a:pPr lvl="1">
              <a:buNone/>
            </a:pPr>
            <a:r>
              <a:rPr lang="en-US" sz="2400" dirty="0" smtClean="0"/>
              <a:t>idea generation, literature review, market research</a:t>
            </a:r>
          </a:p>
          <a:p>
            <a:r>
              <a:rPr lang="en-US" sz="2400" dirty="0" smtClean="0"/>
              <a:t>Weekly-meeting:</a:t>
            </a:r>
          </a:p>
          <a:p>
            <a:pPr lvl="1">
              <a:buNone/>
            </a:pPr>
            <a:r>
              <a:rPr lang="en-US" sz="2400" dirty="0" smtClean="0"/>
              <a:t>discussion of the team-based assignments</a:t>
            </a:r>
          </a:p>
          <a:p>
            <a:pPr lvl="1">
              <a:buNone/>
            </a:pPr>
            <a:endParaRPr lang="en-US" sz="2400" dirty="0" smtClean="0"/>
          </a:p>
          <a:p>
            <a:pPr lvl="1">
              <a:buNone/>
            </a:pPr>
            <a:endParaRPr lang="en-US" sz="24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sz="2800" dirty="0" smtClean="0"/>
              <a:t>Creating an informative and consumer-friendly label for apparel products with easy-to-read symbol</a:t>
            </a:r>
            <a:endParaRPr lang="en-US" sz="2800" dirty="0"/>
          </a:p>
        </p:txBody>
      </p:sp>
      <p:graphicFrame>
        <p:nvGraphicFramePr>
          <p:cNvPr id="5" name="Diagram 4"/>
          <p:cNvGraphicFramePr/>
          <p:nvPr/>
        </p:nvGraphicFramePr>
        <p:xfrm>
          <a:off x="1219200" y="1524000"/>
          <a:ext cx="6477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a:t>
            </a:r>
            <a:br>
              <a:rPr lang="en-US" dirty="0" smtClean="0"/>
            </a:br>
            <a:r>
              <a:rPr lang="en-US" dirty="0" smtClean="0"/>
              <a:t>In(green)dients label Design </a:t>
            </a:r>
            <a:endParaRPr lang="en-US" dirty="0"/>
          </a:p>
        </p:txBody>
      </p:sp>
      <p:sp>
        <p:nvSpPr>
          <p:cNvPr id="3" name="Content Placeholder 2"/>
          <p:cNvSpPr>
            <a:spLocks noGrp="1"/>
          </p:cNvSpPr>
          <p:nvPr>
            <p:ph idx="1"/>
          </p:nvPr>
        </p:nvSpPr>
        <p:spPr/>
        <p:txBody>
          <a:bodyPr/>
          <a:lstStyle/>
          <a:p>
            <a:r>
              <a:rPr lang="en-US" dirty="0" smtClean="0"/>
              <a:t>Identifying six sustainable aspects &amp; symbol designs </a:t>
            </a:r>
          </a:p>
        </p:txBody>
      </p:sp>
      <p:pic>
        <p:nvPicPr>
          <p:cNvPr id="5" name="Picture 4" descr="Prototype_final_dec_2009 copy.jpg"/>
          <p:cNvPicPr>
            <a:picLocks noChangeAspect="1"/>
          </p:cNvPicPr>
          <p:nvPr/>
        </p:nvPicPr>
        <p:blipFill>
          <a:blip r:embed="rId3" cstate="print"/>
          <a:stretch>
            <a:fillRect/>
          </a:stretch>
        </p:blipFill>
        <p:spPr>
          <a:xfrm>
            <a:off x="914400" y="2438400"/>
            <a:ext cx="7115643" cy="4209011"/>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Design </a:t>
            </a:r>
            <a:endParaRPr lang="en-US" dirty="0"/>
          </a:p>
        </p:txBody>
      </p:sp>
      <p:sp>
        <p:nvSpPr>
          <p:cNvPr id="3" name="Content Placeholder 2"/>
          <p:cNvSpPr>
            <a:spLocks noGrp="1"/>
          </p:cNvSpPr>
          <p:nvPr>
            <p:ph idx="1"/>
          </p:nvPr>
        </p:nvSpPr>
        <p:spPr/>
        <p:txBody>
          <a:bodyPr/>
          <a:lstStyle/>
          <a:p>
            <a:r>
              <a:rPr lang="en-US" dirty="0" smtClean="0"/>
              <a:t>Label layout design development</a:t>
            </a:r>
          </a:p>
        </p:txBody>
      </p:sp>
      <p:pic>
        <p:nvPicPr>
          <p:cNvPr id="1026" name="Picture 2" descr="E:\research\Green_label_manu\image\Prototype 1_1.jpg"/>
          <p:cNvPicPr>
            <a:picLocks noChangeAspect="1" noChangeArrowheads="1"/>
          </p:cNvPicPr>
          <p:nvPr/>
        </p:nvPicPr>
        <p:blipFill>
          <a:blip r:embed="rId3" cstate="print"/>
          <a:srcRect/>
          <a:stretch>
            <a:fillRect/>
          </a:stretch>
        </p:blipFill>
        <p:spPr bwMode="auto">
          <a:xfrm>
            <a:off x="152400" y="2590800"/>
            <a:ext cx="8881642" cy="4114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Design </a:t>
            </a:r>
            <a:endParaRPr lang="en-US" dirty="0"/>
          </a:p>
        </p:txBody>
      </p:sp>
      <p:pic>
        <p:nvPicPr>
          <p:cNvPr id="6" name="Content Placeholder 5" descr="102_3278.JPG"/>
          <p:cNvPicPr>
            <a:picLocks noGrp="1" noChangeAspect="1"/>
          </p:cNvPicPr>
          <p:nvPr>
            <p:ph idx="1"/>
          </p:nvPr>
        </p:nvPicPr>
        <p:blipFill>
          <a:blip r:embed="rId3" cstate="print"/>
          <a:stretch>
            <a:fillRect/>
          </a:stretch>
        </p:blipFill>
        <p:spPr>
          <a:xfrm>
            <a:off x="5181600" y="3962400"/>
            <a:ext cx="3556000" cy="2667000"/>
          </a:xfrm>
        </p:spPr>
      </p:pic>
      <p:sp>
        <p:nvSpPr>
          <p:cNvPr id="7" name="Content Placeholder 2"/>
          <p:cNvSpPr txBox="1">
            <a:spLocks/>
          </p:cNvSpPr>
          <p:nvPr/>
        </p:nvSpPr>
        <p:spPr>
          <a:xfrm>
            <a:off x="498474" y="1981200"/>
            <a:ext cx="7556313" cy="414496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Material evaluation:</a:t>
            </a:r>
          </a:p>
          <a:p>
            <a:pPr marL="685800" lvl="1" indent="-228600">
              <a:spcBef>
                <a:spcPts val="2000"/>
              </a:spcBef>
              <a:buClr>
                <a:schemeClr val="accent2">
                  <a:lumMod val="50000"/>
                  <a:lumOff val="50000"/>
                </a:schemeClr>
              </a:buClr>
              <a:buSzPct val="75000"/>
              <a:buFont typeface="Wingdings" pitchFamily="2" charset="2"/>
              <a:buChar char="§"/>
            </a:pPr>
            <a:r>
              <a:rPr lang="en-US" sz="2000" dirty="0" smtClean="0">
                <a:solidFill>
                  <a:schemeClr val="tx1">
                    <a:lumMod val="65000"/>
                    <a:lumOff val="35000"/>
                  </a:schemeClr>
                </a:solidFill>
              </a:rPr>
              <a:t>With two choices, a recycled paper, or a flower seed paper (contains seeds in the paper). </a:t>
            </a:r>
          </a:p>
          <a:p>
            <a:pPr marL="685800" lvl="1" indent="-228600">
              <a:spcBef>
                <a:spcPts val="2000"/>
              </a:spcBef>
              <a:buClr>
                <a:schemeClr val="accent2">
                  <a:lumMod val="50000"/>
                  <a:lumOff val="50000"/>
                </a:schemeClr>
              </a:buClr>
              <a:buSzPct val="75000"/>
              <a:buFont typeface="Wingdings" pitchFamily="2" charset="2"/>
              <a:buChar char="§"/>
            </a:pPr>
            <a:r>
              <a:rPr lang="en-US" sz="2000" dirty="0" smtClean="0">
                <a:solidFill>
                  <a:schemeClr val="tx1">
                    <a:lumMod val="65000"/>
                    <a:lumOff val="35000"/>
                  </a:schemeClr>
                </a:solidFill>
              </a:rPr>
              <a:t>Rather than just throwing away a clothing hangtag, our label can be planted.</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buClr>
              <a:buSzPct val="75000"/>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Research </a:t>
            </a:r>
            <a:endParaRPr lang="en-US" dirty="0"/>
          </a:p>
        </p:txBody>
      </p:sp>
      <p:sp>
        <p:nvSpPr>
          <p:cNvPr id="3" name="Content Placeholder 2"/>
          <p:cNvSpPr>
            <a:spLocks noGrp="1"/>
          </p:cNvSpPr>
          <p:nvPr>
            <p:ph idx="1"/>
          </p:nvPr>
        </p:nvSpPr>
        <p:spPr/>
        <p:txBody>
          <a:bodyPr>
            <a:normAutofit/>
          </a:bodyPr>
          <a:lstStyle/>
          <a:p>
            <a:r>
              <a:rPr lang="en-US" sz="2400" dirty="0" smtClean="0"/>
              <a:t>Focus groups: </a:t>
            </a:r>
            <a:r>
              <a:rPr lang="en-US" dirty="0" smtClean="0"/>
              <a:t>to examine consumers’ knowledge of sustainability issues, input on current green clothing labels, and opinions on the label prototype</a:t>
            </a:r>
          </a:p>
          <a:p>
            <a:pPr lvl="2">
              <a:buClr>
                <a:schemeClr val="accent2">
                  <a:lumMod val="50000"/>
                  <a:lumOff val="50000"/>
                </a:schemeClr>
              </a:buClr>
              <a:buFont typeface="Wingdings" pitchFamily="2" charset="2"/>
              <a:buChar char="§"/>
            </a:pPr>
            <a:r>
              <a:rPr lang="en-US" sz="2000" dirty="0" smtClean="0"/>
              <a:t>Generating discussion questions</a:t>
            </a:r>
          </a:p>
          <a:p>
            <a:pPr lvl="2">
              <a:buClr>
                <a:schemeClr val="accent2">
                  <a:lumMod val="50000"/>
                  <a:lumOff val="50000"/>
                </a:schemeClr>
              </a:buClr>
              <a:buFont typeface="Wingdings" pitchFamily="2" charset="2"/>
              <a:buChar char="§"/>
            </a:pPr>
            <a:r>
              <a:rPr lang="en-US" sz="2000" dirty="0" smtClean="0"/>
              <a:t>IRB approval</a:t>
            </a:r>
          </a:p>
          <a:p>
            <a:pPr lvl="2">
              <a:buClr>
                <a:schemeClr val="accent2">
                  <a:lumMod val="50000"/>
                  <a:lumOff val="50000"/>
                </a:schemeClr>
              </a:buClr>
              <a:buFont typeface="Wingdings" pitchFamily="2" charset="2"/>
              <a:buChar char="§"/>
            </a:pPr>
            <a:r>
              <a:rPr lang="en-US" sz="2000" dirty="0" smtClean="0"/>
              <a:t>Recruiting participants</a:t>
            </a:r>
          </a:p>
          <a:p>
            <a:pPr lvl="2">
              <a:buClr>
                <a:schemeClr val="accent2">
                  <a:lumMod val="50000"/>
                  <a:lumOff val="50000"/>
                </a:schemeClr>
              </a:buClr>
              <a:buFont typeface="Wingdings" pitchFamily="2" charset="2"/>
              <a:buChar char="§"/>
            </a:pPr>
            <a:r>
              <a:rPr lang="en-US" sz="2000" dirty="0" smtClean="0"/>
              <a:t>Conducting three focus groups </a:t>
            </a:r>
          </a:p>
          <a:p>
            <a:pPr lvl="2">
              <a:buClr>
                <a:schemeClr val="accent2">
                  <a:lumMod val="50000"/>
                  <a:lumOff val="50000"/>
                </a:schemeClr>
              </a:buClr>
              <a:buFont typeface="Wingdings" pitchFamily="2" charset="2"/>
              <a:buChar char="§"/>
            </a:pPr>
            <a:r>
              <a:rPr lang="en-US" sz="2000" dirty="0" smtClean="0"/>
              <a:t>Transcribing the discussions </a:t>
            </a:r>
          </a:p>
          <a:p>
            <a:pPr lvl="2">
              <a:buClr>
                <a:schemeClr val="accent2">
                  <a:lumMod val="50000"/>
                  <a:lumOff val="50000"/>
                </a:schemeClr>
              </a:buClr>
              <a:buFont typeface="Wingdings" pitchFamily="2" charset="2"/>
              <a:buChar char="§"/>
            </a:pPr>
            <a:r>
              <a:rPr lang="en-US" sz="2000" dirty="0" smtClean="0"/>
              <a:t>Analyzing the results</a:t>
            </a:r>
          </a:p>
          <a:p>
            <a:pPr lvl="2">
              <a:buClr>
                <a:schemeClr val="accent2">
                  <a:lumMod val="50000"/>
                  <a:lumOff val="50000"/>
                </a:schemeClr>
              </a:buClr>
              <a:buNone/>
            </a:pPr>
            <a:endParaRPr lang="en-US" sz="2000" dirty="0" smtClean="0"/>
          </a:p>
          <a:p>
            <a:pPr lvl="1">
              <a:buNone/>
            </a:pPr>
            <a:endParaRPr lang="en-US" sz="2400"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5256</TotalTime>
  <Words>1012</Words>
  <Application>Microsoft Office PowerPoint</Application>
  <PresentationFormat>On-screen Show (4:3)</PresentationFormat>
  <Paragraphs>101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Advantage</vt:lpstr>
      <vt:lpstr>Student-Centered Learning in Sustainable  Label Development</vt:lpstr>
      <vt:lpstr>Sustainability in Apparel Products</vt:lpstr>
      <vt:lpstr>Sustainability in the Curriculum </vt:lpstr>
      <vt:lpstr>Procedure</vt:lpstr>
      <vt:lpstr>Creating an informative and consumer-friendly label for apparel products with easy-to-read symbol</vt:lpstr>
      <vt:lpstr>Student Outcomes:  In(green)dients label Design </vt:lpstr>
      <vt:lpstr>Student Outcomes: Design </vt:lpstr>
      <vt:lpstr>Student Outcomes: Design </vt:lpstr>
      <vt:lpstr>Student Outcomes: Research </vt:lpstr>
      <vt:lpstr>Student Outcomes: Marketing</vt:lpstr>
      <vt:lpstr>Student Outcomes: Design  </vt:lpstr>
      <vt:lpstr>Student Outcomes: Research  </vt:lpstr>
      <vt:lpstr>Students Feedback</vt:lpstr>
      <vt:lpstr>Students Feedback</vt:lpstr>
      <vt:lpstr>Students Feedback</vt:lpstr>
      <vt:lpstr>Students Feedback</vt:lpstr>
      <vt:lpstr>Students Feedback</vt:lpstr>
      <vt:lpstr>Conclusion</vt:lpstr>
    </vt:vector>
  </TitlesOfParts>
  <Company>Illinois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Student-Centered Learning: Research</dc:title>
  <dc:creator>yjma</dc:creator>
  <cp:lastModifiedBy>Yoon Jin Ma</cp:lastModifiedBy>
  <cp:revision>407</cp:revision>
  <dcterms:created xsi:type="dcterms:W3CDTF">2009-12-15T18:55:59Z</dcterms:created>
  <dcterms:modified xsi:type="dcterms:W3CDTF">2010-01-07T23:02:20Z</dcterms:modified>
</cp:coreProperties>
</file>