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9" r:id="rId5"/>
    <p:sldId id="262" r:id="rId6"/>
    <p:sldId id="271" r:id="rId7"/>
    <p:sldId id="267" r:id="rId8"/>
    <p:sldId id="272" r:id="rId9"/>
    <p:sldId id="270" r:id="rId10"/>
  </p:sldIdLst>
  <p:sldSz cx="9144000" cy="6858000" type="screen4x3"/>
  <p:notesSz cx="7077075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838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9838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pPr>
              <a:defRPr/>
            </a:pPr>
            <a:fld id="{9D6C2818-8123-4071-B7EB-0B01B2616D88}" type="datetimeFigureOut">
              <a:rPr lang="en-US"/>
              <a:pPr>
                <a:defRPr/>
              </a:pPr>
              <a:t>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25"/>
            <a:ext cx="3066733" cy="469837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3825"/>
            <a:ext cx="3066733" cy="469837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pPr>
              <a:defRPr/>
            </a:pPr>
            <a:fld id="{073320F6-D98A-4A02-8480-E847140F7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62748-BDD5-48CC-881F-F696CBC6DB56}" type="datetimeFigureOut">
              <a:rPr lang="en-US" smtClean="0"/>
              <a:t>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3AFF-EB1E-4E58-BB38-F627DDA7910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3AFF-EB1E-4E58-BB38-F627DDA7910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1123CB-3F83-4BAD-9F07-49C7073878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7ED57A-5A18-4282-AFEF-83C362D5FF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7C88CF-681B-47B5-A5C1-902C3D645A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2DF0A9-F430-4213-B705-762F12B625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1BFC0-3802-4A83-AD1C-E5FAB09667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4CC913-3010-410A-B638-33CE5558B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F76043-9555-41CF-BBEF-CE5AAC4D0B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894926-E534-4CDF-8353-411C5FC880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4DE30-E76B-44F0-8422-77CB500AAF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8562EA-46A7-4EEA-9CDB-B4E7C45531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7C0FBD-EDB5-44D8-B85D-8A9559EB10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74D2105-21EB-4FAC-8D1C-FE32DA32E4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Field Experiences</a:t>
            </a:r>
            <a:r>
              <a:rPr lang="en-US" dirty="0" smtClean="0"/>
              <a:t> in Communication Professions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41700"/>
            <a:ext cx="7543800" cy="2349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i="1" dirty="0" smtClean="0"/>
              <a:t>The School of Communication’s professional practice program emphasizing internships.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SoC</a:t>
            </a:r>
            <a:r>
              <a:rPr lang="en-US" i="1" dirty="0" smtClean="0"/>
              <a:t> Field Experiences: The Goal</a:t>
            </a:r>
          </a:p>
        </p:txBody>
      </p:sp>
      <p:sp>
        <p:nvSpPr>
          <p:cNvPr id="7171" name="Rectangle 16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4196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High-quality professional experiences for School of Communication students.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7172" name="Picture 18" descr="MPj04230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451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491537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Qualifications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57200" y="13716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dirty="0">
                <a:latin typeface="+mn-lt"/>
              </a:rPr>
              <a:t>Academic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 smtClean="0">
                <a:latin typeface="+mn-lt"/>
              </a:rPr>
              <a:t>2.5+GPA (mostly)</a:t>
            </a:r>
            <a:endParaRPr lang="en-US" sz="280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>
                <a:latin typeface="+mn-lt"/>
              </a:rPr>
              <a:t>Complete basic major courses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dirty="0" smtClean="0">
                <a:latin typeface="+mn-lt"/>
              </a:rPr>
              <a:t>Internship for credit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 smtClean="0">
                <a:latin typeface="+mn-lt"/>
              </a:rPr>
              <a:t>You find an experience YOU want.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 smtClean="0">
                <a:latin typeface="+mn-lt"/>
              </a:rPr>
              <a:t>48 </a:t>
            </a:r>
            <a:r>
              <a:rPr lang="en-US" sz="2400" dirty="0">
                <a:latin typeface="+mn-lt"/>
              </a:rPr>
              <a:t>hours minimum per credit hour earned.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>
                <a:latin typeface="+mn-lt"/>
              </a:rPr>
              <a:t>lst</a:t>
            </a:r>
            <a:r>
              <a:rPr lang="en-US" sz="2400" dirty="0">
                <a:latin typeface="+mn-lt"/>
              </a:rPr>
              <a:t> internship for credit = 3 hours.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>
                <a:latin typeface="+mn-lt"/>
              </a:rPr>
              <a:t>Raise the GPA: you get credit and most get an “A”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>
                <a:latin typeface="+mn-lt"/>
              </a:rPr>
              <a:t>You are encouraged to do more than one internship.</a:t>
            </a:r>
          </a:p>
        </p:txBody>
      </p:sp>
      <p:pic>
        <p:nvPicPr>
          <p:cNvPr id="9220" name="Picture 5" descr="MPj04003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990600"/>
            <a:ext cx="29114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0192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School of Communication</a:t>
            </a:r>
          </a:p>
        </p:txBody>
      </p:sp>
      <p:sp>
        <p:nvSpPr>
          <p:cNvPr id="4099" name="Rectangle 16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Spring 2011 </a:t>
            </a:r>
            <a:r>
              <a:rPr lang="en-US" dirty="0" smtClean="0"/>
              <a:t>SoC</a:t>
            </a:r>
            <a:r>
              <a:rPr lang="en-US" dirty="0" smtClean="0"/>
              <a:t> grads </a:t>
            </a:r>
          </a:p>
          <a:p>
            <a:pPr lvl="1"/>
            <a:r>
              <a:rPr lang="en-US" sz="2400" dirty="0" smtClean="0"/>
              <a:t>80 pct. with at least one internship for credit.</a:t>
            </a:r>
          </a:p>
          <a:p>
            <a:pPr lvl="1"/>
            <a:r>
              <a:rPr lang="en-US" sz="2400" dirty="0" smtClean="0"/>
              <a:t>National average was 31 percent.</a:t>
            </a:r>
          </a:p>
          <a:p>
            <a:pPr eaLnBrk="1" hangingPunct="1"/>
            <a:r>
              <a:rPr lang="en-US" dirty="0" smtClean="0"/>
              <a:t>389 total internships in 2011</a:t>
            </a:r>
          </a:p>
          <a:p>
            <a:pPr lvl="1"/>
            <a:r>
              <a:rPr lang="en-US" sz="2400" dirty="0" smtClean="0"/>
              <a:t>Spring 138</a:t>
            </a:r>
          </a:p>
          <a:p>
            <a:pPr lvl="1"/>
            <a:r>
              <a:rPr lang="en-US" sz="2400" dirty="0" smtClean="0"/>
              <a:t>Summer 133</a:t>
            </a:r>
          </a:p>
          <a:p>
            <a:pPr lvl="1"/>
            <a:r>
              <a:rPr lang="en-US" sz="2400" dirty="0" smtClean="0"/>
              <a:t>Fall 118</a:t>
            </a:r>
          </a:p>
          <a:p>
            <a:r>
              <a:rPr lang="en-US" dirty="0" smtClean="0"/>
              <a:t>Rave Reviews</a:t>
            </a:r>
          </a:p>
          <a:p>
            <a:pPr lvl="1"/>
            <a:r>
              <a:rPr lang="en-US" sz="2400" dirty="0" smtClean="0"/>
              <a:t>Students</a:t>
            </a:r>
          </a:p>
          <a:p>
            <a:pPr lvl="1"/>
            <a:r>
              <a:rPr lang="en-US" sz="2400" dirty="0" smtClean="0"/>
              <a:t>Internship providers</a:t>
            </a:r>
          </a:p>
          <a:p>
            <a:pPr lvl="1"/>
            <a:r>
              <a:rPr lang="en-US" sz="2400" dirty="0" smtClean="0"/>
              <a:t>Future employers</a:t>
            </a:r>
          </a:p>
          <a:p>
            <a:pPr lvl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026" name="Picture 2" descr="C:\Users\Tom\Desktop\graduation-celebration-thumb9723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0"/>
            <a:ext cx="2216411" cy="33131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Our Support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5562600" cy="4419600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dirty="0" smtClean="0"/>
              <a:t>Search advising &amp; assistance</a:t>
            </a:r>
          </a:p>
          <a:p>
            <a:pPr lvl="1" eaLnBrk="1" hangingPunct="1"/>
            <a:r>
              <a:rPr lang="en-US" dirty="0" smtClean="0"/>
              <a:t>Enrollment Assistance</a:t>
            </a:r>
          </a:p>
          <a:p>
            <a:pPr lvl="2"/>
            <a:r>
              <a:rPr lang="en-US" dirty="0" smtClean="0"/>
              <a:t>One form application for permit</a:t>
            </a:r>
          </a:p>
          <a:p>
            <a:pPr lvl="2"/>
            <a:r>
              <a:rPr lang="en-US" dirty="0" smtClean="0"/>
              <a:t>Counseling on hours</a:t>
            </a:r>
          </a:p>
          <a:p>
            <a:pPr lvl="1" eaLnBrk="1" hangingPunct="1"/>
            <a:r>
              <a:rPr lang="en-US" dirty="0" smtClean="0"/>
              <a:t>Support</a:t>
            </a:r>
          </a:p>
          <a:p>
            <a:pPr lvl="2" eaLnBrk="1" hangingPunct="1"/>
            <a:r>
              <a:rPr lang="en-US" dirty="0" smtClean="0"/>
              <a:t>For students</a:t>
            </a:r>
          </a:p>
          <a:p>
            <a:pPr lvl="2" eaLnBrk="1" hangingPunct="1"/>
            <a:r>
              <a:rPr lang="en-US" dirty="0" smtClean="0"/>
              <a:t>For supervisors</a:t>
            </a:r>
          </a:p>
          <a:p>
            <a:pPr lvl="1" eaLnBrk="1" hangingPunct="1"/>
            <a:r>
              <a:rPr lang="en-US" dirty="0" smtClean="0"/>
              <a:t>Evaluation</a:t>
            </a:r>
          </a:p>
          <a:p>
            <a:pPr lvl="2"/>
            <a:r>
              <a:rPr lang="en-US" dirty="0" smtClean="0"/>
              <a:t>Mid-term &amp; final</a:t>
            </a:r>
          </a:p>
          <a:p>
            <a:pPr lvl="2"/>
            <a:r>
              <a:rPr lang="en-US" dirty="0" smtClean="0"/>
              <a:t>One page, open-ended questions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6" descr="MCBD0664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126992" cy="4800600"/>
          </a:xfrm>
        </p:spPr>
        <p:txBody>
          <a:bodyPr/>
          <a:lstStyle/>
          <a:p>
            <a:r>
              <a:rPr lang="en-US" dirty="0" smtClean="0"/>
              <a:t>Visit 50-60 interns/supervisors each summer.</a:t>
            </a:r>
          </a:p>
          <a:p>
            <a:r>
              <a:rPr lang="en-US" dirty="0" smtClean="0"/>
              <a:t>Supporting multiple internships (but not requiring them).</a:t>
            </a:r>
          </a:p>
          <a:p>
            <a:r>
              <a:rPr lang="en-US" dirty="0" smtClean="0"/>
              <a:t>Encouraging students to “start early.”</a:t>
            </a:r>
          </a:p>
          <a:p>
            <a:endParaRPr lang="en-US" dirty="0"/>
          </a:p>
        </p:txBody>
      </p:sp>
      <p:pic>
        <p:nvPicPr>
          <p:cNvPr id="2051" name="Picture 3" descr="C:\Users\Tom\AppData\Local\Microsoft\Windows\Temporary Internet Files\Content.IE5\UH0I7QDO\MP9004441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425" y="1219199"/>
            <a:ext cx="3688375" cy="251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Challenges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5791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Promoting Value</a:t>
            </a:r>
          </a:p>
          <a:p>
            <a:pPr lvl="1"/>
            <a:r>
              <a:rPr lang="en-US" dirty="0" smtClean="0"/>
              <a:t>To students</a:t>
            </a:r>
          </a:p>
          <a:p>
            <a:pPr lvl="2"/>
            <a:r>
              <a:rPr lang="en-US" dirty="0" smtClean="0"/>
              <a:t>Start early</a:t>
            </a:r>
          </a:p>
          <a:p>
            <a:pPr lvl="2"/>
            <a:r>
              <a:rPr lang="en-US" dirty="0" smtClean="0"/>
              <a:t>Dream big</a:t>
            </a:r>
          </a:p>
          <a:p>
            <a:pPr lvl="1"/>
            <a:r>
              <a:rPr lang="en-US" dirty="0" smtClean="0"/>
              <a:t>Past parents</a:t>
            </a:r>
          </a:p>
          <a:p>
            <a:r>
              <a:rPr lang="en-US" dirty="0" smtClean="0"/>
              <a:t>Keeping Up</a:t>
            </a:r>
          </a:p>
          <a:p>
            <a:pPr lvl="1"/>
            <a:r>
              <a:rPr lang="en-US" dirty="0" smtClean="0"/>
              <a:t>Academic Requirements</a:t>
            </a:r>
          </a:p>
          <a:p>
            <a:pPr lvl="2"/>
            <a:r>
              <a:rPr lang="en-US" dirty="0" smtClean="0"/>
              <a:t>Reflective Essays</a:t>
            </a:r>
          </a:p>
          <a:p>
            <a:pPr lvl="2"/>
            <a:r>
              <a:rPr lang="en-US" dirty="0" smtClean="0"/>
              <a:t>Evaluations (mid-term, final)</a:t>
            </a:r>
          </a:p>
          <a:p>
            <a:pPr lvl="1"/>
            <a:endParaRPr lang="en-US" dirty="0" smtClean="0"/>
          </a:p>
        </p:txBody>
      </p:sp>
      <p:pic>
        <p:nvPicPr>
          <p:cNvPr id="5" name="Picture 8" descr="MCBD1966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27193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Questions,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593592" cy="4800600"/>
          </a:xfrm>
        </p:spPr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3074" name="Picture 2" descr="C:\Users\Tom\AppData\Local\Microsoft\Windows\Temporary Internet Files\Content.IE5\PXL3GWH2\MP9003826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098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Field Experiences: Out There …</a:t>
            </a:r>
          </a:p>
        </p:txBody>
      </p:sp>
      <p:sp>
        <p:nvSpPr>
          <p:cNvPr id="6147" name="Rectangle 16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001000" cy="441960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ISU SOC student internships in Summer 2011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Comcast Sports Networks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The Children’s Discovery Museum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State Farm Insurance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COUNTRY Financial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Marie Claire Magazine, New York, NY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The Style Network, Los Angeles, CA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USA Today, Washington D.C.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Six Flags Great America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State Sen. Bill Brady’s Office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WLUP Radio, Chicago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Great Plains LIFE Foundation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Enterprise Rental Car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School of Communication  Promotions</a:t>
            </a:r>
          </a:p>
          <a:p>
            <a:pPr marL="1133792" lvl="2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dirty="0" smtClean="0"/>
              <a:t>  &amp; Development Team (COM Week)</a:t>
            </a:r>
            <a:endParaRPr lang="en-US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148" name="Picture 5" descr="C:\Users\Tom\AppData\Local\Microsoft\Windows\Temporary Internet Files\Content.IE5\76UB0KMU\MP9003862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296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Field Experiences in Communication Professions</vt:lpstr>
      <vt:lpstr>SoC Field Experiences: The Goal</vt:lpstr>
      <vt:lpstr>Qualifications</vt:lpstr>
      <vt:lpstr>School of Communication</vt:lpstr>
      <vt:lpstr>Our Support</vt:lpstr>
      <vt:lpstr>Unique Characteristics</vt:lpstr>
      <vt:lpstr>Challenges</vt:lpstr>
      <vt:lpstr>Your Questions, Suggestions</vt:lpstr>
      <vt:lpstr>Field Experiences: Out There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Experiences in Communication Professions</dc:title>
  <dc:creator>Tom Lamonica</dc:creator>
  <cp:lastModifiedBy>Tom</cp:lastModifiedBy>
  <cp:revision>19</cp:revision>
  <dcterms:created xsi:type="dcterms:W3CDTF">2008-02-09T05:38:04Z</dcterms:created>
  <dcterms:modified xsi:type="dcterms:W3CDTF">2012-01-09T03:58:19Z</dcterms:modified>
</cp:coreProperties>
</file>