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8" r:id="rId3"/>
    <p:sldId id="259" r:id="rId4"/>
    <p:sldId id="271" r:id="rId5"/>
    <p:sldId id="260" r:id="rId6"/>
    <p:sldId id="261" r:id="rId7"/>
    <p:sldId id="262" r:id="rId8"/>
    <p:sldId id="263" r:id="rId9"/>
    <p:sldId id="264" r:id="rId10"/>
    <p:sldId id="265" r:id="rId11"/>
    <p:sldId id="284" r:id="rId12"/>
    <p:sldId id="273" r:id="rId13"/>
    <p:sldId id="278" r:id="rId14"/>
    <p:sldId id="275" r:id="rId15"/>
    <p:sldId id="276" r:id="rId16"/>
    <p:sldId id="274" r:id="rId17"/>
    <p:sldId id="277" r:id="rId18"/>
    <p:sldId id="285" r:id="rId19"/>
    <p:sldId id="279" r:id="rId20"/>
    <p:sldId id="280" r:id="rId21"/>
    <p:sldId id="281" r:id="rId22"/>
    <p:sldId id="282" r:id="rId23"/>
    <p:sldId id="283" r:id="rId24"/>
    <p:sldId id="287" r:id="rId25"/>
    <p:sldId id="290" r:id="rId26"/>
    <p:sldId id="291" r:id="rId27"/>
    <p:sldId id="270" r:id="rId28"/>
    <p:sldId id="286" r:id="rId29"/>
    <p:sldId id="2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4674" autoAdjust="0"/>
  </p:normalViewPr>
  <p:slideViewPr>
    <p:cSldViewPr>
      <p:cViewPr>
        <p:scale>
          <a:sx n="55" d="100"/>
          <a:sy n="55" d="100"/>
        </p:scale>
        <p:origin x="-894" y="-64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E53FB92-4782-41EC-B459-5F0B9ABF0533}" type="datetimeFigureOut">
              <a:rPr lang="en-US" smtClean="0"/>
              <a:pPr/>
              <a:t>1/9/2013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6A68838-0CA0-48D8-9B78-9D3C416B38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3FB92-4782-41EC-B459-5F0B9ABF0533}"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3FB92-4782-41EC-B459-5F0B9ABF0533}"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3FB92-4782-41EC-B459-5F0B9ABF0533}"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53FB92-4782-41EC-B459-5F0B9ABF0533}"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53FB92-4782-41EC-B459-5F0B9ABF0533}"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E53FB92-4782-41EC-B459-5F0B9ABF0533}" type="datetimeFigureOut">
              <a:rPr lang="en-US" smtClean="0"/>
              <a:pPr/>
              <a:t>1/9/2013</a:t>
            </a:fld>
            <a:endParaRPr lang="en-US"/>
          </a:p>
        </p:txBody>
      </p:sp>
      <p:sp>
        <p:nvSpPr>
          <p:cNvPr id="27" name="Slide Number Placeholder 26"/>
          <p:cNvSpPr>
            <a:spLocks noGrp="1"/>
          </p:cNvSpPr>
          <p:nvPr>
            <p:ph type="sldNum" sz="quarter" idx="11"/>
          </p:nvPr>
        </p:nvSpPr>
        <p:spPr/>
        <p:txBody>
          <a:bodyPr rtlCol="0"/>
          <a:lstStyle/>
          <a:p>
            <a:fld id="{C6A68838-0CA0-48D8-9B78-9D3C416B389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E53FB92-4782-41EC-B459-5F0B9ABF0533}" type="datetimeFigureOut">
              <a:rPr lang="en-US" smtClean="0"/>
              <a:pPr/>
              <a:t>1/9/2013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6A68838-0CA0-48D8-9B78-9D3C416B38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3FB92-4782-41EC-B459-5F0B9ABF0533}"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53FB92-4782-41EC-B459-5F0B9ABF0533}"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53FB92-4782-41EC-B459-5F0B9ABF0533}"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68838-0CA0-48D8-9B78-9D3C416B38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E53FB92-4782-41EC-B459-5F0B9ABF0533}" type="datetimeFigureOut">
              <a:rPr lang="en-US" smtClean="0"/>
              <a:pPr/>
              <a:t>1/9/2013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6A68838-0CA0-48D8-9B78-9D3C416B38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herrmann867@gmail.com" TargetMode="External"/><Relationship Id="rId2" Type="http://schemas.openxmlformats.org/officeDocument/2006/relationships/hyperlink" Target="mailto:emikule@ilstu.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0"/>
            <a:ext cx="8458200" cy="2057400"/>
          </a:xfrm>
        </p:spPr>
        <p:txBody>
          <a:bodyPr>
            <a:normAutofit/>
          </a:bodyPr>
          <a:lstStyle/>
          <a:p>
            <a:r>
              <a:rPr lang="en-US" sz="3200" b="1" dirty="0"/>
              <a:t>Collaborative classrooms: The learning outcomes of students and pre-service teachers in an alternative education setting</a:t>
            </a:r>
            <a:endParaRPr lang="en-US" sz="3200" dirty="0"/>
          </a:p>
        </p:txBody>
      </p:sp>
      <p:sp>
        <p:nvSpPr>
          <p:cNvPr id="3" name="Subtitle 2"/>
          <p:cNvSpPr>
            <a:spLocks noGrp="1"/>
          </p:cNvSpPr>
          <p:nvPr>
            <p:ph type="subTitle" idx="1"/>
          </p:nvPr>
        </p:nvSpPr>
        <p:spPr>
          <a:xfrm>
            <a:off x="228600" y="4419600"/>
            <a:ext cx="8610600" cy="1752600"/>
          </a:xfrm>
        </p:spPr>
        <p:txBody>
          <a:bodyPr>
            <a:normAutofit/>
          </a:bodyPr>
          <a:lstStyle/>
          <a:p>
            <a:r>
              <a:rPr lang="en-US" sz="2800" dirty="0" smtClean="0"/>
              <a:t>Erin A. </a:t>
            </a:r>
            <a:r>
              <a:rPr lang="en-US" sz="2800" dirty="0" err="1" smtClean="0"/>
              <a:t>Mikulec</a:t>
            </a:r>
            <a:r>
              <a:rPr lang="en-US" sz="2800" dirty="0"/>
              <a:t> </a:t>
            </a:r>
            <a:r>
              <a:rPr lang="en-US" sz="2800" dirty="0" smtClean="0"/>
              <a:t>– Illinois State University </a:t>
            </a:r>
          </a:p>
          <a:p>
            <a:r>
              <a:rPr lang="en-US" sz="2800" dirty="0" smtClean="0"/>
              <a:t>Adam Herrmann – </a:t>
            </a:r>
            <a:r>
              <a:rPr lang="en-US" sz="2800" dirty="0" err="1" smtClean="0"/>
              <a:t>YouthBuild</a:t>
            </a:r>
            <a:r>
              <a:rPr lang="en-US" sz="2800" dirty="0" smtClean="0"/>
              <a:t> of McLean County </a:t>
            </a:r>
            <a:endParaRPr lang="en-US" sz="2800" dirty="0"/>
          </a:p>
        </p:txBody>
      </p:sp>
    </p:spTree>
    <p:extLst>
      <p:ext uri="{BB962C8B-B14F-4D97-AF65-F5344CB8AC3E}">
        <p14:creationId xmlns:p14="http://schemas.microsoft.com/office/powerpoint/2010/main" val="3462990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609600"/>
          </a:xfrm>
        </p:spPr>
        <p:txBody>
          <a:bodyPr>
            <a:normAutofit fontScale="90000"/>
          </a:bodyPr>
          <a:lstStyle/>
          <a:p>
            <a:r>
              <a:rPr lang="en-US" dirty="0" smtClean="0"/>
              <a:t>Emerging Themes</a:t>
            </a:r>
            <a:endParaRPr lang="en-US" dirty="0"/>
          </a:p>
        </p:txBody>
      </p:sp>
      <p:sp>
        <p:nvSpPr>
          <p:cNvPr id="4" name="Text Placeholder 3"/>
          <p:cNvSpPr>
            <a:spLocks noGrp="1"/>
          </p:cNvSpPr>
          <p:nvPr>
            <p:ph type="body" idx="1"/>
          </p:nvPr>
        </p:nvSpPr>
        <p:spPr>
          <a:xfrm>
            <a:off x="381000" y="1447800"/>
            <a:ext cx="4041648" cy="457200"/>
          </a:xfrm>
        </p:spPr>
        <p:txBody>
          <a:bodyPr/>
          <a:lstStyle/>
          <a:p>
            <a:r>
              <a:rPr lang="en-US" dirty="0" smtClean="0"/>
              <a:t>Pre-Service Teachers (PST)</a:t>
            </a:r>
            <a:endParaRPr lang="en-US" dirty="0"/>
          </a:p>
        </p:txBody>
      </p:sp>
      <p:sp>
        <p:nvSpPr>
          <p:cNvPr id="5" name="Text Placeholder 4"/>
          <p:cNvSpPr>
            <a:spLocks noGrp="1"/>
          </p:cNvSpPr>
          <p:nvPr>
            <p:ph type="body" sz="half" idx="3"/>
          </p:nvPr>
        </p:nvSpPr>
        <p:spPr>
          <a:xfrm>
            <a:off x="4724400" y="1447800"/>
            <a:ext cx="4041775" cy="457200"/>
          </a:xfrm>
        </p:spPr>
        <p:txBody>
          <a:bodyPr/>
          <a:lstStyle/>
          <a:p>
            <a:r>
              <a:rPr lang="en-US" dirty="0" smtClean="0"/>
              <a:t>Agency Students  (AS)</a:t>
            </a:r>
            <a:endParaRPr lang="en-US" dirty="0"/>
          </a:p>
        </p:txBody>
      </p:sp>
      <p:sp>
        <p:nvSpPr>
          <p:cNvPr id="3" name="Content Placeholder 2"/>
          <p:cNvSpPr>
            <a:spLocks noGrp="1"/>
          </p:cNvSpPr>
          <p:nvPr>
            <p:ph sz="quarter" idx="2"/>
          </p:nvPr>
        </p:nvSpPr>
        <p:spPr>
          <a:xfrm>
            <a:off x="381000" y="1905000"/>
            <a:ext cx="4041648" cy="4689719"/>
          </a:xfrm>
        </p:spPr>
        <p:txBody>
          <a:bodyPr/>
          <a:lstStyle/>
          <a:p>
            <a:r>
              <a:rPr lang="en-US" dirty="0" smtClean="0"/>
              <a:t>Expectations and Realities of Alternative Educational Settings</a:t>
            </a:r>
          </a:p>
          <a:p>
            <a:endParaRPr lang="en-US" dirty="0"/>
          </a:p>
          <a:p>
            <a:r>
              <a:rPr lang="en-US" dirty="0" smtClean="0"/>
              <a:t>Importance of Differentiation</a:t>
            </a:r>
          </a:p>
          <a:p>
            <a:endParaRPr lang="en-US" dirty="0" smtClean="0"/>
          </a:p>
          <a:p>
            <a:r>
              <a:rPr lang="en-US" dirty="0" smtClean="0"/>
              <a:t>Importance of Connecting to Students</a:t>
            </a:r>
          </a:p>
          <a:p>
            <a:endParaRPr lang="en-US" dirty="0"/>
          </a:p>
          <a:p>
            <a:r>
              <a:rPr lang="en-US" dirty="0" smtClean="0"/>
              <a:t>Demystifying Diversity</a:t>
            </a:r>
          </a:p>
          <a:p>
            <a:endParaRPr lang="en-US" dirty="0"/>
          </a:p>
          <a:p>
            <a:r>
              <a:rPr lang="en-US" dirty="0" smtClean="0"/>
              <a:t>Uncertainty of Role</a:t>
            </a:r>
          </a:p>
          <a:p>
            <a:endParaRPr lang="en-US" dirty="0"/>
          </a:p>
        </p:txBody>
      </p:sp>
      <p:sp>
        <p:nvSpPr>
          <p:cNvPr id="6" name="Content Placeholder 5"/>
          <p:cNvSpPr>
            <a:spLocks noGrp="1"/>
          </p:cNvSpPr>
          <p:nvPr>
            <p:ph sz="quarter" idx="4"/>
          </p:nvPr>
        </p:nvSpPr>
        <p:spPr>
          <a:xfrm>
            <a:off x="4718304" y="1905000"/>
            <a:ext cx="4041775" cy="4689719"/>
          </a:xfrm>
        </p:spPr>
        <p:txBody>
          <a:bodyPr/>
          <a:lstStyle/>
          <a:p>
            <a:pPr>
              <a:lnSpc>
                <a:spcPct val="200000"/>
              </a:lnSpc>
            </a:pPr>
            <a:r>
              <a:rPr lang="en-US" dirty="0" smtClean="0"/>
              <a:t>Academic Resources</a:t>
            </a:r>
          </a:p>
          <a:p>
            <a:pPr>
              <a:lnSpc>
                <a:spcPct val="200000"/>
              </a:lnSpc>
            </a:pPr>
            <a:r>
              <a:rPr lang="en-US" dirty="0" smtClean="0"/>
              <a:t>Post-Secondary Resources</a:t>
            </a:r>
          </a:p>
          <a:p>
            <a:pPr>
              <a:lnSpc>
                <a:spcPct val="200000"/>
              </a:lnSpc>
            </a:pPr>
            <a:r>
              <a:rPr lang="en-US" dirty="0" smtClean="0"/>
              <a:t>Expectation of Interaction</a:t>
            </a:r>
          </a:p>
          <a:p>
            <a:pPr>
              <a:lnSpc>
                <a:spcPct val="200000"/>
              </a:lnSpc>
            </a:pPr>
            <a:r>
              <a:rPr lang="en-US" dirty="0" smtClean="0"/>
              <a:t>Potential to Help Others</a:t>
            </a:r>
          </a:p>
          <a:p>
            <a:pPr>
              <a:lnSpc>
                <a:spcPct val="200000"/>
              </a:lnSpc>
            </a:pPr>
            <a:r>
              <a:rPr lang="en-US" dirty="0" smtClean="0"/>
              <a:t>Missed Opportunities</a:t>
            </a:r>
          </a:p>
        </p:txBody>
      </p:sp>
    </p:spTree>
    <p:extLst>
      <p:ext uri="{BB962C8B-B14F-4D97-AF65-F5344CB8AC3E}">
        <p14:creationId xmlns:p14="http://schemas.microsoft.com/office/powerpoint/2010/main" val="2519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762000"/>
            <a:ext cx="8534400" cy="1066800"/>
          </a:xfrm>
        </p:spPr>
        <p:txBody>
          <a:bodyPr>
            <a:normAutofit fontScale="90000"/>
          </a:bodyPr>
          <a:lstStyle/>
          <a:p>
            <a:r>
              <a:rPr lang="en-US" dirty="0" smtClean="0"/>
              <a:t>Emerging Themes – Pre-service Teachers</a:t>
            </a:r>
            <a:endParaRPr lang="en-US" dirty="0"/>
          </a:p>
        </p:txBody>
      </p:sp>
      <p:sp>
        <p:nvSpPr>
          <p:cNvPr id="8" name="Content Placeholder 7"/>
          <p:cNvSpPr>
            <a:spLocks noGrp="1"/>
          </p:cNvSpPr>
          <p:nvPr>
            <p:ph idx="1"/>
          </p:nvPr>
        </p:nvSpPr>
        <p:spPr/>
        <p:txBody>
          <a:bodyPr>
            <a:normAutofit lnSpcReduction="10000"/>
          </a:bodyPr>
          <a:lstStyle/>
          <a:p>
            <a:r>
              <a:rPr lang="en-US" dirty="0"/>
              <a:t>Expectations and Realities of Alternative Educational Settings</a:t>
            </a:r>
          </a:p>
          <a:p>
            <a:endParaRPr lang="en-US" dirty="0"/>
          </a:p>
          <a:p>
            <a:r>
              <a:rPr lang="en-US" dirty="0"/>
              <a:t>Importance of Differentiation</a:t>
            </a:r>
          </a:p>
          <a:p>
            <a:endParaRPr lang="en-US" dirty="0"/>
          </a:p>
          <a:p>
            <a:r>
              <a:rPr lang="en-US" dirty="0"/>
              <a:t>Importance of Connecting to Students</a:t>
            </a:r>
          </a:p>
          <a:p>
            <a:endParaRPr lang="en-US" dirty="0"/>
          </a:p>
          <a:p>
            <a:r>
              <a:rPr lang="en-US" dirty="0"/>
              <a:t>Demystifying Diversity</a:t>
            </a:r>
          </a:p>
          <a:p>
            <a:endParaRPr lang="en-US" dirty="0"/>
          </a:p>
          <a:p>
            <a:r>
              <a:rPr lang="en-US" dirty="0"/>
              <a:t>Uncertainty of Role</a:t>
            </a:r>
          </a:p>
          <a:p>
            <a:endParaRPr lang="en-US" dirty="0"/>
          </a:p>
        </p:txBody>
      </p:sp>
    </p:spTree>
    <p:extLst>
      <p:ext uri="{BB962C8B-B14F-4D97-AF65-F5344CB8AC3E}">
        <p14:creationId xmlns:p14="http://schemas.microsoft.com/office/powerpoint/2010/main" val="159292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1066800"/>
          </a:xfrm>
        </p:spPr>
        <p:txBody>
          <a:bodyPr>
            <a:normAutofit/>
          </a:bodyPr>
          <a:lstStyle/>
          <a:p>
            <a:r>
              <a:rPr lang="en-US" sz="3200" dirty="0" smtClean="0"/>
              <a:t>Expectations and Reality of Alternative Educational Settings (PST)</a:t>
            </a:r>
            <a:endParaRPr lang="en-US" sz="3200" dirty="0"/>
          </a:p>
        </p:txBody>
      </p:sp>
      <p:sp>
        <p:nvSpPr>
          <p:cNvPr id="8" name="Content Placeholder 7"/>
          <p:cNvSpPr>
            <a:spLocks noGrp="1"/>
          </p:cNvSpPr>
          <p:nvPr>
            <p:ph idx="1"/>
          </p:nvPr>
        </p:nvSpPr>
        <p:spPr>
          <a:xfrm>
            <a:off x="228600" y="1752600"/>
            <a:ext cx="8763000" cy="4821936"/>
          </a:xfrm>
        </p:spPr>
        <p:txBody>
          <a:bodyPr/>
          <a:lstStyle/>
          <a:p>
            <a:r>
              <a:rPr lang="en-US" i="1" dirty="0" smtClean="0"/>
              <a:t>I thought the students would be a little harder to manage than a traditional school setting.</a:t>
            </a:r>
          </a:p>
          <a:p>
            <a:endParaRPr lang="en-US" i="1" dirty="0"/>
          </a:p>
          <a:p>
            <a:r>
              <a:rPr lang="en-US" i="1" dirty="0" smtClean="0"/>
              <a:t>I thought they were just there to do the minimum work and obtain their GEDs</a:t>
            </a:r>
          </a:p>
          <a:p>
            <a:endParaRPr lang="en-US" i="1" dirty="0"/>
          </a:p>
          <a:p>
            <a:r>
              <a:rPr lang="en-US" i="1" dirty="0" smtClean="0"/>
              <a:t> I have only been in a classroom with little to no diversity so I was hoping to gain an understanding of the kinds of things that happened here and how the teachers dealt with them.</a:t>
            </a:r>
            <a:endParaRPr lang="en-US" i="1" dirty="0"/>
          </a:p>
        </p:txBody>
      </p:sp>
    </p:spTree>
    <p:extLst>
      <p:ext uri="{BB962C8B-B14F-4D97-AF65-F5344CB8AC3E}">
        <p14:creationId xmlns:p14="http://schemas.microsoft.com/office/powerpoint/2010/main" val="1079129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1066800"/>
          </a:xfrm>
        </p:spPr>
        <p:txBody>
          <a:bodyPr>
            <a:normAutofit/>
          </a:bodyPr>
          <a:lstStyle/>
          <a:p>
            <a:r>
              <a:rPr lang="en-US" sz="3200" dirty="0" smtClean="0"/>
              <a:t>Expectations and Reality of Alternative Educational Settings (PST)</a:t>
            </a:r>
            <a:endParaRPr lang="en-US" sz="3200" dirty="0"/>
          </a:p>
        </p:txBody>
      </p:sp>
      <p:sp>
        <p:nvSpPr>
          <p:cNvPr id="8" name="Content Placeholder 7"/>
          <p:cNvSpPr>
            <a:spLocks noGrp="1"/>
          </p:cNvSpPr>
          <p:nvPr>
            <p:ph idx="1"/>
          </p:nvPr>
        </p:nvSpPr>
        <p:spPr>
          <a:xfrm>
            <a:off x="228600" y="1752600"/>
            <a:ext cx="8763000" cy="4821936"/>
          </a:xfrm>
        </p:spPr>
        <p:txBody>
          <a:bodyPr/>
          <a:lstStyle/>
          <a:p>
            <a:r>
              <a:rPr lang="en-US" i="1" dirty="0" smtClean="0"/>
              <a:t>These students WANT to do well.</a:t>
            </a:r>
          </a:p>
          <a:p>
            <a:endParaRPr lang="en-US" i="1" dirty="0" smtClean="0"/>
          </a:p>
          <a:p>
            <a:r>
              <a:rPr lang="en-US" i="1" dirty="0" smtClean="0"/>
              <a:t>I thought the teachers and students interacted pretty well together. </a:t>
            </a:r>
          </a:p>
          <a:p>
            <a:endParaRPr lang="en-US" i="1" dirty="0"/>
          </a:p>
          <a:p>
            <a:r>
              <a:rPr lang="en-US" i="1" dirty="0" smtClean="0"/>
              <a:t>I was almost surprised about how well the students cooperated most of the time.</a:t>
            </a:r>
          </a:p>
          <a:p>
            <a:endParaRPr lang="en-US" i="1" dirty="0" smtClean="0"/>
          </a:p>
          <a:p>
            <a:r>
              <a:rPr lang="en-US" i="1" dirty="0"/>
              <a:t>I learned more than all the observations of the schools in the inner city of Chicago.</a:t>
            </a:r>
          </a:p>
          <a:p>
            <a:endParaRPr lang="en-US" i="1" dirty="0"/>
          </a:p>
        </p:txBody>
      </p:sp>
    </p:spTree>
    <p:extLst>
      <p:ext uri="{BB962C8B-B14F-4D97-AF65-F5344CB8AC3E}">
        <p14:creationId xmlns:p14="http://schemas.microsoft.com/office/powerpoint/2010/main" val="2247980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685800"/>
          </a:xfrm>
        </p:spPr>
        <p:txBody>
          <a:bodyPr>
            <a:normAutofit fontScale="90000"/>
          </a:bodyPr>
          <a:lstStyle/>
          <a:p>
            <a:r>
              <a:rPr lang="en-US" dirty="0" smtClean="0"/>
              <a:t>Importance of Differentiation (PST)</a:t>
            </a:r>
            <a:endParaRPr lang="en-US" dirty="0"/>
          </a:p>
        </p:txBody>
      </p:sp>
      <p:sp>
        <p:nvSpPr>
          <p:cNvPr id="8" name="Content Placeholder 7"/>
          <p:cNvSpPr>
            <a:spLocks noGrp="1"/>
          </p:cNvSpPr>
          <p:nvPr>
            <p:ph idx="1"/>
          </p:nvPr>
        </p:nvSpPr>
        <p:spPr>
          <a:xfrm>
            <a:off x="228600" y="1371600"/>
            <a:ext cx="8763000" cy="5202936"/>
          </a:xfrm>
        </p:spPr>
        <p:txBody>
          <a:bodyPr>
            <a:normAutofit fontScale="92500" lnSpcReduction="20000"/>
          </a:bodyPr>
          <a:lstStyle/>
          <a:p>
            <a:r>
              <a:rPr lang="en-US" i="1" dirty="0" smtClean="0"/>
              <a:t>It was surprising that the students seemed like they were doing elementary math. I was naïve to believe that every person knew certain information by the time they got to high school.</a:t>
            </a:r>
          </a:p>
          <a:p>
            <a:endParaRPr lang="en-US" i="1" dirty="0"/>
          </a:p>
          <a:p>
            <a:r>
              <a:rPr lang="en-US" i="1" dirty="0" smtClean="0"/>
              <a:t>There is no such thing as an impossible student. Every student can be taught given the right circumstances.</a:t>
            </a:r>
          </a:p>
          <a:p>
            <a:endParaRPr lang="en-US" i="1" dirty="0"/>
          </a:p>
          <a:p>
            <a:r>
              <a:rPr lang="en-US" i="1" dirty="0" smtClean="0"/>
              <a:t>The teachers made lessons that weren’t too hard for some but not too easy for others.  They made sure everyone could participate at some point in the class.</a:t>
            </a:r>
          </a:p>
          <a:p>
            <a:endParaRPr lang="en-US" i="1" dirty="0" smtClean="0"/>
          </a:p>
          <a:p>
            <a:r>
              <a:rPr lang="en-US" i="1" dirty="0" smtClean="0"/>
              <a:t>There are many different ways to education than the typical high school classroom.</a:t>
            </a:r>
          </a:p>
          <a:p>
            <a:endParaRPr lang="en-US" i="1" dirty="0"/>
          </a:p>
          <a:p>
            <a:endParaRPr lang="en-US" i="1" dirty="0"/>
          </a:p>
        </p:txBody>
      </p:sp>
    </p:spTree>
    <p:extLst>
      <p:ext uri="{BB962C8B-B14F-4D97-AF65-F5344CB8AC3E}">
        <p14:creationId xmlns:p14="http://schemas.microsoft.com/office/powerpoint/2010/main" val="4008382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609600"/>
            <a:ext cx="8915400" cy="762000"/>
          </a:xfrm>
        </p:spPr>
        <p:txBody>
          <a:bodyPr>
            <a:normAutofit/>
          </a:bodyPr>
          <a:lstStyle/>
          <a:p>
            <a:r>
              <a:rPr lang="en-US" sz="3200" dirty="0" smtClean="0"/>
              <a:t>Importance of Connecting to Students (PST)  </a:t>
            </a:r>
            <a:endParaRPr lang="en-US" sz="3200" dirty="0"/>
          </a:p>
        </p:txBody>
      </p:sp>
      <p:sp>
        <p:nvSpPr>
          <p:cNvPr id="8" name="Content Placeholder 7"/>
          <p:cNvSpPr>
            <a:spLocks noGrp="1"/>
          </p:cNvSpPr>
          <p:nvPr>
            <p:ph idx="1"/>
          </p:nvPr>
        </p:nvSpPr>
        <p:spPr>
          <a:xfrm>
            <a:off x="228600" y="1447800"/>
            <a:ext cx="8763000" cy="5126736"/>
          </a:xfrm>
        </p:spPr>
        <p:txBody>
          <a:bodyPr>
            <a:normAutofit fontScale="92500" lnSpcReduction="20000"/>
          </a:bodyPr>
          <a:lstStyle/>
          <a:p>
            <a:r>
              <a:rPr lang="en-US" i="1" dirty="0" smtClean="0"/>
              <a:t>Not every student that lives in the same area has the same things going on in their lives so its important to listen to them and find out other things about them.</a:t>
            </a:r>
          </a:p>
          <a:p>
            <a:endParaRPr lang="en-US" i="1" dirty="0"/>
          </a:p>
          <a:p>
            <a:r>
              <a:rPr lang="en-US" i="1" dirty="0" smtClean="0"/>
              <a:t>The teachers showed to me a way to develop a line of friend versus teacher which is a hard thing to do.</a:t>
            </a:r>
          </a:p>
          <a:p>
            <a:endParaRPr lang="en-US" i="1" dirty="0"/>
          </a:p>
          <a:p>
            <a:r>
              <a:rPr lang="en-US" i="1" dirty="0" smtClean="0"/>
              <a:t>I know now that not every class you have is going to have the same kind of students in it.  Not everyone has your same experiences.</a:t>
            </a:r>
          </a:p>
          <a:p>
            <a:endParaRPr lang="en-US" i="1" dirty="0" smtClean="0"/>
          </a:p>
          <a:p>
            <a:r>
              <a:rPr lang="en-US" i="1" dirty="0" smtClean="0"/>
              <a:t>Students want to have a relationship with their teachers so they are not afraid to ask questions.  This is harder for some students but here I saw how you have to be patient and understand each person in your class. </a:t>
            </a:r>
          </a:p>
          <a:p>
            <a:endParaRPr lang="en-US" i="1" dirty="0"/>
          </a:p>
          <a:p>
            <a:endParaRPr lang="en-US" i="1" dirty="0"/>
          </a:p>
        </p:txBody>
      </p:sp>
    </p:spTree>
    <p:extLst>
      <p:ext uri="{BB962C8B-B14F-4D97-AF65-F5344CB8AC3E}">
        <p14:creationId xmlns:p14="http://schemas.microsoft.com/office/powerpoint/2010/main" val="4008382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33400"/>
            <a:ext cx="8229600" cy="685800"/>
          </a:xfrm>
        </p:spPr>
        <p:txBody>
          <a:bodyPr>
            <a:normAutofit fontScale="90000"/>
          </a:bodyPr>
          <a:lstStyle/>
          <a:p>
            <a:r>
              <a:rPr lang="en-US" dirty="0" smtClean="0"/>
              <a:t>Demystifying Diversity (PST)</a:t>
            </a:r>
            <a:endParaRPr lang="en-US" dirty="0"/>
          </a:p>
        </p:txBody>
      </p:sp>
      <p:sp>
        <p:nvSpPr>
          <p:cNvPr id="8" name="Content Placeholder 7"/>
          <p:cNvSpPr>
            <a:spLocks noGrp="1"/>
          </p:cNvSpPr>
          <p:nvPr>
            <p:ph idx="1"/>
          </p:nvPr>
        </p:nvSpPr>
        <p:spPr>
          <a:xfrm>
            <a:off x="228600" y="1219200"/>
            <a:ext cx="8763000" cy="5355336"/>
          </a:xfrm>
        </p:spPr>
        <p:txBody>
          <a:bodyPr>
            <a:normAutofit fontScale="85000" lnSpcReduction="20000"/>
          </a:bodyPr>
          <a:lstStyle/>
          <a:p>
            <a:r>
              <a:rPr lang="en-US" i="1" dirty="0" smtClean="0"/>
              <a:t>Never EVER judge a book by its cover and believe that all students can succeed.</a:t>
            </a:r>
          </a:p>
          <a:p>
            <a:endParaRPr lang="en-US" i="1" dirty="0"/>
          </a:p>
          <a:p>
            <a:r>
              <a:rPr lang="en-US" i="1" dirty="0" smtClean="0"/>
              <a:t>Once you go a few times and students get to know you and you get to know them, the ideas about the students being rowdy go out the window.</a:t>
            </a:r>
          </a:p>
          <a:p>
            <a:endParaRPr lang="en-US" i="1" dirty="0"/>
          </a:p>
          <a:p>
            <a:r>
              <a:rPr lang="en-US" i="1" dirty="0" smtClean="0"/>
              <a:t>While there are outbursts here and there, learning was taking place. I found the students to be articulate and very bright.</a:t>
            </a:r>
          </a:p>
          <a:p>
            <a:r>
              <a:rPr lang="en-US" i="1" dirty="0" smtClean="0"/>
              <a:t>This taught be me that to be a good teacher I need to be comfortable with all kinds of people.  </a:t>
            </a:r>
          </a:p>
          <a:p>
            <a:endParaRPr lang="en-US" i="1" dirty="0" smtClean="0"/>
          </a:p>
          <a:p>
            <a:r>
              <a:rPr lang="en-US" i="1" dirty="0" smtClean="0"/>
              <a:t>This was my first experience with what they call “diverse” students and I learned that I was worried about the wrong things.  They are just students that want to learn.</a:t>
            </a:r>
            <a:endParaRPr lang="en-US" i="1" dirty="0"/>
          </a:p>
        </p:txBody>
      </p:sp>
    </p:spTree>
    <p:extLst>
      <p:ext uri="{BB962C8B-B14F-4D97-AF65-F5344CB8AC3E}">
        <p14:creationId xmlns:p14="http://schemas.microsoft.com/office/powerpoint/2010/main" val="400838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609600"/>
          </a:xfrm>
        </p:spPr>
        <p:txBody>
          <a:bodyPr>
            <a:normAutofit fontScale="90000"/>
          </a:bodyPr>
          <a:lstStyle/>
          <a:p>
            <a:r>
              <a:rPr lang="en-US" dirty="0" smtClean="0"/>
              <a:t>Uncertainty of Role (PST)</a:t>
            </a:r>
            <a:endParaRPr lang="en-US" dirty="0"/>
          </a:p>
        </p:txBody>
      </p:sp>
      <p:sp>
        <p:nvSpPr>
          <p:cNvPr id="8" name="Content Placeholder 7"/>
          <p:cNvSpPr>
            <a:spLocks noGrp="1"/>
          </p:cNvSpPr>
          <p:nvPr>
            <p:ph idx="1"/>
          </p:nvPr>
        </p:nvSpPr>
        <p:spPr>
          <a:xfrm>
            <a:off x="228600" y="1295400"/>
            <a:ext cx="8763000" cy="5279136"/>
          </a:xfrm>
        </p:spPr>
        <p:txBody>
          <a:bodyPr>
            <a:normAutofit fontScale="92500" lnSpcReduction="20000"/>
          </a:bodyPr>
          <a:lstStyle/>
          <a:p>
            <a:r>
              <a:rPr lang="en-US" i="1" dirty="0" smtClean="0"/>
              <a:t>I didn’t know if it was acceptable or not to walk around and work with the students. I didn’t want to overstep and I didn’t know if the students would accept me.</a:t>
            </a:r>
          </a:p>
          <a:p>
            <a:endParaRPr lang="en-US" i="1" dirty="0"/>
          </a:p>
          <a:p>
            <a:r>
              <a:rPr lang="en-US" i="1" dirty="0" smtClean="0"/>
              <a:t>I was very excited for a hands-on experience.  It may have been my fault by not engaging myself in the lesson but the teacher didn’t ask me to.</a:t>
            </a:r>
          </a:p>
          <a:p>
            <a:endParaRPr lang="en-US" i="1" dirty="0"/>
          </a:p>
          <a:p>
            <a:r>
              <a:rPr lang="en-US" i="1" dirty="0" smtClean="0"/>
              <a:t>There needs to be a clear expectation about what we can do in the classes.  I wish the teachers would have invited me to do </a:t>
            </a:r>
            <a:r>
              <a:rPr lang="en-US" i="1" smtClean="0"/>
              <a:t>more.</a:t>
            </a:r>
          </a:p>
          <a:p>
            <a:endParaRPr lang="en-US" i="1" dirty="0" smtClean="0"/>
          </a:p>
          <a:p>
            <a:r>
              <a:rPr lang="en-US" i="1" dirty="0" smtClean="0"/>
              <a:t>One student was using his calculator the whole time. I didn’t think it was my place to say anything.</a:t>
            </a:r>
            <a:endParaRPr lang="en-US" i="1" dirty="0"/>
          </a:p>
          <a:p>
            <a:endParaRPr lang="en-US" i="1" dirty="0"/>
          </a:p>
        </p:txBody>
      </p:sp>
    </p:spTree>
    <p:extLst>
      <p:ext uri="{BB962C8B-B14F-4D97-AF65-F5344CB8AC3E}">
        <p14:creationId xmlns:p14="http://schemas.microsoft.com/office/powerpoint/2010/main" val="4008382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fontScale="90000"/>
          </a:bodyPr>
          <a:lstStyle/>
          <a:p>
            <a:r>
              <a:rPr lang="en-US" dirty="0" smtClean="0"/>
              <a:t>Emerging Themes – Agency Students</a:t>
            </a:r>
            <a:endParaRPr lang="en-US" dirty="0"/>
          </a:p>
        </p:txBody>
      </p:sp>
      <p:sp>
        <p:nvSpPr>
          <p:cNvPr id="3" name="Content Placeholder 2"/>
          <p:cNvSpPr>
            <a:spLocks noGrp="1"/>
          </p:cNvSpPr>
          <p:nvPr>
            <p:ph idx="1"/>
          </p:nvPr>
        </p:nvSpPr>
        <p:spPr/>
        <p:txBody>
          <a:bodyPr>
            <a:normAutofit lnSpcReduction="10000"/>
          </a:bodyPr>
          <a:lstStyle/>
          <a:p>
            <a:pPr>
              <a:lnSpc>
                <a:spcPct val="200000"/>
              </a:lnSpc>
            </a:pPr>
            <a:r>
              <a:rPr lang="en-US" dirty="0"/>
              <a:t>Academic Resources</a:t>
            </a:r>
          </a:p>
          <a:p>
            <a:pPr>
              <a:lnSpc>
                <a:spcPct val="200000"/>
              </a:lnSpc>
            </a:pPr>
            <a:r>
              <a:rPr lang="en-US" dirty="0"/>
              <a:t>Post-Secondary Resources</a:t>
            </a:r>
          </a:p>
          <a:p>
            <a:pPr>
              <a:lnSpc>
                <a:spcPct val="200000"/>
              </a:lnSpc>
            </a:pPr>
            <a:r>
              <a:rPr lang="en-US" dirty="0"/>
              <a:t>Expectation of Interaction</a:t>
            </a:r>
          </a:p>
          <a:p>
            <a:pPr>
              <a:lnSpc>
                <a:spcPct val="200000"/>
              </a:lnSpc>
            </a:pPr>
            <a:r>
              <a:rPr lang="en-US" dirty="0"/>
              <a:t>Potential to Help Others</a:t>
            </a:r>
          </a:p>
          <a:p>
            <a:pPr>
              <a:lnSpc>
                <a:spcPct val="200000"/>
              </a:lnSpc>
            </a:pPr>
            <a:r>
              <a:rPr lang="en-US" dirty="0"/>
              <a:t>Missed Opportunities</a:t>
            </a:r>
          </a:p>
          <a:p>
            <a:endParaRPr lang="en-US" dirty="0"/>
          </a:p>
        </p:txBody>
      </p:sp>
    </p:spTree>
    <p:extLst>
      <p:ext uri="{BB962C8B-B14F-4D97-AF65-F5344CB8AC3E}">
        <p14:creationId xmlns:p14="http://schemas.microsoft.com/office/powerpoint/2010/main" val="2149572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a:t>Academic </a:t>
            </a:r>
            <a:r>
              <a:rPr lang="en-US" dirty="0" smtClean="0"/>
              <a:t>Resources (AS)</a:t>
            </a:r>
            <a:endParaRPr lang="en-US" dirty="0"/>
          </a:p>
        </p:txBody>
      </p:sp>
      <p:sp>
        <p:nvSpPr>
          <p:cNvPr id="3" name="Content Placeholder 2"/>
          <p:cNvSpPr>
            <a:spLocks noGrp="1"/>
          </p:cNvSpPr>
          <p:nvPr>
            <p:ph idx="1"/>
          </p:nvPr>
        </p:nvSpPr>
        <p:spPr>
          <a:xfrm>
            <a:off x="152400" y="1447800"/>
            <a:ext cx="8839200" cy="5126736"/>
          </a:xfrm>
        </p:spPr>
        <p:txBody>
          <a:bodyPr>
            <a:normAutofit fontScale="92500" lnSpcReduction="10000"/>
          </a:bodyPr>
          <a:lstStyle/>
          <a:p>
            <a:r>
              <a:rPr lang="en-US" i="1" dirty="0" smtClean="0"/>
              <a:t>I recommend they use their knowledge more and be more involved with students</a:t>
            </a:r>
          </a:p>
          <a:p>
            <a:endParaRPr lang="en-US" i="1" dirty="0"/>
          </a:p>
          <a:p>
            <a:r>
              <a:rPr lang="en-US" i="1" dirty="0" smtClean="0"/>
              <a:t>I asked one lady for help and she helped me</a:t>
            </a:r>
          </a:p>
          <a:p>
            <a:endParaRPr lang="en-US" i="1" dirty="0"/>
          </a:p>
          <a:p>
            <a:r>
              <a:rPr lang="en-US" i="1" dirty="0" smtClean="0"/>
              <a:t>It would be nice for them to teach us things we don’t know</a:t>
            </a:r>
          </a:p>
          <a:p>
            <a:endParaRPr lang="en-US" i="1" dirty="0"/>
          </a:p>
          <a:p>
            <a:r>
              <a:rPr lang="en-US" i="1" dirty="0" smtClean="0"/>
              <a:t>I interacted with one a lot.  We did math together and language arts.</a:t>
            </a:r>
          </a:p>
          <a:p>
            <a:endParaRPr lang="en-US" i="1" dirty="0"/>
          </a:p>
          <a:p>
            <a:r>
              <a:rPr lang="en-US" i="1" dirty="0" smtClean="0"/>
              <a:t>They should take out they time and stop sitting down and help us with things we don’t understand</a:t>
            </a:r>
          </a:p>
          <a:p>
            <a:endParaRPr lang="en-US" i="1" dirty="0"/>
          </a:p>
        </p:txBody>
      </p:sp>
    </p:spTree>
    <p:extLst>
      <p:ext uri="{BB962C8B-B14F-4D97-AF65-F5344CB8AC3E}">
        <p14:creationId xmlns:p14="http://schemas.microsoft.com/office/powerpoint/2010/main" val="371844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152400" y="1676400"/>
            <a:ext cx="8686800" cy="5029200"/>
          </a:xfrm>
        </p:spPr>
        <p:txBody>
          <a:bodyPr>
            <a:normAutofit fontScale="77500" lnSpcReduction="20000"/>
          </a:bodyPr>
          <a:lstStyle/>
          <a:p>
            <a:r>
              <a:rPr lang="en-US" dirty="0" smtClean="0"/>
              <a:t>For </a:t>
            </a:r>
            <a:r>
              <a:rPr lang="en-US" dirty="0"/>
              <a:t>many pre-service teachers, </a:t>
            </a:r>
            <a:r>
              <a:rPr lang="en-US" dirty="0" smtClean="0"/>
              <a:t>early field experience represents the </a:t>
            </a:r>
            <a:r>
              <a:rPr lang="en-US" dirty="0"/>
              <a:t>first experience in observing and participating in a classroom from the teacher rather than the student perspective. </a:t>
            </a:r>
            <a:endParaRPr lang="en-US" dirty="0" smtClean="0"/>
          </a:p>
          <a:p>
            <a:endParaRPr lang="en-US" dirty="0" smtClean="0"/>
          </a:p>
          <a:p>
            <a:r>
              <a:rPr lang="en-US" dirty="0" smtClean="0"/>
              <a:t>Early </a:t>
            </a:r>
            <a:r>
              <a:rPr lang="en-US" dirty="0"/>
              <a:t>field experiences must be meaningful ones rather than simply another requirement to complete.  As </a:t>
            </a:r>
            <a:r>
              <a:rPr lang="en-US" dirty="0" err="1"/>
              <a:t>Caprano</a:t>
            </a:r>
            <a:r>
              <a:rPr lang="en-US" dirty="0"/>
              <a:t>, </a:t>
            </a:r>
            <a:r>
              <a:rPr lang="en-US" dirty="0" err="1"/>
              <a:t>Caprano</a:t>
            </a:r>
            <a:r>
              <a:rPr lang="en-US" dirty="0"/>
              <a:t> and </a:t>
            </a:r>
            <a:r>
              <a:rPr lang="en-US" dirty="0" err="1"/>
              <a:t>Helfledt</a:t>
            </a:r>
            <a:r>
              <a:rPr lang="en-US" dirty="0"/>
              <a:t> (2010) state, “teacher preparation programs must recognize that more systematically structured intensive field experiences involving reflection and inquiry that link theories with personal learning experiences are necessary” (p. 134</a:t>
            </a:r>
            <a:r>
              <a:rPr lang="en-US" dirty="0" smtClean="0"/>
              <a:t>).</a:t>
            </a:r>
          </a:p>
          <a:p>
            <a:endParaRPr lang="en-US" dirty="0" smtClean="0"/>
          </a:p>
          <a:p>
            <a:r>
              <a:rPr lang="en-US" dirty="0" smtClean="0"/>
              <a:t>Meaningful </a:t>
            </a:r>
            <a:r>
              <a:rPr lang="en-US" dirty="0"/>
              <a:t>early field experiences can have a significant impact on the transition from student to teacher.  </a:t>
            </a:r>
            <a:r>
              <a:rPr lang="en-US" dirty="0" err="1"/>
              <a:t>Montecinos</a:t>
            </a:r>
            <a:r>
              <a:rPr lang="en-US" dirty="0"/>
              <a:t>, Walker, </a:t>
            </a:r>
            <a:r>
              <a:rPr lang="en-US" dirty="0" err="1"/>
              <a:t>Rittershaussen</a:t>
            </a:r>
            <a:r>
              <a:rPr lang="en-US" dirty="0"/>
              <a:t>, </a:t>
            </a:r>
            <a:r>
              <a:rPr lang="en-US" dirty="0" err="1"/>
              <a:t>Nuñez</a:t>
            </a:r>
            <a:r>
              <a:rPr lang="en-US" dirty="0"/>
              <a:t>, Contreras and </a:t>
            </a:r>
            <a:r>
              <a:rPr lang="en-US" dirty="0" err="1"/>
              <a:t>Solís</a:t>
            </a:r>
            <a:r>
              <a:rPr lang="en-US" dirty="0"/>
              <a:t> found that the “understandings teacher candidates expressed regarding what teachers must know and be able to do align more closely with a participatory version of learning to teach” (p. 287). </a:t>
            </a:r>
            <a:endParaRPr lang="en-US" dirty="0" smtClean="0"/>
          </a:p>
        </p:txBody>
      </p:sp>
    </p:spTree>
    <p:extLst>
      <p:ext uri="{BB962C8B-B14F-4D97-AF65-F5344CB8AC3E}">
        <p14:creationId xmlns:p14="http://schemas.microsoft.com/office/powerpoint/2010/main" val="303040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a:t>Post-Secondary </a:t>
            </a:r>
            <a:r>
              <a:rPr lang="en-US" dirty="0" smtClean="0"/>
              <a:t>Resources (AS)</a:t>
            </a:r>
            <a:endParaRPr lang="en-US" dirty="0"/>
          </a:p>
        </p:txBody>
      </p:sp>
      <p:sp>
        <p:nvSpPr>
          <p:cNvPr id="3" name="Content Placeholder 2"/>
          <p:cNvSpPr>
            <a:spLocks noGrp="1"/>
          </p:cNvSpPr>
          <p:nvPr>
            <p:ph idx="1"/>
          </p:nvPr>
        </p:nvSpPr>
        <p:spPr>
          <a:xfrm>
            <a:off x="152400" y="1447800"/>
            <a:ext cx="8839200" cy="5126736"/>
          </a:xfrm>
        </p:spPr>
        <p:txBody>
          <a:bodyPr/>
          <a:lstStyle/>
          <a:p>
            <a:r>
              <a:rPr lang="en-US" i="1" dirty="0" smtClean="0"/>
              <a:t>I thought they was going to talk to use about school and that was alright</a:t>
            </a:r>
          </a:p>
          <a:p>
            <a:endParaRPr lang="en-US" i="1" dirty="0"/>
          </a:p>
          <a:p>
            <a:r>
              <a:rPr lang="en-US" i="1" dirty="0" smtClean="0"/>
              <a:t>Speak more about college so we can have a better understanding of what to expect</a:t>
            </a:r>
          </a:p>
          <a:p>
            <a:endParaRPr lang="en-US" i="1" dirty="0"/>
          </a:p>
          <a:p>
            <a:r>
              <a:rPr lang="en-US" i="1" dirty="0" smtClean="0"/>
              <a:t>I expected to hear how easy or hard college is</a:t>
            </a:r>
          </a:p>
          <a:p>
            <a:endParaRPr lang="en-US" i="1" dirty="0"/>
          </a:p>
          <a:p>
            <a:r>
              <a:rPr lang="en-US" i="1" dirty="0" smtClean="0"/>
              <a:t>I thought they would come and speak about college experiences</a:t>
            </a:r>
            <a:endParaRPr lang="en-US" i="1" dirty="0"/>
          </a:p>
        </p:txBody>
      </p:sp>
    </p:spTree>
    <p:extLst>
      <p:ext uri="{BB962C8B-B14F-4D97-AF65-F5344CB8AC3E}">
        <p14:creationId xmlns:p14="http://schemas.microsoft.com/office/powerpoint/2010/main" val="1428410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a:t>Expectation of </a:t>
            </a:r>
            <a:r>
              <a:rPr lang="en-US" dirty="0" smtClean="0"/>
              <a:t>Interaction (AS)</a:t>
            </a:r>
            <a:endParaRPr lang="en-US" dirty="0"/>
          </a:p>
        </p:txBody>
      </p:sp>
      <p:sp>
        <p:nvSpPr>
          <p:cNvPr id="3" name="Content Placeholder 2"/>
          <p:cNvSpPr>
            <a:spLocks noGrp="1"/>
          </p:cNvSpPr>
          <p:nvPr>
            <p:ph idx="1"/>
          </p:nvPr>
        </p:nvSpPr>
        <p:spPr>
          <a:xfrm>
            <a:off x="152400" y="1447800"/>
            <a:ext cx="8839200" cy="5126736"/>
          </a:xfrm>
        </p:spPr>
        <p:txBody>
          <a:bodyPr/>
          <a:lstStyle/>
          <a:p>
            <a:r>
              <a:rPr lang="en-US" i="1" dirty="0" smtClean="0"/>
              <a:t>They were so quiet I didn’t really pay attention to them</a:t>
            </a:r>
          </a:p>
          <a:p>
            <a:endParaRPr lang="en-US" i="1" dirty="0" smtClean="0"/>
          </a:p>
          <a:p>
            <a:r>
              <a:rPr lang="en-US" i="1" dirty="0" smtClean="0"/>
              <a:t>I thought they were weird because all they did was sit down and be quiet all day except for one chick who was cool cause she </a:t>
            </a:r>
            <a:r>
              <a:rPr lang="en-US" i="1" dirty="0" err="1" smtClean="0"/>
              <a:t>brung</a:t>
            </a:r>
            <a:r>
              <a:rPr lang="en-US" i="1" dirty="0" smtClean="0"/>
              <a:t> cupcakes</a:t>
            </a:r>
          </a:p>
          <a:p>
            <a:endParaRPr lang="en-US" i="1" dirty="0"/>
          </a:p>
          <a:p>
            <a:r>
              <a:rPr lang="en-US" i="1" dirty="0" smtClean="0"/>
              <a:t>I thought they were going to talk to us, they didn’t really, they just made me mad a little because they were not saying anything</a:t>
            </a:r>
          </a:p>
          <a:p>
            <a:endParaRPr lang="en-US" i="1" dirty="0"/>
          </a:p>
        </p:txBody>
      </p:sp>
    </p:spTree>
    <p:extLst>
      <p:ext uri="{BB962C8B-B14F-4D97-AF65-F5344CB8AC3E}">
        <p14:creationId xmlns:p14="http://schemas.microsoft.com/office/powerpoint/2010/main" val="1428410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a:t>Potential to Help </a:t>
            </a:r>
            <a:r>
              <a:rPr lang="en-US" dirty="0" smtClean="0"/>
              <a:t>Others (AS)</a:t>
            </a:r>
            <a:endParaRPr lang="en-US" dirty="0"/>
          </a:p>
        </p:txBody>
      </p:sp>
      <p:sp>
        <p:nvSpPr>
          <p:cNvPr id="3" name="Content Placeholder 2"/>
          <p:cNvSpPr>
            <a:spLocks noGrp="1"/>
          </p:cNvSpPr>
          <p:nvPr>
            <p:ph idx="1"/>
          </p:nvPr>
        </p:nvSpPr>
        <p:spPr>
          <a:xfrm>
            <a:off x="152400" y="1447800"/>
            <a:ext cx="8839200" cy="5126736"/>
          </a:xfrm>
        </p:spPr>
        <p:txBody>
          <a:bodyPr>
            <a:normAutofit fontScale="92500" lnSpcReduction="10000"/>
          </a:bodyPr>
          <a:lstStyle/>
          <a:p>
            <a:r>
              <a:rPr lang="en-US" i="1" dirty="0" smtClean="0"/>
              <a:t>Make your students think you cool but still have a limit</a:t>
            </a:r>
          </a:p>
          <a:p>
            <a:endParaRPr lang="en-US" i="1" dirty="0"/>
          </a:p>
          <a:p>
            <a:r>
              <a:rPr lang="en-US" i="1" dirty="0" smtClean="0"/>
              <a:t>Not having help, scared to ask because I thought somebody was going to talk about me</a:t>
            </a:r>
          </a:p>
          <a:p>
            <a:endParaRPr lang="en-US" i="1" dirty="0"/>
          </a:p>
          <a:p>
            <a:r>
              <a:rPr lang="en-US" i="1" dirty="0" smtClean="0"/>
              <a:t>We’re drop </a:t>
            </a:r>
            <a:r>
              <a:rPr lang="en-US" i="1" dirty="0" err="1" smtClean="0"/>
              <a:t>outz</a:t>
            </a:r>
            <a:r>
              <a:rPr lang="en-US" i="1" dirty="0" smtClean="0"/>
              <a:t> and they </a:t>
            </a:r>
            <a:r>
              <a:rPr lang="en-US" i="1" dirty="0" err="1" smtClean="0"/>
              <a:t>wanna</a:t>
            </a:r>
            <a:r>
              <a:rPr lang="en-US" i="1" dirty="0" smtClean="0"/>
              <a:t> see what they can take from us and don’t make that mistake</a:t>
            </a:r>
          </a:p>
          <a:p>
            <a:endParaRPr lang="en-US" i="1" dirty="0"/>
          </a:p>
          <a:p>
            <a:r>
              <a:rPr lang="en-US" i="1" dirty="0" smtClean="0"/>
              <a:t>Being in a boring class with a crappy teacher, be interesting and teach at the same time</a:t>
            </a:r>
          </a:p>
          <a:p>
            <a:endParaRPr lang="en-US" i="1" dirty="0" smtClean="0"/>
          </a:p>
          <a:p>
            <a:r>
              <a:rPr lang="en-US" i="1" dirty="0" smtClean="0"/>
              <a:t>Learn and understand the 2</a:t>
            </a:r>
            <a:r>
              <a:rPr lang="en-US" i="1" baseline="30000" dirty="0" smtClean="0"/>
              <a:t>nd</a:t>
            </a:r>
            <a:r>
              <a:rPr lang="en-US" i="1" dirty="0" smtClean="0"/>
              <a:t> chance students, we matter just the same as students in regular high school</a:t>
            </a:r>
          </a:p>
          <a:p>
            <a:endParaRPr lang="en-US" i="1" dirty="0"/>
          </a:p>
          <a:p>
            <a:endParaRPr lang="en-US" i="1" dirty="0" smtClean="0"/>
          </a:p>
          <a:p>
            <a:endParaRPr lang="en-US" i="1" dirty="0"/>
          </a:p>
        </p:txBody>
      </p:sp>
    </p:spTree>
    <p:extLst>
      <p:ext uri="{BB962C8B-B14F-4D97-AF65-F5344CB8AC3E}">
        <p14:creationId xmlns:p14="http://schemas.microsoft.com/office/powerpoint/2010/main" val="1428410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smtClean="0"/>
              <a:t>Missed Opportunities (AS)</a:t>
            </a:r>
            <a:endParaRPr lang="en-US" dirty="0"/>
          </a:p>
        </p:txBody>
      </p:sp>
      <p:sp>
        <p:nvSpPr>
          <p:cNvPr id="3" name="Content Placeholder 2"/>
          <p:cNvSpPr>
            <a:spLocks noGrp="1"/>
          </p:cNvSpPr>
          <p:nvPr>
            <p:ph idx="1"/>
          </p:nvPr>
        </p:nvSpPr>
        <p:spPr>
          <a:xfrm>
            <a:off x="152400" y="1905000"/>
            <a:ext cx="8839200" cy="4669536"/>
          </a:xfrm>
        </p:spPr>
        <p:txBody>
          <a:bodyPr/>
          <a:lstStyle/>
          <a:p>
            <a:r>
              <a:rPr lang="en-US" i="1" dirty="0" smtClean="0"/>
              <a:t>They wasn’t as useful as we thought they would be</a:t>
            </a:r>
          </a:p>
          <a:p>
            <a:endParaRPr lang="en-US" i="1" dirty="0"/>
          </a:p>
          <a:p>
            <a:r>
              <a:rPr lang="en-US" i="1" dirty="0" smtClean="0"/>
              <a:t>They were just like shadows in the room</a:t>
            </a:r>
          </a:p>
          <a:p>
            <a:endParaRPr lang="en-US" i="1" dirty="0"/>
          </a:p>
          <a:p>
            <a:r>
              <a:rPr lang="en-US" i="1" dirty="0" smtClean="0"/>
              <a:t>I would walk past and play or say something funny to try and make them feel more comfortable</a:t>
            </a:r>
          </a:p>
          <a:p>
            <a:endParaRPr lang="en-US" i="1" dirty="0"/>
          </a:p>
          <a:p>
            <a:endParaRPr lang="en-US" i="1" dirty="0" smtClean="0"/>
          </a:p>
          <a:p>
            <a:endParaRPr lang="en-US" i="1" dirty="0"/>
          </a:p>
        </p:txBody>
      </p:sp>
    </p:spTree>
    <p:extLst>
      <p:ext uri="{BB962C8B-B14F-4D97-AF65-F5344CB8AC3E}">
        <p14:creationId xmlns:p14="http://schemas.microsoft.com/office/powerpoint/2010/main" val="2070122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dirty="0" smtClean="0"/>
              <a:t>Implications </a:t>
            </a:r>
            <a:r>
              <a:rPr lang="en-US" dirty="0" smtClean="0">
                <a:sym typeface="Wingdings" pitchFamily="2" charset="2"/>
              </a:rPr>
              <a:t>for Pre-service Teachers</a:t>
            </a:r>
            <a:endParaRPr lang="en-US" dirty="0"/>
          </a:p>
        </p:txBody>
      </p:sp>
      <p:sp>
        <p:nvSpPr>
          <p:cNvPr id="3" name="Content Placeholder 2"/>
          <p:cNvSpPr>
            <a:spLocks noGrp="1"/>
          </p:cNvSpPr>
          <p:nvPr>
            <p:ph idx="1"/>
          </p:nvPr>
        </p:nvSpPr>
        <p:spPr>
          <a:xfrm>
            <a:off x="152400" y="1295400"/>
            <a:ext cx="8839200" cy="5279136"/>
          </a:xfrm>
        </p:spPr>
        <p:txBody>
          <a:bodyPr>
            <a:normAutofit fontScale="85000" lnSpcReduction="10000"/>
          </a:bodyPr>
          <a:lstStyle/>
          <a:p>
            <a:r>
              <a:rPr lang="en-US" dirty="0" smtClean="0"/>
              <a:t>Alternative education programs challenge pre-service teachers top examine and adjust ideas and beliefs about students</a:t>
            </a:r>
          </a:p>
          <a:p>
            <a:endParaRPr lang="en-US" dirty="0"/>
          </a:p>
          <a:p>
            <a:r>
              <a:rPr lang="en-US" dirty="0" smtClean="0"/>
              <a:t>Pre-service teachers can use knowledge from alternative education settings to reconsider their teaching philosophy</a:t>
            </a:r>
          </a:p>
          <a:p>
            <a:endParaRPr lang="en-US" dirty="0"/>
          </a:p>
          <a:p>
            <a:r>
              <a:rPr lang="en-US" dirty="0" smtClean="0"/>
              <a:t>Alternative clinical experiences are beneficial early on in teacher education before expectations and stereotypes of alternative students become solidified and harder to overcome</a:t>
            </a:r>
          </a:p>
          <a:p>
            <a:endParaRPr lang="en-US" dirty="0" smtClean="0"/>
          </a:p>
          <a:p>
            <a:r>
              <a:rPr lang="en-US" dirty="0" smtClean="0"/>
              <a:t>Pre-service teachers are apprehensive but not unwilling to participate in the experience, however they want and need guidance and introduction from instructors</a:t>
            </a:r>
          </a:p>
        </p:txBody>
      </p:sp>
    </p:spTree>
    <p:extLst>
      <p:ext uri="{BB962C8B-B14F-4D97-AF65-F5344CB8AC3E}">
        <p14:creationId xmlns:p14="http://schemas.microsoft.com/office/powerpoint/2010/main" val="2111316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533400"/>
          </a:xfrm>
        </p:spPr>
        <p:txBody>
          <a:bodyPr>
            <a:normAutofit fontScale="90000"/>
          </a:bodyPr>
          <a:lstStyle/>
          <a:p>
            <a:r>
              <a:rPr lang="en-US" dirty="0" smtClean="0"/>
              <a:t>Implications for Agency Students</a:t>
            </a:r>
            <a:endParaRPr lang="en-US" dirty="0"/>
          </a:p>
        </p:txBody>
      </p:sp>
      <p:sp>
        <p:nvSpPr>
          <p:cNvPr id="3" name="Content Placeholder 2"/>
          <p:cNvSpPr>
            <a:spLocks noGrp="1"/>
          </p:cNvSpPr>
          <p:nvPr>
            <p:ph idx="1"/>
          </p:nvPr>
        </p:nvSpPr>
        <p:spPr>
          <a:xfrm>
            <a:off x="228600" y="1371600"/>
            <a:ext cx="8763000" cy="5486400"/>
          </a:xfrm>
        </p:spPr>
        <p:txBody>
          <a:bodyPr>
            <a:normAutofit fontScale="92500" lnSpcReduction="20000"/>
          </a:bodyPr>
          <a:lstStyle/>
          <a:p>
            <a:r>
              <a:rPr lang="en-US" dirty="0"/>
              <a:t>Students genuinely want to </a:t>
            </a:r>
            <a:r>
              <a:rPr lang="en-US" dirty="0" smtClean="0"/>
              <a:t>help from the pre-service teachers</a:t>
            </a:r>
          </a:p>
          <a:p>
            <a:endParaRPr lang="en-US" dirty="0" smtClean="0"/>
          </a:p>
          <a:p>
            <a:r>
              <a:rPr lang="en-US" dirty="0" smtClean="0"/>
              <a:t>Students view pre-service teachers as resources academically and in terms of future goals and have </a:t>
            </a:r>
            <a:r>
              <a:rPr lang="en-US" dirty="0"/>
              <a:t>a strong desire to hear about post secondary experiences. </a:t>
            </a:r>
            <a:endParaRPr lang="en-US" dirty="0" smtClean="0"/>
          </a:p>
          <a:p>
            <a:endParaRPr lang="en-US" dirty="0" smtClean="0"/>
          </a:p>
          <a:p>
            <a:r>
              <a:rPr lang="en-US" dirty="0"/>
              <a:t>Non-participation of </a:t>
            </a:r>
            <a:r>
              <a:rPr lang="en-US" dirty="0" smtClean="0"/>
              <a:t>the pre-service teachers is </a:t>
            </a:r>
            <a:r>
              <a:rPr lang="en-US" dirty="0"/>
              <a:t>the main cause of negative student </a:t>
            </a:r>
            <a:r>
              <a:rPr lang="en-US" dirty="0" smtClean="0"/>
              <a:t>feedback</a:t>
            </a:r>
          </a:p>
          <a:p>
            <a:endParaRPr lang="en-US" dirty="0" smtClean="0"/>
          </a:p>
          <a:p>
            <a:r>
              <a:rPr lang="en-US" dirty="0" smtClean="0"/>
              <a:t>Students view themselves as resources for pre-service teachers in terms of working successfully with others like them in the future</a:t>
            </a:r>
          </a:p>
          <a:p>
            <a:endParaRPr lang="en-US" dirty="0" smtClean="0"/>
          </a:p>
          <a:p>
            <a:r>
              <a:rPr lang="en-US" dirty="0" smtClean="0"/>
              <a:t>The agency students are not the shy ones!!!</a:t>
            </a:r>
            <a:endParaRPr lang="en-US" dirty="0"/>
          </a:p>
          <a:p>
            <a:endParaRPr lang="en-US" dirty="0"/>
          </a:p>
          <a:p>
            <a:endParaRPr lang="en-US" dirty="0"/>
          </a:p>
        </p:txBody>
      </p:sp>
    </p:spTree>
    <p:extLst>
      <p:ext uri="{BB962C8B-B14F-4D97-AF65-F5344CB8AC3E}">
        <p14:creationId xmlns:p14="http://schemas.microsoft.com/office/powerpoint/2010/main" val="3975766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normAutofit fontScale="90000"/>
          </a:bodyPr>
          <a:lstStyle/>
          <a:p>
            <a:r>
              <a:rPr lang="en-US" dirty="0" smtClean="0"/>
              <a:t>Implications for Instructors</a:t>
            </a:r>
            <a:endParaRPr lang="en-US" dirty="0"/>
          </a:p>
        </p:txBody>
      </p:sp>
      <p:sp>
        <p:nvSpPr>
          <p:cNvPr id="3" name="Content Placeholder 2"/>
          <p:cNvSpPr>
            <a:spLocks noGrp="1"/>
          </p:cNvSpPr>
          <p:nvPr>
            <p:ph idx="1"/>
          </p:nvPr>
        </p:nvSpPr>
        <p:spPr>
          <a:xfrm>
            <a:off x="457200" y="1447800"/>
            <a:ext cx="8229600" cy="5126736"/>
          </a:xfrm>
        </p:spPr>
        <p:txBody>
          <a:bodyPr>
            <a:normAutofit lnSpcReduction="10000"/>
          </a:bodyPr>
          <a:lstStyle/>
          <a:p>
            <a:r>
              <a:rPr lang="en-US" dirty="0" smtClean="0"/>
              <a:t>Collaboration and communication between the agency and university instructors is crucial for improving the clinical experience</a:t>
            </a:r>
          </a:p>
          <a:p>
            <a:endParaRPr lang="en-US" dirty="0"/>
          </a:p>
          <a:p>
            <a:r>
              <a:rPr lang="en-US" dirty="0" smtClean="0"/>
              <a:t>A (developing) relationship between the agency and the university provides for a unique and more meaningful clinical experience</a:t>
            </a:r>
          </a:p>
          <a:p>
            <a:endParaRPr lang="en-US" dirty="0"/>
          </a:p>
          <a:p>
            <a:r>
              <a:rPr lang="en-US" dirty="0" smtClean="0"/>
              <a:t>Agency and university instructors must both make guidelines and expectations clear on participation and interaction during the </a:t>
            </a:r>
            <a:r>
              <a:rPr lang="en-US" dirty="0" err="1" smtClean="0"/>
              <a:t>clincal</a:t>
            </a:r>
            <a:r>
              <a:rPr lang="en-US" dirty="0" smtClean="0"/>
              <a:t> experience</a:t>
            </a:r>
            <a:endParaRPr lang="en-US" dirty="0"/>
          </a:p>
          <a:p>
            <a:endParaRPr lang="en-US" dirty="0"/>
          </a:p>
        </p:txBody>
      </p:sp>
    </p:spTree>
    <p:extLst>
      <p:ext uri="{BB962C8B-B14F-4D97-AF65-F5344CB8AC3E}">
        <p14:creationId xmlns:p14="http://schemas.microsoft.com/office/powerpoint/2010/main" val="267567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Limitations</a:t>
            </a:r>
            <a:endParaRPr lang="en-US" dirty="0">
              <a:solidFill>
                <a:schemeClr val="bg2">
                  <a:lumMod val="10000"/>
                </a:schemeClr>
              </a:solidFill>
            </a:endParaRPr>
          </a:p>
        </p:txBody>
      </p:sp>
      <p:sp>
        <p:nvSpPr>
          <p:cNvPr id="3" name="Content Placeholder 2"/>
          <p:cNvSpPr>
            <a:spLocks noGrp="1"/>
          </p:cNvSpPr>
          <p:nvPr>
            <p:ph idx="1"/>
          </p:nvPr>
        </p:nvSpPr>
        <p:spPr/>
        <p:txBody>
          <a:bodyPr/>
          <a:lstStyle/>
          <a:p>
            <a:pPr>
              <a:lnSpc>
                <a:spcPct val="200000"/>
              </a:lnSpc>
            </a:pPr>
            <a:r>
              <a:rPr lang="en-US" dirty="0" smtClean="0"/>
              <a:t>One course section / one Agency</a:t>
            </a:r>
          </a:p>
          <a:p>
            <a:pPr>
              <a:lnSpc>
                <a:spcPct val="200000"/>
              </a:lnSpc>
            </a:pPr>
            <a:r>
              <a:rPr lang="en-US" dirty="0" smtClean="0"/>
              <a:t>Small sample size (n=9, n=11)</a:t>
            </a:r>
          </a:p>
          <a:p>
            <a:pPr>
              <a:lnSpc>
                <a:spcPct val="200000"/>
              </a:lnSpc>
            </a:pPr>
            <a:r>
              <a:rPr lang="en-US" dirty="0"/>
              <a:t>First iteration of data collection</a:t>
            </a:r>
          </a:p>
          <a:p>
            <a:endParaRPr lang="en-US" dirty="0"/>
          </a:p>
        </p:txBody>
      </p:sp>
    </p:spTree>
    <p:extLst>
      <p:ext uri="{BB962C8B-B14F-4D97-AF65-F5344CB8AC3E}">
        <p14:creationId xmlns:p14="http://schemas.microsoft.com/office/powerpoint/2010/main" val="359199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pPr marL="109728" indent="0" algn="ctr">
              <a:buNone/>
            </a:pPr>
            <a:r>
              <a:rPr lang="en-US" sz="2800" dirty="0" smtClean="0"/>
              <a:t>Erin </a:t>
            </a:r>
            <a:r>
              <a:rPr lang="en-US" sz="2800" dirty="0" err="1" smtClean="0"/>
              <a:t>Mikulec</a:t>
            </a:r>
            <a:endParaRPr lang="en-US" sz="2800" dirty="0" smtClean="0"/>
          </a:p>
          <a:p>
            <a:pPr marL="109728" indent="0" algn="ctr">
              <a:buNone/>
            </a:pPr>
            <a:r>
              <a:rPr lang="en-US" sz="2800" dirty="0" smtClean="0"/>
              <a:t>Illinois State University</a:t>
            </a:r>
          </a:p>
          <a:p>
            <a:pPr marL="109728" indent="0" algn="ctr">
              <a:buNone/>
            </a:pPr>
            <a:r>
              <a:rPr lang="en-US" sz="2800" dirty="0" smtClean="0">
                <a:hlinkClick r:id="rId2"/>
              </a:rPr>
              <a:t>emikule@ilstu.edu</a:t>
            </a:r>
            <a:endParaRPr lang="en-US" sz="2800" dirty="0" smtClean="0"/>
          </a:p>
          <a:p>
            <a:pPr marL="109728" indent="0" algn="ctr">
              <a:buNone/>
            </a:pPr>
            <a:endParaRPr lang="en-US" dirty="0"/>
          </a:p>
          <a:p>
            <a:pPr algn="ctr"/>
            <a:r>
              <a:rPr lang="en-US" dirty="0"/>
              <a:t>Adam Herrmann</a:t>
            </a:r>
          </a:p>
          <a:p>
            <a:pPr marL="109728" indent="0" algn="ctr">
              <a:buNone/>
            </a:pPr>
            <a:r>
              <a:rPr lang="en-US" dirty="0" err="1"/>
              <a:t>YouthBuild</a:t>
            </a:r>
            <a:r>
              <a:rPr lang="en-US" dirty="0"/>
              <a:t> of McLean </a:t>
            </a:r>
            <a:r>
              <a:rPr lang="en-US" dirty="0" smtClean="0"/>
              <a:t>County</a:t>
            </a:r>
          </a:p>
          <a:p>
            <a:pPr marL="109728" indent="0" algn="ctr">
              <a:buNone/>
            </a:pPr>
            <a:r>
              <a:rPr lang="en-US" u="sng" dirty="0" smtClean="0">
                <a:hlinkClick r:id="rId3"/>
              </a:rPr>
              <a:t>herrmann867@gmail.com</a:t>
            </a:r>
            <a:endParaRPr lang="en-US" u="sng" dirty="0" smtClean="0"/>
          </a:p>
          <a:p>
            <a:pPr marL="109728" indent="0" algn="ctr">
              <a:buNone/>
            </a:pPr>
            <a:endParaRPr lang="en-US" dirty="0"/>
          </a:p>
          <a:p>
            <a:pPr marL="109728" indent="0" algn="ctr">
              <a:buNone/>
            </a:pPr>
            <a:endParaRPr lang="en-US" sz="2800" dirty="0" smtClean="0"/>
          </a:p>
          <a:p>
            <a:endParaRPr lang="en-US" dirty="0"/>
          </a:p>
        </p:txBody>
      </p:sp>
    </p:spTree>
    <p:extLst>
      <p:ext uri="{BB962C8B-B14F-4D97-AF65-F5344CB8AC3E}">
        <p14:creationId xmlns:p14="http://schemas.microsoft.com/office/powerpoint/2010/main" val="1022878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609600"/>
          </a:xfrm>
        </p:spPr>
        <p:txBody>
          <a:bodyPr>
            <a:normAutofit fontScale="90000"/>
          </a:bodyPr>
          <a:lstStyle/>
          <a:p>
            <a:r>
              <a:rPr lang="en-US" dirty="0" smtClean="0"/>
              <a:t>References</a:t>
            </a:r>
            <a:endParaRPr lang="en-US" dirty="0"/>
          </a:p>
        </p:txBody>
      </p:sp>
      <p:sp>
        <p:nvSpPr>
          <p:cNvPr id="2" name="Content Placeholder 1"/>
          <p:cNvSpPr>
            <a:spLocks noGrp="1"/>
          </p:cNvSpPr>
          <p:nvPr>
            <p:ph idx="1"/>
          </p:nvPr>
        </p:nvSpPr>
        <p:spPr>
          <a:xfrm>
            <a:off x="228600" y="1371600"/>
            <a:ext cx="8686800" cy="5257800"/>
          </a:xfrm>
        </p:spPr>
        <p:txBody>
          <a:bodyPr>
            <a:normAutofit fontScale="62500" lnSpcReduction="20000"/>
          </a:bodyPr>
          <a:lstStyle/>
          <a:p>
            <a:r>
              <a:rPr lang="es-ES" sz="2900" dirty="0" err="1"/>
              <a:t>Caprano</a:t>
            </a:r>
            <a:r>
              <a:rPr lang="es-ES" sz="2900" dirty="0"/>
              <a:t>, M., </a:t>
            </a:r>
            <a:r>
              <a:rPr lang="es-ES" sz="2900" dirty="0" err="1"/>
              <a:t>Caprano</a:t>
            </a:r>
            <a:r>
              <a:rPr lang="es-ES" sz="2900" dirty="0"/>
              <a:t>, R. M., &amp; </a:t>
            </a:r>
            <a:r>
              <a:rPr lang="es-ES" sz="2900" dirty="0" err="1"/>
              <a:t>Helfeldt</a:t>
            </a:r>
            <a:r>
              <a:rPr lang="es-ES" sz="2900" dirty="0"/>
              <a:t>, J. (2010). </a:t>
            </a:r>
            <a:r>
              <a:rPr lang="en-US" sz="2900" dirty="0"/>
              <a:t>Do Differing Types </a:t>
            </a:r>
            <a:r>
              <a:rPr lang="en-US" sz="2900" dirty="0" smtClean="0"/>
              <a:t>of </a:t>
            </a:r>
            <a:r>
              <a:rPr lang="en-US" sz="2900" dirty="0"/>
              <a:t>Field </a:t>
            </a:r>
            <a:r>
              <a:rPr lang="en-US" sz="2900" dirty="0" smtClean="0"/>
              <a:t>	Experiences Make </a:t>
            </a:r>
            <a:r>
              <a:rPr lang="en-US" sz="2900" dirty="0"/>
              <a:t>a Difference in Teacher Candidates' </a:t>
            </a:r>
            <a:r>
              <a:rPr lang="en-US" sz="2900" dirty="0" smtClean="0"/>
              <a:t>Perceived </a:t>
            </a:r>
            <a:r>
              <a:rPr lang="en-US" sz="2900" dirty="0"/>
              <a:t>Level of </a:t>
            </a:r>
            <a:r>
              <a:rPr lang="en-US" sz="2900" dirty="0" smtClean="0"/>
              <a:t>	Competence</a:t>
            </a:r>
            <a:r>
              <a:rPr lang="en-US" sz="2900" dirty="0"/>
              <a:t>? </a:t>
            </a:r>
            <a:r>
              <a:rPr lang="en-US" sz="2900" i="1" dirty="0"/>
              <a:t>Teacher </a:t>
            </a:r>
            <a:r>
              <a:rPr lang="en-US" sz="2900" i="1" dirty="0" smtClean="0"/>
              <a:t>Education Quarterly</a:t>
            </a:r>
            <a:r>
              <a:rPr lang="en-US" sz="2900" dirty="0"/>
              <a:t>, </a:t>
            </a:r>
            <a:r>
              <a:rPr lang="en-US" sz="2900" dirty="0" smtClean="0"/>
              <a:t>37(1</a:t>
            </a:r>
            <a:r>
              <a:rPr lang="en-US" sz="2900" dirty="0"/>
              <a:t>), 131-154</a:t>
            </a:r>
            <a:r>
              <a:rPr lang="en-US" sz="2900" dirty="0" smtClean="0"/>
              <a:t>.</a:t>
            </a:r>
          </a:p>
          <a:p>
            <a:endParaRPr lang="en-US" sz="2000" dirty="0" smtClean="0"/>
          </a:p>
          <a:p>
            <a:r>
              <a:rPr lang="en-US" sz="2900" dirty="0" smtClean="0"/>
              <a:t>Glaser</a:t>
            </a:r>
            <a:r>
              <a:rPr lang="en-US" sz="2900" dirty="0"/>
              <a:t>, BG. &amp; Strauss, AL. (1967</a:t>
            </a:r>
            <a:r>
              <a:rPr lang="en-US" sz="2900" dirty="0" smtClean="0"/>
              <a:t>). </a:t>
            </a:r>
            <a:r>
              <a:rPr lang="en-US" sz="2900" i="1" dirty="0" smtClean="0"/>
              <a:t>“The Discovery of Grounded Theory: 	</a:t>
            </a:r>
            <a:r>
              <a:rPr lang="en-US" sz="2700" i="1" dirty="0" smtClean="0"/>
              <a:t>Strategies for Qualitative Research.” </a:t>
            </a:r>
            <a:r>
              <a:rPr lang="en-US" sz="2700" dirty="0" smtClean="0"/>
              <a:t>New </a:t>
            </a:r>
            <a:r>
              <a:rPr lang="en-US" sz="2700" dirty="0"/>
              <a:t>York: Aldine De </a:t>
            </a:r>
            <a:r>
              <a:rPr lang="en-US" sz="2700" dirty="0" err="1"/>
              <a:t>Gruyter</a:t>
            </a:r>
            <a:r>
              <a:rPr lang="en-US" sz="2700" dirty="0"/>
              <a:t>.</a:t>
            </a:r>
          </a:p>
          <a:p>
            <a:pPr marL="109728" indent="0">
              <a:buNone/>
            </a:pPr>
            <a:r>
              <a:rPr lang="en-US" sz="2900" dirty="0"/>
              <a:t>  </a:t>
            </a:r>
          </a:p>
          <a:p>
            <a:r>
              <a:rPr lang="en-US" sz="2900" dirty="0"/>
              <a:t>Hughes, J. (2009). An Instructional Model for Preparing Teachers for </a:t>
            </a:r>
            <a:r>
              <a:rPr lang="en-US" sz="2900" dirty="0" smtClean="0"/>
              <a:t>	Fieldwork</a:t>
            </a:r>
            <a:r>
              <a:rPr lang="en-US" sz="2900" dirty="0"/>
              <a:t>. </a:t>
            </a:r>
            <a:r>
              <a:rPr lang="en-US" sz="2900" i="1" dirty="0" smtClean="0"/>
              <a:t>International </a:t>
            </a:r>
            <a:r>
              <a:rPr lang="en-US" sz="2900" i="1" dirty="0"/>
              <a:t>Journal of Teaching and Learning in </a:t>
            </a:r>
            <a:r>
              <a:rPr lang="en-US" sz="2900" i="1" dirty="0" smtClean="0"/>
              <a:t>	Higher </a:t>
            </a:r>
            <a:r>
              <a:rPr lang="en-US" sz="2900" i="1" dirty="0"/>
              <a:t>Education</a:t>
            </a:r>
            <a:r>
              <a:rPr lang="en-US" sz="2900" dirty="0"/>
              <a:t>, </a:t>
            </a:r>
            <a:r>
              <a:rPr lang="en-US" sz="2900" dirty="0" smtClean="0"/>
              <a:t>21(2</a:t>
            </a:r>
            <a:r>
              <a:rPr lang="en-US" sz="2900" dirty="0"/>
              <a:t>), 252-257.</a:t>
            </a:r>
          </a:p>
          <a:p>
            <a:pPr marL="109728" indent="0">
              <a:buNone/>
            </a:pPr>
            <a:r>
              <a:rPr lang="en-US" sz="2900" dirty="0"/>
              <a:t> </a:t>
            </a:r>
          </a:p>
          <a:p>
            <a:r>
              <a:rPr lang="en-US" sz="2900" dirty="0"/>
              <a:t>Lawrence, M. N., &amp; Butler, M. B. (2010). Becoming Aware of the </a:t>
            </a:r>
            <a:r>
              <a:rPr lang="en-US" sz="2900" dirty="0" smtClean="0"/>
              <a:t>Challenges </a:t>
            </a:r>
            <a:r>
              <a:rPr lang="en-US" sz="2900" dirty="0"/>
              <a:t>of </a:t>
            </a:r>
            <a:r>
              <a:rPr lang="en-US" sz="2900" dirty="0" smtClean="0"/>
              <a:t>	Helping Students </a:t>
            </a:r>
            <a:r>
              <a:rPr lang="en-US" sz="2900" dirty="0"/>
              <a:t>Learn: An Examination of the </a:t>
            </a:r>
            <a:r>
              <a:rPr lang="en-US" sz="2900" dirty="0" smtClean="0"/>
              <a:t>Nature </a:t>
            </a:r>
            <a:r>
              <a:rPr lang="en-US" sz="2900" dirty="0"/>
              <a:t>of Learning during </a:t>
            </a:r>
            <a:r>
              <a:rPr lang="en-US" sz="2900" dirty="0" smtClean="0"/>
              <a:t>	a Service-Learning  Experience</a:t>
            </a:r>
            <a:r>
              <a:rPr lang="en-US" sz="2900" dirty="0"/>
              <a:t>. </a:t>
            </a:r>
            <a:r>
              <a:rPr lang="en-US" sz="2900" i="1" dirty="0"/>
              <a:t>Teacher </a:t>
            </a:r>
            <a:r>
              <a:rPr lang="en-US" sz="2900" i="1" dirty="0" smtClean="0"/>
              <a:t>Education </a:t>
            </a:r>
            <a:r>
              <a:rPr lang="en-US" sz="2900" i="1" dirty="0"/>
              <a:t>Quarterly</a:t>
            </a:r>
            <a:r>
              <a:rPr lang="en-US" sz="2900" dirty="0"/>
              <a:t>, 37(1), </a:t>
            </a:r>
            <a:r>
              <a:rPr lang="en-US" sz="2900" dirty="0" smtClean="0"/>
              <a:t>155-	175</a:t>
            </a:r>
            <a:r>
              <a:rPr lang="en-US" sz="2900" dirty="0"/>
              <a:t>.</a:t>
            </a:r>
          </a:p>
          <a:p>
            <a:endParaRPr lang="en-US" sz="2900" dirty="0"/>
          </a:p>
          <a:p>
            <a:r>
              <a:rPr lang="en-US" sz="2900" dirty="0" err="1"/>
              <a:t>Montecinos</a:t>
            </a:r>
            <a:r>
              <a:rPr lang="en-US" sz="2900" dirty="0"/>
              <a:t>, C., Walker, H., </a:t>
            </a:r>
            <a:r>
              <a:rPr lang="en-US" sz="2900" dirty="0" err="1"/>
              <a:t>Rittershaussen</a:t>
            </a:r>
            <a:r>
              <a:rPr lang="en-US" sz="2900" dirty="0"/>
              <a:t>, S., Nunez, C., Contreras, I., </a:t>
            </a:r>
            <a:r>
              <a:rPr lang="en-US" sz="2900" dirty="0" smtClean="0"/>
              <a:t>&amp; </a:t>
            </a:r>
            <a:r>
              <a:rPr lang="en-US" sz="2900" dirty="0"/>
              <a:t>Solis, </a:t>
            </a:r>
            <a:r>
              <a:rPr lang="en-US" sz="2900" dirty="0" smtClean="0"/>
              <a:t>	M</a:t>
            </a:r>
            <a:r>
              <a:rPr lang="en-US" sz="2900" dirty="0"/>
              <a:t>. (2011). </a:t>
            </a:r>
            <a:r>
              <a:rPr lang="en-US" sz="2900" dirty="0" smtClean="0"/>
              <a:t>Defining </a:t>
            </a:r>
            <a:r>
              <a:rPr lang="en-US" sz="2900" dirty="0"/>
              <a:t>Content for Field-Based Coursework: </a:t>
            </a:r>
            <a:r>
              <a:rPr lang="en-US" sz="2900" dirty="0" smtClean="0"/>
              <a:t>Contrasting </a:t>
            </a:r>
            <a:r>
              <a:rPr lang="en-US" sz="2900" dirty="0"/>
              <a:t>the </a:t>
            </a:r>
            <a:r>
              <a:rPr lang="en-US" sz="2900" dirty="0" smtClean="0"/>
              <a:t>	Perspectives </a:t>
            </a:r>
            <a:r>
              <a:rPr lang="en-US" sz="2900" dirty="0"/>
              <a:t>of </a:t>
            </a:r>
            <a:r>
              <a:rPr lang="en-US" sz="2900" dirty="0" smtClean="0"/>
              <a:t> Secondary </a:t>
            </a:r>
            <a:r>
              <a:rPr lang="en-US" sz="2900" dirty="0" err="1"/>
              <a:t>Preservice</a:t>
            </a:r>
            <a:r>
              <a:rPr lang="en-US" sz="2900" dirty="0"/>
              <a:t> Teachers and </a:t>
            </a:r>
            <a:r>
              <a:rPr lang="en-US" sz="2900" dirty="0" smtClean="0"/>
              <a:t>Their </a:t>
            </a:r>
            <a:r>
              <a:rPr lang="en-US" sz="2900" dirty="0"/>
              <a:t>Teacher </a:t>
            </a:r>
            <a:r>
              <a:rPr lang="en-US" sz="2900" dirty="0" smtClean="0"/>
              <a:t>	Preparation </a:t>
            </a:r>
            <a:r>
              <a:rPr lang="en-US" sz="2900" dirty="0"/>
              <a:t>Curricula. </a:t>
            </a:r>
            <a:r>
              <a:rPr lang="en-US" sz="2900" i="1" dirty="0"/>
              <a:t>Teaching and </a:t>
            </a:r>
            <a:r>
              <a:rPr lang="en-US" sz="2900" i="1" dirty="0" smtClean="0"/>
              <a:t>Teacher Education</a:t>
            </a:r>
            <a:r>
              <a:rPr lang="en-US" sz="2900" i="1" dirty="0"/>
              <a:t>: An International </a:t>
            </a:r>
            <a:r>
              <a:rPr lang="en-US" sz="2900" i="1" dirty="0" smtClean="0"/>
              <a:t>	Journal </a:t>
            </a:r>
            <a:r>
              <a:rPr lang="en-US" sz="2900" i="1" dirty="0"/>
              <a:t>of Research and Studies</a:t>
            </a:r>
            <a:r>
              <a:rPr lang="en-US" sz="2900" dirty="0"/>
              <a:t>, </a:t>
            </a:r>
            <a:r>
              <a:rPr lang="en-US" sz="2900" dirty="0" smtClean="0"/>
              <a:t>27(2</a:t>
            </a:r>
            <a:r>
              <a:rPr lang="en-US" sz="2900" dirty="0"/>
              <a:t>), </a:t>
            </a:r>
            <a:r>
              <a:rPr lang="en-US" sz="2900" dirty="0" smtClean="0"/>
              <a:t>278-288</a:t>
            </a:r>
            <a:r>
              <a:rPr lang="en-US" sz="2900" dirty="0"/>
              <a:t>.</a:t>
            </a:r>
            <a:r>
              <a:rPr lang="en-US" dirty="0"/>
              <a:t> </a:t>
            </a:r>
          </a:p>
          <a:p>
            <a:endParaRPr lang="en-US" dirty="0"/>
          </a:p>
        </p:txBody>
      </p:sp>
    </p:spTree>
    <p:extLst>
      <p:ext uri="{BB962C8B-B14F-4D97-AF65-F5344CB8AC3E}">
        <p14:creationId xmlns:p14="http://schemas.microsoft.com/office/powerpoint/2010/main" val="290425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228600" y="1219200"/>
            <a:ext cx="8686800" cy="5355336"/>
          </a:xfrm>
        </p:spPr>
        <p:txBody>
          <a:bodyPr>
            <a:normAutofit fontScale="77500" lnSpcReduction="20000"/>
          </a:bodyPr>
          <a:lstStyle/>
          <a:p>
            <a:r>
              <a:rPr lang="en-US" dirty="0"/>
              <a:t>Many early field experiences focus on observations by pre-service teachers. </a:t>
            </a:r>
            <a:r>
              <a:rPr lang="en-US" dirty="0" smtClean="0"/>
              <a:t>It </a:t>
            </a:r>
            <a:r>
              <a:rPr lang="en-US" dirty="0"/>
              <a:t>is essential that pre-service teachers also be engaged in the classroom with students as early in their preparation as possible, so that their first interaction of this type is not student teaching.  </a:t>
            </a:r>
            <a:endParaRPr lang="en-US" dirty="0" smtClean="0"/>
          </a:p>
          <a:p>
            <a:endParaRPr lang="en-US" dirty="0" smtClean="0"/>
          </a:p>
          <a:p>
            <a:r>
              <a:rPr lang="en-US" dirty="0" smtClean="0"/>
              <a:t>Hughes </a:t>
            </a:r>
            <a:r>
              <a:rPr lang="en-US" dirty="0"/>
              <a:t>(2009) asserts that “involvement in structured field experiences with an integrated reflective component will enhance the preparation of students as they enter into their teaching experience” (p. 256).  Such involvement not only provides meaningful experience, but can also impact how </a:t>
            </a:r>
            <a:r>
              <a:rPr lang="en-US" dirty="0" smtClean="0"/>
              <a:t>pre-service </a:t>
            </a:r>
            <a:r>
              <a:rPr lang="en-US" dirty="0"/>
              <a:t>teachers imagine their future classrooms and the types of schools in which they might like to work.    </a:t>
            </a:r>
            <a:endParaRPr lang="en-US" dirty="0" smtClean="0"/>
          </a:p>
          <a:p>
            <a:endParaRPr lang="en-US" dirty="0" smtClean="0"/>
          </a:p>
          <a:p>
            <a:r>
              <a:rPr lang="en-US" dirty="0" smtClean="0"/>
              <a:t>Early field </a:t>
            </a:r>
            <a:r>
              <a:rPr lang="en-US" dirty="0"/>
              <a:t>experiences must also be meaningful in the sense that they provide pre-service teachers with opportunities to work with diverse populations of students.  Teacher educators can do this by working with a variety of alternative educational settings, agencies or service-learning projects.</a:t>
            </a:r>
            <a:endParaRPr lang="en-US" dirty="0" smtClean="0"/>
          </a:p>
        </p:txBody>
      </p:sp>
    </p:spTree>
    <p:extLst>
      <p:ext uri="{BB962C8B-B14F-4D97-AF65-F5344CB8AC3E}">
        <p14:creationId xmlns:p14="http://schemas.microsoft.com/office/powerpoint/2010/main" val="70472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228600" y="1219200"/>
            <a:ext cx="8686800" cy="5355336"/>
          </a:xfrm>
        </p:spPr>
        <p:txBody>
          <a:bodyPr>
            <a:normAutofit fontScale="77500" lnSpcReduction="20000"/>
          </a:bodyPr>
          <a:lstStyle/>
          <a:p>
            <a:r>
              <a:rPr lang="en-US" dirty="0" smtClean="0"/>
              <a:t>Lawrence </a:t>
            </a:r>
            <a:r>
              <a:rPr lang="en-US" dirty="0"/>
              <a:t>and Butler (2010) found that participants in a service-learning experience “came to realize how different teaching for understanding was and began to realize that it was impossible to separate effective teaching from knowledge of and ability to respond to the needs of their students” (p. 162). </a:t>
            </a:r>
            <a:endParaRPr lang="en-US" dirty="0" smtClean="0"/>
          </a:p>
          <a:p>
            <a:endParaRPr lang="en-US" dirty="0" smtClean="0"/>
          </a:p>
          <a:p>
            <a:r>
              <a:rPr lang="en-US" dirty="0" smtClean="0"/>
              <a:t>These </a:t>
            </a:r>
            <a:r>
              <a:rPr lang="en-US" dirty="0"/>
              <a:t>experiences </a:t>
            </a:r>
            <a:r>
              <a:rPr lang="en-US" dirty="0" smtClean="0"/>
              <a:t>are even </a:t>
            </a:r>
            <a:r>
              <a:rPr lang="en-US" dirty="0"/>
              <a:t>more meaningful is when there is a working relationship between the field experience site and the institution.  By fostering and developing such a relationship, the field experiences can become an integral part of the classroom discourse, delving into and connecting theory and practice. </a:t>
            </a:r>
            <a:r>
              <a:rPr lang="en-US" dirty="0" smtClean="0"/>
              <a:t> </a:t>
            </a:r>
          </a:p>
          <a:p>
            <a:endParaRPr lang="en-US" dirty="0" smtClean="0"/>
          </a:p>
          <a:p>
            <a:r>
              <a:rPr lang="en-US" dirty="0" smtClean="0"/>
              <a:t>There </a:t>
            </a:r>
            <a:r>
              <a:rPr lang="en-US" dirty="0"/>
              <a:t>is a need for an intensive early field experience in which both pre-service teachers and the teacher educator can participate together with a diverse population of learners.</a:t>
            </a:r>
            <a:endParaRPr lang="en-US" dirty="0" smtClean="0"/>
          </a:p>
        </p:txBody>
      </p:sp>
    </p:spTree>
    <p:extLst>
      <p:ext uri="{BB962C8B-B14F-4D97-AF65-F5344CB8AC3E}">
        <p14:creationId xmlns:p14="http://schemas.microsoft.com/office/powerpoint/2010/main" val="4206778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US" dirty="0" smtClean="0"/>
              <a:t>Methodology</a:t>
            </a:r>
            <a:endParaRPr lang="en-US" dirty="0"/>
          </a:p>
        </p:txBody>
      </p:sp>
      <p:sp>
        <p:nvSpPr>
          <p:cNvPr id="3" name="Content Placeholder 2"/>
          <p:cNvSpPr>
            <a:spLocks noGrp="1"/>
          </p:cNvSpPr>
          <p:nvPr>
            <p:ph idx="1"/>
          </p:nvPr>
        </p:nvSpPr>
        <p:spPr>
          <a:xfrm>
            <a:off x="304800" y="1371600"/>
            <a:ext cx="8382000" cy="5202936"/>
          </a:xfrm>
        </p:spPr>
        <p:txBody>
          <a:bodyPr>
            <a:normAutofit lnSpcReduction="10000"/>
          </a:bodyPr>
          <a:lstStyle/>
          <a:p>
            <a:r>
              <a:rPr lang="en-US" dirty="0" smtClean="0"/>
              <a:t>Guiding Questions</a:t>
            </a:r>
          </a:p>
          <a:p>
            <a:endParaRPr lang="en-US" dirty="0" smtClean="0"/>
          </a:p>
          <a:p>
            <a:r>
              <a:rPr lang="en-US" dirty="0" smtClean="0"/>
              <a:t>What are the expectations</a:t>
            </a:r>
            <a:r>
              <a:rPr lang="en-US" dirty="0"/>
              <a:t>, experiences and learning outcomes of pre-service secondary teachers who complete their early field experience in an alternative educational </a:t>
            </a:r>
            <a:r>
              <a:rPr lang="en-US" dirty="0" smtClean="0"/>
              <a:t>setting?</a:t>
            </a:r>
          </a:p>
          <a:p>
            <a:endParaRPr lang="en-US" dirty="0" smtClean="0"/>
          </a:p>
          <a:p>
            <a:r>
              <a:rPr lang="en-US" dirty="0" smtClean="0"/>
              <a:t>What are the expectations</a:t>
            </a:r>
            <a:r>
              <a:rPr lang="en-US" dirty="0"/>
              <a:t>, experiences and learning outcomes of the students </a:t>
            </a:r>
            <a:r>
              <a:rPr lang="en-US" dirty="0" smtClean="0"/>
              <a:t>in an alternative educational setting as </a:t>
            </a:r>
            <a:r>
              <a:rPr lang="en-US" dirty="0"/>
              <a:t>they interact and learn with the pre-service secondary teachers in their </a:t>
            </a:r>
            <a:r>
              <a:rPr lang="en-US" dirty="0" smtClean="0"/>
              <a:t>classes</a:t>
            </a:r>
            <a:r>
              <a:rPr lang="en-US" dirty="0"/>
              <a:t>?</a:t>
            </a:r>
            <a:endParaRPr lang="en-US" dirty="0" smtClean="0"/>
          </a:p>
        </p:txBody>
      </p:sp>
    </p:spTree>
    <p:extLst>
      <p:ext uri="{BB962C8B-B14F-4D97-AF65-F5344CB8AC3E}">
        <p14:creationId xmlns:p14="http://schemas.microsoft.com/office/powerpoint/2010/main" val="367486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r>
              <a:rPr lang="en-US" dirty="0" smtClean="0"/>
              <a:t>Methodology</a:t>
            </a:r>
            <a:endParaRPr lang="en-US" dirty="0"/>
          </a:p>
        </p:txBody>
      </p:sp>
      <p:sp>
        <p:nvSpPr>
          <p:cNvPr id="3" name="Content Placeholder 2"/>
          <p:cNvSpPr>
            <a:spLocks noGrp="1"/>
          </p:cNvSpPr>
          <p:nvPr>
            <p:ph idx="1"/>
          </p:nvPr>
        </p:nvSpPr>
        <p:spPr>
          <a:xfrm>
            <a:off x="304800" y="1676400"/>
            <a:ext cx="8382000" cy="4898136"/>
          </a:xfrm>
        </p:spPr>
        <p:txBody>
          <a:bodyPr>
            <a:normAutofit lnSpcReduction="10000"/>
          </a:bodyPr>
          <a:lstStyle/>
          <a:p>
            <a:r>
              <a:rPr lang="en-US" dirty="0" smtClean="0"/>
              <a:t>Participants</a:t>
            </a:r>
          </a:p>
          <a:p>
            <a:endParaRPr lang="en-US" dirty="0" smtClean="0"/>
          </a:p>
          <a:p>
            <a:r>
              <a:rPr lang="en-US" dirty="0" smtClean="0"/>
              <a:t>Pre-service secondary teachers (n=9)</a:t>
            </a:r>
          </a:p>
          <a:p>
            <a:pPr lvl="1"/>
            <a:r>
              <a:rPr lang="en-US" dirty="0" smtClean="0"/>
              <a:t>Large Midwestern University</a:t>
            </a:r>
          </a:p>
          <a:p>
            <a:pPr lvl="1"/>
            <a:r>
              <a:rPr lang="en-US" dirty="0" smtClean="0"/>
              <a:t>Variety of Content Area Majors</a:t>
            </a:r>
          </a:p>
          <a:p>
            <a:pPr lvl="1"/>
            <a:r>
              <a:rPr lang="en-US" dirty="0" smtClean="0"/>
              <a:t>Introductory Course to Secondary Education</a:t>
            </a:r>
          </a:p>
          <a:p>
            <a:pPr lvl="1"/>
            <a:endParaRPr lang="en-US" dirty="0" smtClean="0"/>
          </a:p>
          <a:p>
            <a:r>
              <a:rPr lang="en-US" dirty="0" smtClean="0"/>
              <a:t>Students enrolled at alternative educational agency (n=11)</a:t>
            </a:r>
          </a:p>
          <a:p>
            <a:pPr lvl="1"/>
            <a:r>
              <a:rPr lang="en-US" dirty="0" smtClean="0"/>
              <a:t>Did not Complete </a:t>
            </a:r>
            <a:r>
              <a:rPr lang="en-US" dirty="0"/>
              <a:t>T</a:t>
            </a:r>
            <a:r>
              <a:rPr lang="en-US" dirty="0" smtClean="0"/>
              <a:t>raditional </a:t>
            </a:r>
            <a:r>
              <a:rPr lang="en-US" dirty="0"/>
              <a:t>S</a:t>
            </a:r>
            <a:r>
              <a:rPr lang="en-US" dirty="0" smtClean="0"/>
              <a:t>econdary </a:t>
            </a:r>
            <a:r>
              <a:rPr lang="en-US" dirty="0"/>
              <a:t>S</a:t>
            </a:r>
            <a:r>
              <a:rPr lang="en-US" dirty="0" smtClean="0"/>
              <a:t>chool</a:t>
            </a:r>
          </a:p>
          <a:p>
            <a:pPr lvl="1"/>
            <a:r>
              <a:rPr lang="en-US" dirty="0" smtClean="0"/>
              <a:t>Enrolled in GED and College Prep Courses</a:t>
            </a:r>
          </a:p>
          <a:p>
            <a:pPr lvl="1"/>
            <a:r>
              <a:rPr lang="en-US" dirty="0" smtClean="0"/>
              <a:t>Focus on Vocational Training in Construction</a:t>
            </a:r>
          </a:p>
        </p:txBody>
      </p:sp>
    </p:spTree>
    <p:extLst>
      <p:ext uri="{BB962C8B-B14F-4D97-AF65-F5344CB8AC3E}">
        <p14:creationId xmlns:p14="http://schemas.microsoft.com/office/powerpoint/2010/main" val="2291600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685800"/>
          </a:xfrm>
        </p:spPr>
        <p:txBody>
          <a:bodyPr>
            <a:normAutofit fontScale="90000"/>
          </a:bodyPr>
          <a:lstStyle/>
          <a:p>
            <a:r>
              <a:rPr lang="en-US" dirty="0" smtClean="0"/>
              <a:t>Methodology</a:t>
            </a:r>
            <a:endParaRPr lang="en-US" dirty="0"/>
          </a:p>
        </p:txBody>
      </p:sp>
      <p:sp>
        <p:nvSpPr>
          <p:cNvPr id="3" name="Content Placeholder 2"/>
          <p:cNvSpPr>
            <a:spLocks noGrp="1"/>
          </p:cNvSpPr>
          <p:nvPr>
            <p:ph idx="1"/>
          </p:nvPr>
        </p:nvSpPr>
        <p:spPr>
          <a:xfrm>
            <a:off x="457200" y="1752600"/>
            <a:ext cx="8229600" cy="4821936"/>
          </a:xfrm>
        </p:spPr>
        <p:txBody>
          <a:bodyPr>
            <a:normAutofit/>
          </a:bodyPr>
          <a:lstStyle/>
          <a:p>
            <a:r>
              <a:rPr lang="en-US" dirty="0" smtClean="0"/>
              <a:t>Description of Field Experience Context</a:t>
            </a:r>
          </a:p>
          <a:p>
            <a:endParaRPr lang="en-US" dirty="0"/>
          </a:p>
          <a:p>
            <a:pPr>
              <a:lnSpc>
                <a:spcPct val="150000"/>
              </a:lnSpc>
            </a:pPr>
            <a:r>
              <a:rPr lang="en-US" dirty="0" smtClean="0"/>
              <a:t>20 hour clinical experience </a:t>
            </a:r>
          </a:p>
          <a:p>
            <a:pPr>
              <a:lnSpc>
                <a:spcPct val="150000"/>
              </a:lnSpc>
            </a:pPr>
            <a:r>
              <a:rPr lang="en-US" dirty="0" smtClean="0"/>
              <a:t>Course requirement</a:t>
            </a:r>
          </a:p>
          <a:p>
            <a:pPr>
              <a:lnSpc>
                <a:spcPct val="150000"/>
              </a:lnSpc>
            </a:pPr>
            <a:r>
              <a:rPr lang="en-US" dirty="0" smtClean="0"/>
              <a:t>To be completed in “diverse setting”</a:t>
            </a:r>
          </a:p>
          <a:p>
            <a:pPr>
              <a:lnSpc>
                <a:spcPct val="150000"/>
              </a:lnSpc>
            </a:pPr>
            <a:r>
              <a:rPr lang="en-US" dirty="0" smtClean="0"/>
              <a:t>Observation tasks to be completed</a:t>
            </a:r>
          </a:p>
          <a:p>
            <a:pPr>
              <a:lnSpc>
                <a:spcPct val="150000"/>
              </a:lnSpc>
            </a:pPr>
            <a:r>
              <a:rPr lang="en-US" dirty="0" smtClean="0"/>
              <a:t>Interactive versus “zoo” experience</a:t>
            </a:r>
          </a:p>
        </p:txBody>
      </p:sp>
    </p:spTree>
    <p:extLst>
      <p:ext uri="{BB962C8B-B14F-4D97-AF65-F5344CB8AC3E}">
        <p14:creationId xmlns:p14="http://schemas.microsoft.com/office/powerpoint/2010/main" val="2707396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609600"/>
          </a:xfrm>
        </p:spPr>
        <p:txBody>
          <a:bodyPr>
            <a:normAutofit fontScale="90000"/>
          </a:bodyPr>
          <a:lstStyle/>
          <a:p>
            <a:r>
              <a:rPr lang="en-US" dirty="0" smtClean="0"/>
              <a:t>Methodology</a:t>
            </a:r>
            <a:endParaRPr lang="en-US" dirty="0"/>
          </a:p>
        </p:txBody>
      </p:sp>
      <p:sp>
        <p:nvSpPr>
          <p:cNvPr id="3" name="Content Placeholder 2"/>
          <p:cNvSpPr>
            <a:spLocks noGrp="1"/>
          </p:cNvSpPr>
          <p:nvPr>
            <p:ph idx="1"/>
          </p:nvPr>
        </p:nvSpPr>
        <p:spPr>
          <a:xfrm>
            <a:off x="228600" y="1524000"/>
            <a:ext cx="8763000" cy="5050536"/>
          </a:xfrm>
        </p:spPr>
        <p:txBody>
          <a:bodyPr>
            <a:normAutofit/>
          </a:bodyPr>
          <a:lstStyle/>
          <a:p>
            <a:r>
              <a:rPr lang="en-US" dirty="0" smtClean="0"/>
              <a:t>Field Experience Details</a:t>
            </a:r>
          </a:p>
          <a:p>
            <a:endParaRPr lang="en-US" dirty="0"/>
          </a:p>
          <a:p>
            <a:r>
              <a:rPr lang="en-US" dirty="0" smtClean="0"/>
              <a:t>Agency Teacher visited pre-service teachers’ course</a:t>
            </a:r>
          </a:p>
          <a:p>
            <a:r>
              <a:rPr lang="en-US" dirty="0" smtClean="0"/>
              <a:t>Pre-service teachers attended on-site orientation</a:t>
            </a:r>
          </a:p>
          <a:p>
            <a:r>
              <a:rPr lang="en-US" dirty="0" smtClean="0"/>
              <a:t>Registered for consistent observation times</a:t>
            </a:r>
          </a:p>
          <a:p>
            <a:r>
              <a:rPr lang="en-US" dirty="0" smtClean="0"/>
              <a:t>Courses include:</a:t>
            </a:r>
          </a:p>
          <a:p>
            <a:pPr lvl="1"/>
            <a:r>
              <a:rPr lang="en-US" dirty="0" smtClean="0"/>
              <a:t>Math</a:t>
            </a:r>
          </a:p>
          <a:p>
            <a:pPr lvl="1"/>
            <a:r>
              <a:rPr lang="en-US" dirty="0" smtClean="0"/>
              <a:t>Science/Social Studies</a:t>
            </a:r>
          </a:p>
          <a:p>
            <a:pPr lvl="1"/>
            <a:r>
              <a:rPr lang="en-US" dirty="0" smtClean="0"/>
              <a:t>Language Arts</a:t>
            </a:r>
          </a:p>
          <a:p>
            <a:pPr lvl="1"/>
            <a:r>
              <a:rPr lang="en-US" dirty="0" smtClean="0"/>
              <a:t>College Prep</a:t>
            </a:r>
          </a:p>
          <a:p>
            <a:endParaRPr lang="en-US" dirty="0" smtClean="0"/>
          </a:p>
          <a:p>
            <a:endParaRPr lang="en-US" dirty="0"/>
          </a:p>
          <a:p>
            <a:endParaRPr lang="en-US" dirty="0" smtClean="0"/>
          </a:p>
        </p:txBody>
      </p:sp>
    </p:spTree>
    <p:extLst>
      <p:ext uri="{BB962C8B-B14F-4D97-AF65-F5344CB8AC3E}">
        <p14:creationId xmlns:p14="http://schemas.microsoft.com/office/powerpoint/2010/main" val="3208892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smtClean="0"/>
              <a:t>Methodology</a:t>
            </a:r>
            <a:endParaRPr lang="en-US" dirty="0"/>
          </a:p>
        </p:txBody>
      </p:sp>
      <p:sp>
        <p:nvSpPr>
          <p:cNvPr id="3" name="Content Placeholder 2"/>
          <p:cNvSpPr>
            <a:spLocks noGrp="1"/>
          </p:cNvSpPr>
          <p:nvPr>
            <p:ph idx="1"/>
          </p:nvPr>
        </p:nvSpPr>
        <p:spPr>
          <a:xfrm>
            <a:off x="457200" y="1676400"/>
            <a:ext cx="8229600" cy="4898136"/>
          </a:xfrm>
        </p:spPr>
        <p:txBody>
          <a:bodyPr/>
          <a:lstStyle/>
          <a:p>
            <a:r>
              <a:rPr lang="en-US" dirty="0" smtClean="0"/>
              <a:t>Research Design</a:t>
            </a:r>
          </a:p>
          <a:p>
            <a:endParaRPr lang="en-US" dirty="0"/>
          </a:p>
          <a:p>
            <a:r>
              <a:rPr lang="en-US" dirty="0" smtClean="0"/>
              <a:t>Participants completed survey at the end of the semester</a:t>
            </a:r>
          </a:p>
          <a:p>
            <a:endParaRPr lang="en-US" dirty="0" smtClean="0"/>
          </a:p>
          <a:p>
            <a:r>
              <a:rPr lang="en-US" dirty="0" smtClean="0"/>
              <a:t>Pre-service teachers completed online</a:t>
            </a:r>
          </a:p>
          <a:p>
            <a:r>
              <a:rPr lang="en-US" dirty="0" smtClean="0"/>
              <a:t>Agency students completed in class</a:t>
            </a:r>
          </a:p>
          <a:p>
            <a:endParaRPr lang="en-US" dirty="0"/>
          </a:p>
          <a:p>
            <a:r>
              <a:rPr lang="en-US" dirty="0" smtClean="0"/>
              <a:t>Constant Comparative Method (Glaser &amp; Strauss, 1967)</a:t>
            </a:r>
          </a:p>
        </p:txBody>
      </p:sp>
    </p:spTree>
    <p:extLst>
      <p:ext uri="{BB962C8B-B14F-4D97-AF65-F5344CB8AC3E}">
        <p14:creationId xmlns:p14="http://schemas.microsoft.com/office/powerpoint/2010/main" val="1890360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618</TotalTime>
  <Words>1999</Words>
  <Application>Microsoft Office PowerPoint</Application>
  <PresentationFormat>On-screen Show (4:3)</PresentationFormat>
  <Paragraphs>237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Collaborative classrooms: The learning outcomes of students and pre-service teachers in an alternative education setting</vt:lpstr>
      <vt:lpstr>Introduction</vt:lpstr>
      <vt:lpstr>Introduction</vt:lpstr>
      <vt:lpstr>Introduction</vt:lpstr>
      <vt:lpstr>Methodology</vt:lpstr>
      <vt:lpstr>Methodology</vt:lpstr>
      <vt:lpstr>Methodology</vt:lpstr>
      <vt:lpstr>Methodology</vt:lpstr>
      <vt:lpstr>Methodology</vt:lpstr>
      <vt:lpstr>Emerging Themes</vt:lpstr>
      <vt:lpstr>Emerging Themes – Pre-service Teachers</vt:lpstr>
      <vt:lpstr>Expectations and Reality of Alternative Educational Settings (PST)</vt:lpstr>
      <vt:lpstr>Expectations and Reality of Alternative Educational Settings (PST)</vt:lpstr>
      <vt:lpstr>Importance of Differentiation (PST)</vt:lpstr>
      <vt:lpstr>Importance of Connecting to Students (PST)  </vt:lpstr>
      <vt:lpstr>Demystifying Diversity (PST)</vt:lpstr>
      <vt:lpstr>Uncertainty of Role (PST)</vt:lpstr>
      <vt:lpstr>Emerging Themes – Agency Students</vt:lpstr>
      <vt:lpstr>Academic Resources (AS)</vt:lpstr>
      <vt:lpstr>Post-Secondary Resources (AS)</vt:lpstr>
      <vt:lpstr>Expectation of Interaction (AS)</vt:lpstr>
      <vt:lpstr>Potential to Help Others (AS)</vt:lpstr>
      <vt:lpstr>Missed Opportunities (AS)</vt:lpstr>
      <vt:lpstr>Implications for Pre-service Teachers</vt:lpstr>
      <vt:lpstr>Implications for Agency Students</vt:lpstr>
      <vt:lpstr>Implications for Instructors</vt:lpstr>
      <vt:lpstr>Limitations</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Partnerships and possibilities: Expectations and learning outcomes in an alternative field experience</dc:title>
  <dc:creator>Owner</dc:creator>
  <cp:lastModifiedBy>user</cp:lastModifiedBy>
  <cp:revision>47</cp:revision>
  <dcterms:created xsi:type="dcterms:W3CDTF">2012-02-04T23:00:05Z</dcterms:created>
  <dcterms:modified xsi:type="dcterms:W3CDTF">2013-01-09T20:52:45Z</dcterms:modified>
</cp:coreProperties>
</file>