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7" r:id="rId2"/>
    <p:sldId id="259" r:id="rId3"/>
    <p:sldId id="258" r:id="rId4"/>
    <p:sldId id="260" r:id="rId5"/>
    <p:sldId id="256" r:id="rId6"/>
    <p:sldId id="261" r:id="rId7"/>
    <p:sldId id="292" r:id="rId8"/>
    <p:sldId id="266" r:id="rId9"/>
    <p:sldId id="264" r:id="rId10"/>
    <p:sldId id="265" r:id="rId11"/>
    <p:sldId id="300" r:id="rId12"/>
    <p:sldId id="293" r:id="rId13"/>
    <p:sldId id="270" r:id="rId14"/>
    <p:sldId id="268" r:id="rId15"/>
    <p:sldId id="267" r:id="rId16"/>
    <p:sldId id="269" r:id="rId17"/>
    <p:sldId id="295" r:id="rId18"/>
    <p:sldId id="299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CFCA"/>
    <a:srgbClr val="FF05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5" autoAdjust="0"/>
    <p:restoredTop sz="94660"/>
  </p:normalViewPr>
  <p:slideViewPr>
    <p:cSldViewPr snapToObjects="1" showGuides="1">
      <p:cViewPr>
        <p:scale>
          <a:sx n="100" d="100"/>
          <a:sy n="100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A169B8-C5D3-460B-8A2F-2F887237EBBB}" type="datetimeFigureOut">
              <a:rPr lang="en-US" smtClean="0"/>
              <a:t>1/9/2013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4187A-CA2E-41FA-9A9F-E04AB6C54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48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4187A-CA2E-41FA-9A9F-E04AB6C54AD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1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4187A-CA2E-41FA-9A9F-E04AB6C54AD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862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4187A-CA2E-41FA-9A9F-E04AB6C54AD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962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4187A-CA2E-41FA-9A9F-E04AB6C54AD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759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4187A-CA2E-41FA-9A9F-E04AB6C54AD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5729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4187A-CA2E-41FA-9A9F-E04AB6C54AD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514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4187A-CA2E-41FA-9A9F-E04AB6C54AD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066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4187A-CA2E-41FA-9A9F-E04AB6C54AD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5559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4187A-CA2E-41FA-9A9F-E04AB6C54AD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410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4187A-CA2E-41FA-9A9F-E04AB6C54AD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542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4187A-CA2E-41FA-9A9F-E04AB6C54AD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113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4187A-CA2E-41FA-9A9F-E04AB6C54AD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294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4187A-CA2E-41FA-9A9F-E04AB6C54AD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725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4187A-CA2E-41FA-9A9F-E04AB6C54AD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94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4187A-CA2E-41FA-9A9F-E04AB6C54AD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91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4187A-CA2E-41FA-9A9F-E04AB6C54AD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177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4187A-CA2E-41FA-9A9F-E04AB6C54AD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757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4187A-CA2E-41FA-9A9F-E04AB6C54AD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62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61280-20B8-9D4F-ABFA-0FBFC4DA8F74}" type="datetimeFigureOut">
              <a:rPr lang="en-US" smtClean="0"/>
              <a:pPr/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34C1F-D1DA-0140-BC33-EF757D0A69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61280-20B8-9D4F-ABFA-0FBFC4DA8F74}" type="datetimeFigureOut">
              <a:rPr lang="en-US" smtClean="0"/>
              <a:pPr/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34C1F-D1DA-0140-BC33-EF757D0A69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61280-20B8-9D4F-ABFA-0FBFC4DA8F74}" type="datetimeFigureOut">
              <a:rPr lang="en-US" smtClean="0"/>
              <a:pPr/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34C1F-D1DA-0140-BC33-EF757D0A69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61280-20B8-9D4F-ABFA-0FBFC4DA8F74}" type="datetimeFigureOut">
              <a:rPr lang="en-US" smtClean="0"/>
              <a:pPr/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34C1F-D1DA-0140-BC33-EF757D0A69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61280-20B8-9D4F-ABFA-0FBFC4DA8F74}" type="datetimeFigureOut">
              <a:rPr lang="en-US" smtClean="0"/>
              <a:pPr/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34C1F-D1DA-0140-BC33-EF757D0A69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61280-20B8-9D4F-ABFA-0FBFC4DA8F74}" type="datetimeFigureOut">
              <a:rPr lang="en-US" smtClean="0"/>
              <a:pPr/>
              <a:t>1/9/2013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34C1F-D1DA-0140-BC33-EF757D0A69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61280-20B8-9D4F-ABFA-0FBFC4DA8F74}" type="datetimeFigureOut">
              <a:rPr lang="en-US" smtClean="0"/>
              <a:pPr/>
              <a:t>1/9/2013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34C1F-D1DA-0140-BC33-EF757D0A69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61280-20B8-9D4F-ABFA-0FBFC4DA8F74}" type="datetimeFigureOut">
              <a:rPr lang="en-US" smtClean="0"/>
              <a:pPr/>
              <a:t>1/9/2013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34C1F-D1DA-0140-BC33-EF757D0A69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61280-20B8-9D4F-ABFA-0FBFC4DA8F74}" type="datetimeFigureOut">
              <a:rPr lang="en-US" smtClean="0"/>
              <a:pPr/>
              <a:t>1/9/2013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34C1F-D1DA-0140-BC33-EF757D0A69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61280-20B8-9D4F-ABFA-0FBFC4DA8F74}" type="datetimeFigureOut">
              <a:rPr lang="en-US" smtClean="0"/>
              <a:pPr/>
              <a:t>1/9/2013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34C1F-D1DA-0140-BC33-EF757D0A69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61280-20B8-9D4F-ABFA-0FBFC4DA8F74}" type="datetimeFigureOut">
              <a:rPr lang="en-US" smtClean="0"/>
              <a:pPr/>
              <a:t>1/9/2013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34C1F-D1DA-0140-BC33-EF757D0A69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61280-20B8-9D4F-ABFA-0FBFC4DA8F74}" type="datetimeFigureOut">
              <a:rPr lang="en-US" smtClean="0"/>
              <a:pPr/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34C1F-D1DA-0140-BC33-EF757D0A695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d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d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d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76200" y="2813447"/>
            <a:ext cx="9144000" cy="615553"/>
          </a:xfrm>
          <a:prstGeom prst="rect">
            <a:avLst/>
          </a:prstGeom>
          <a:noFill/>
          <a:ln w="6350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565"/>
                </a:solidFill>
              </a:rPr>
              <a:t>Cultural Identity in Design :: reason : reflect : respect</a:t>
            </a:r>
            <a:endParaRPr lang="en-US" dirty="0" smtClean="0">
              <a:solidFill>
                <a:srgbClr val="FF0565"/>
              </a:solidFill>
            </a:endParaRPr>
          </a:p>
          <a:p>
            <a:pPr algn="ctr"/>
            <a:r>
              <a:rPr lang="en-US" sz="1400" dirty="0" smtClean="0"/>
              <a:t>Archana Shekara, Illinois State University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yout 2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850" y="279400"/>
            <a:ext cx="4705350" cy="6273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9000" y="6172200"/>
            <a:ext cx="1089173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Jessica </a:t>
            </a:r>
            <a:r>
              <a:rPr lang="en-US" sz="1200" dirty="0" err="1" smtClean="0"/>
              <a:t>Hannel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050" i="1" dirty="0" smtClean="0"/>
              <a:t>Germany</a:t>
            </a:r>
            <a:endParaRPr lang="en-US" sz="105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76200"/>
            <a:ext cx="8534400" cy="7001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White Privilege: Unpacking the Invisible Knapsack :: Peggy McIntosh</a:t>
            </a:r>
          </a:p>
          <a:p>
            <a:endParaRPr lang="en-US" dirty="0" smtClean="0"/>
          </a:p>
          <a:p>
            <a:r>
              <a:rPr lang="en-US" sz="1400" b="1" dirty="0" smtClean="0"/>
              <a:t>DAILY EFFECTS OF WHITE PRIVILEGE</a:t>
            </a:r>
          </a:p>
          <a:p>
            <a:r>
              <a:rPr lang="en-US" sz="1400" dirty="0" smtClean="0"/>
              <a:t>I decided to try to work on myself at least by identifying some of the daily effects of white privilege in my life. </a:t>
            </a:r>
            <a:br>
              <a:rPr lang="en-US" sz="1400" dirty="0" smtClean="0"/>
            </a:br>
            <a:r>
              <a:rPr lang="en-US" sz="1400" dirty="0" smtClean="0"/>
              <a:t>I have chosen those conditions that I think in my case attach somewhat more to skin-color privilege than to class, religion, ethnic status, or geographic location, though of course all these other factors are intricately intertwined. </a:t>
            </a:r>
            <a:br>
              <a:rPr lang="en-US" sz="1400" dirty="0" smtClean="0"/>
            </a:br>
            <a:r>
              <a:rPr lang="en-US" sz="1400" dirty="0" smtClean="0"/>
              <a:t>As far as I can tell, my African American coworkers, friends, and acquaintances with whom I come into daily or frequent contact in this particular time, place and time of work cannot count on most of these conditions.</a:t>
            </a:r>
          </a:p>
          <a:p>
            <a:endParaRPr lang="en-US" sz="1400" dirty="0" smtClean="0"/>
          </a:p>
          <a:p>
            <a:pPr marL="228600" indent="-228600">
              <a:buAutoNum type="arabicPeriod"/>
            </a:pPr>
            <a:r>
              <a:rPr lang="en-US" sz="1000" dirty="0" smtClean="0"/>
              <a:t>I can if I wish arrange to be in the company of people of my race most of the time.</a:t>
            </a:r>
          </a:p>
          <a:p>
            <a:r>
              <a:rPr lang="en-US" sz="1000" dirty="0" smtClean="0"/>
              <a:t>2. I can avoid spending time with people whom I was trained to mistrust and who have learned to mistrust my kind or me.</a:t>
            </a:r>
          </a:p>
          <a:p>
            <a:r>
              <a:rPr lang="en-US" sz="1000" dirty="0" smtClean="0"/>
              <a:t>3. If I should need to move, I can be pretty sure of renting or purchasing housing in an area which I can afford and in which I would want to live.</a:t>
            </a:r>
          </a:p>
          <a:p>
            <a:r>
              <a:rPr lang="en-US" sz="1000" dirty="0" smtClean="0"/>
              <a:t>4. I can be pretty sure that my neighbors in such a location will be neutral or pleasant to me.</a:t>
            </a:r>
          </a:p>
          <a:p>
            <a:r>
              <a:rPr lang="en-US" sz="1000" dirty="0" smtClean="0"/>
              <a:t>5. I can go shopping alone most of the time, pretty well assured that I will not be followed or harassed.</a:t>
            </a:r>
          </a:p>
          <a:p>
            <a:r>
              <a:rPr lang="en-US" sz="1000" dirty="0" smtClean="0"/>
              <a:t>6. I can turn on the television or open to the front page of the paper and see people of my race widely represented.</a:t>
            </a:r>
          </a:p>
          <a:p>
            <a:r>
              <a:rPr lang="en-US" sz="1000" dirty="0" smtClean="0"/>
              <a:t>7. When I am told about our national heritage or about “civilization,” I am shown that people of my color made it what it is.</a:t>
            </a:r>
          </a:p>
          <a:p>
            <a:r>
              <a:rPr lang="en-US" sz="1000" dirty="0" smtClean="0"/>
              <a:t>8. I can be sure that my children will be given curricular materials that testify to the existence of their race.</a:t>
            </a:r>
          </a:p>
          <a:p>
            <a:r>
              <a:rPr lang="en-US" sz="1000" dirty="0" smtClean="0"/>
              <a:t>9. If I want to, I can be pretty sure of finding a publisher for this piece on white privilege.</a:t>
            </a:r>
          </a:p>
          <a:p>
            <a:r>
              <a:rPr lang="en-US" sz="1000" dirty="0" smtClean="0"/>
              <a:t>10. I can be pretty sure of having my voice heard in a group in which I am the only member of my race.</a:t>
            </a:r>
          </a:p>
          <a:p>
            <a:r>
              <a:rPr lang="en-US" sz="1000" dirty="0" smtClean="0"/>
              <a:t>11. I can be casual about whether or not to listen to another person’s voice in a group in which </a:t>
            </a:r>
            <a:r>
              <a:rPr lang="en-US" sz="1000" dirty="0" err="1" smtClean="0"/>
              <a:t>s</a:t>
            </a:r>
            <a:r>
              <a:rPr lang="en-US" sz="1000" dirty="0" smtClean="0"/>
              <a:t>/he is the only member of his/her race.</a:t>
            </a:r>
          </a:p>
          <a:p>
            <a:r>
              <a:rPr lang="en-US" sz="1000" dirty="0" smtClean="0"/>
              <a:t>12. I can go into a music shop and count on finding the music of my race represented, into a supermarket and find the staple foods which fit with my cultural traditions, into a hairdresser’s shop and find someone who can cut my hair.</a:t>
            </a:r>
          </a:p>
          <a:p>
            <a:r>
              <a:rPr lang="en-US" sz="1000" dirty="0" smtClean="0"/>
              <a:t>13. Whether I use checks, credit cards or cash, I can count on my skin color not to work against the appearance of financial reliability.</a:t>
            </a:r>
          </a:p>
          <a:p>
            <a:r>
              <a:rPr lang="en-US" sz="1000" dirty="0" smtClean="0"/>
              <a:t>14. I can arrange to protect my children most of the time from people who might not like them.</a:t>
            </a:r>
          </a:p>
          <a:p>
            <a:r>
              <a:rPr lang="en-US" sz="1000" dirty="0" smtClean="0"/>
              <a:t>15. I do not have to educate my children to be aware of systemic racism for their own daily physical protection.</a:t>
            </a:r>
          </a:p>
          <a:p>
            <a:r>
              <a:rPr lang="en-US" sz="1000" dirty="0" smtClean="0"/>
              <a:t>16. I can be pretty sure that my children’s teachers and employers will tolerate them if they fit school and workplace norms; my chief worries about them do not</a:t>
            </a:r>
          </a:p>
          <a:p>
            <a:r>
              <a:rPr lang="en-US" sz="1000" dirty="0" smtClean="0"/>
              <a:t>concern others’ attitudes toward their race.</a:t>
            </a:r>
          </a:p>
          <a:p>
            <a:r>
              <a:rPr lang="en-US" sz="1000" dirty="0" smtClean="0"/>
              <a:t>17. I can talk with my mouth full and not have people put this down to my color.</a:t>
            </a:r>
          </a:p>
          <a:p>
            <a:r>
              <a:rPr lang="en-US" sz="1000" dirty="0" smtClean="0"/>
              <a:t>18. I can swear, or dress in second hand clothes, or not letters, without having people attribute these choices to the bad morals, the poverty or the illiteracy of</a:t>
            </a:r>
          </a:p>
          <a:p>
            <a:r>
              <a:rPr lang="en-US" sz="1000" dirty="0" smtClean="0"/>
              <a:t>my race.</a:t>
            </a:r>
          </a:p>
          <a:p>
            <a:r>
              <a:rPr lang="en-US" sz="1000" dirty="0" smtClean="0"/>
              <a:t>19. I can answer and speak in public to a powerful male group without putting my race on trial.</a:t>
            </a:r>
          </a:p>
          <a:p>
            <a:r>
              <a:rPr lang="en-US" sz="1000" dirty="0" smtClean="0"/>
              <a:t>20. I can do well in a challenging situation without being called a credit to my race.</a:t>
            </a:r>
          </a:p>
          <a:p>
            <a:r>
              <a:rPr lang="en-US" sz="1000" dirty="0" smtClean="0"/>
              <a:t>21. I am never asked to speak for all the people of my racial group.</a:t>
            </a:r>
          </a:p>
          <a:p>
            <a:r>
              <a:rPr lang="en-US" sz="1000" dirty="0" smtClean="0"/>
              <a:t>22. I can remain oblivious of the language and customs of persons of color who constitute the world’s majority without feeling in my culture any penalty for such oblivion.</a:t>
            </a:r>
          </a:p>
          <a:p>
            <a:r>
              <a:rPr lang="en-US" sz="1000" dirty="0" smtClean="0"/>
              <a:t>23. I can criticize our government and talk about how much I fear its policies and behavior without being seen as a cultural outsider.</a:t>
            </a:r>
          </a:p>
          <a:p>
            <a:r>
              <a:rPr lang="en-US" sz="1000" dirty="0" smtClean="0"/>
              <a:t>24. I can be pretty sure that if I ask to talk to the “person in charge”, I will be facing a person of my race.</a:t>
            </a:r>
          </a:p>
          <a:p>
            <a:endParaRPr lang="en-US" sz="1000" dirty="0" smtClean="0"/>
          </a:p>
          <a:p>
            <a:r>
              <a:rPr lang="en-US" sz="1000" dirty="0" smtClean="0"/>
              <a:t>Peggy McIntosh is associate director of the Wellesley Collage Center for Research on Women.</a:t>
            </a:r>
            <a:endParaRPr lang="en-US" sz="1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643" y="2505670"/>
            <a:ext cx="89987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565"/>
                </a:solidFill>
              </a:rPr>
              <a:t>project 2 </a:t>
            </a:r>
            <a:r>
              <a:rPr lang="en-US" dirty="0" smtClean="0"/>
              <a:t>: </a:t>
            </a:r>
            <a:r>
              <a:rPr lang="en-US" i="1" dirty="0" smtClean="0"/>
              <a:t>cultural identity # citizen designer</a:t>
            </a:r>
          </a:p>
          <a:p>
            <a:endParaRPr lang="en-US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01052_10150320287921362_63313936361_8269381_645234849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609600"/>
            <a:ext cx="7391400" cy="54370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86600" y="6172200"/>
            <a:ext cx="115995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Akiko Slaughter</a:t>
            </a:r>
            <a:br>
              <a:rPr lang="en-US" sz="1200" dirty="0" smtClean="0"/>
            </a:br>
            <a:r>
              <a:rPr lang="en-US" sz="1050" i="1" dirty="0" smtClean="0"/>
              <a:t>Japan</a:t>
            </a:r>
            <a:endParaRPr lang="en-US" sz="105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361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75332"/>
            <a:ext cx="4191000" cy="62815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63822" y="6114618"/>
            <a:ext cx="1206918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Melanie </a:t>
            </a:r>
            <a:r>
              <a:rPr lang="en-US" sz="1200" dirty="0" err="1" smtClean="0"/>
              <a:t>Lecaroz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050" i="1" dirty="0" smtClean="0"/>
              <a:t>Philippines</a:t>
            </a:r>
            <a:endParaRPr lang="en-US" sz="105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3547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11" y="533400"/>
            <a:ext cx="7934377" cy="52937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85161" y="6096000"/>
            <a:ext cx="1013882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Victor </a:t>
            </a:r>
            <a:r>
              <a:rPr lang="en-US" sz="1200" dirty="0" err="1" smtClean="0"/>
              <a:t>Stuber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050" i="1" dirty="0" smtClean="0"/>
              <a:t>Switzerland</a:t>
            </a:r>
            <a:endParaRPr lang="en-US" sz="105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616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333" y="959961"/>
            <a:ext cx="7401334" cy="49380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9000" y="6172200"/>
            <a:ext cx="1089173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Jessica </a:t>
            </a:r>
            <a:r>
              <a:rPr lang="en-US" sz="1200" dirty="0" err="1" smtClean="0"/>
              <a:t>Hannel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050" i="1" dirty="0" smtClean="0"/>
              <a:t>Germany</a:t>
            </a:r>
            <a:endParaRPr lang="en-US" sz="105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nal Project #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591" y="533400"/>
            <a:ext cx="5428818" cy="5428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69667" y="6114618"/>
            <a:ext cx="1083162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Melissa Curtin</a:t>
            </a:r>
            <a:br>
              <a:rPr lang="en-US" sz="1200" dirty="0" smtClean="0"/>
            </a:br>
            <a:r>
              <a:rPr lang="en-US" sz="1050" i="1" dirty="0" smtClean="0"/>
              <a:t>Turkey</a:t>
            </a:r>
            <a:endParaRPr lang="en-US" sz="105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643" y="2505670"/>
            <a:ext cx="899871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565"/>
                </a:solidFill>
              </a:rPr>
              <a:t>Thank you</a:t>
            </a:r>
          </a:p>
          <a:p>
            <a:pPr algn="ctr"/>
            <a:endParaRPr lang="en-US" dirty="0" smtClean="0">
              <a:solidFill>
                <a:srgbClr val="FF0565"/>
              </a:solidFill>
            </a:endParaRPr>
          </a:p>
          <a:p>
            <a:pPr algn="ctr"/>
            <a:r>
              <a:rPr lang="en-US" sz="1400" dirty="0" smtClean="0"/>
              <a:t>Archana Shekara</a:t>
            </a:r>
          </a:p>
          <a:p>
            <a:pPr algn="ctr"/>
            <a:r>
              <a:rPr lang="en-US" sz="1200" dirty="0" smtClean="0"/>
              <a:t>Assistant Professor of Graphic Design</a:t>
            </a:r>
          </a:p>
          <a:p>
            <a:pPr algn="ctr"/>
            <a:r>
              <a:rPr lang="en-US" sz="1200" dirty="0" smtClean="0"/>
              <a:t>School of Art</a:t>
            </a:r>
          </a:p>
          <a:p>
            <a:pPr algn="ctr"/>
            <a:r>
              <a:rPr lang="en-US" sz="1200" i="1" dirty="0" err="1" smtClean="0"/>
              <a:t>ashekar@ilstu.edu</a:t>
            </a:r>
            <a:endParaRPr lang="en-US" sz="1200" i="1" dirty="0" smtClean="0"/>
          </a:p>
          <a:p>
            <a:endParaRPr lang="en-US" sz="1400" i="1" dirty="0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ock_000000450125Sma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761999"/>
            <a:ext cx="7786157" cy="5181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ock_000005068740Mediu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668541"/>
            <a:ext cx="4191001" cy="55798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rt ed present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163285"/>
            <a:ext cx="9144000" cy="6531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opics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922318" y="0"/>
            <a:ext cx="529936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cda presentation 09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163285"/>
            <a:ext cx="9144000" cy="6531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2643" y="2505670"/>
            <a:ext cx="89987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565"/>
                </a:solidFill>
              </a:rPr>
              <a:t>project 1 </a:t>
            </a:r>
            <a:r>
              <a:rPr lang="en-US" dirty="0" smtClean="0"/>
              <a:t>: </a:t>
            </a:r>
            <a:r>
              <a:rPr lang="en-US" i="1" dirty="0" smtClean="0"/>
              <a:t>cultural identity # object</a:t>
            </a:r>
          </a:p>
          <a:p>
            <a:endParaRPr lang="en-US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lphor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73908"/>
            <a:ext cx="4741506" cy="6279292"/>
          </a:xfrm>
          <a:prstGeom prst="rect">
            <a:avLst/>
          </a:prstGeom>
          <a:ln w="6350">
            <a:noFill/>
            <a:round/>
          </a:ln>
        </p:spPr>
      </p:pic>
      <p:sp>
        <p:nvSpPr>
          <p:cNvPr id="4" name="TextBox 3"/>
          <p:cNvSpPr txBox="1"/>
          <p:nvPr/>
        </p:nvSpPr>
        <p:spPr>
          <a:xfrm>
            <a:off x="7239000" y="6172200"/>
            <a:ext cx="1013882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Victor </a:t>
            </a:r>
            <a:r>
              <a:rPr lang="en-US" sz="1200" dirty="0" err="1" smtClean="0"/>
              <a:t>Stuber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050" i="1" dirty="0" smtClean="0"/>
              <a:t>Switzerland</a:t>
            </a:r>
            <a:endParaRPr lang="en-US" sz="105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4_FEB5_PosterRough_Pri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850" y="279400"/>
            <a:ext cx="4705350" cy="6273800"/>
          </a:xfrm>
          <a:prstGeom prst="rect">
            <a:avLst/>
          </a:prstGeom>
          <a:ln w="6350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239000" y="6172200"/>
            <a:ext cx="1206918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Melanie </a:t>
            </a:r>
            <a:r>
              <a:rPr lang="en-US" sz="1200" dirty="0" err="1" smtClean="0"/>
              <a:t>Lecaroz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050" i="1" dirty="0" smtClean="0"/>
              <a:t>Philippines</a:t>
            </a:r>
            <a:endParaRPr lang="en-US" sz="105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911</TotalTime>
  <Words>117</Words>
  <Application>Microsoft Office PowerPoint</Application>
  <PresentationFormat>On-screen Show (4:3)</PresentationFormat>
  <Paragraphs>69</Paragraphs>
  <Slides>18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Archana Shekara</dc:creator>
  <cp:lastModifiedBy>CTLT</cp:lastModifiedBy>
  <cp:revision>53</cp:revision>
  <dcterms:created xsi:type="dcterms:W3CDTF">2013-01-09T05:06:23Z</dcterms:created>
  <dcterms:modified xsi:type="dcterms:W3CDTF">2013-01-09T15:48:01Z</dcterms:modified>
</cp:coreProperties>
</file>