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1F4EB41-863D-409F-844E-E14D0DA8FC15}">
  <a:tblStyle styleId="{01F4EB41-863D-409F-844E-E14D0DA8FC15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98137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8890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228600"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marL="742950" indent="-17145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marL="1143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yanedel@ilstu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1" dirty="0"/>
              <a:t>Student Agency in Fostering Social Media Relationships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b="1"/>
              <a:t>How Students Choose to Promote</a:t>
            </a:r>
          </a:p>
          <a:p>
            <a:pPr>
              <a:buNone/>
            </a:pPr>
            <a:r>
              <a:rPr lang="en" sz="1800" b="1"/>
              <a:t>Their Creative Writing Online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685800" y="4122200"/>
            <a:ext cx="4337999" cy="94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b="1">
                <a:solidFill>
                  <a:schemeClr val="dk2"/>
                </a:solidFill>
              </a:rPr>
              <a:t>Ryan Edel</a:t>
            </a:r>
          </a:p>
          <a:p>
            <a:pPr lvl="0" rtl="0">
              <a:buNone/>
            </a:pPr>
            <a:r>
              <a:rPr lang="en" sz="1800" b="1">
                <a:solidFill>
                  <a:schemeClr val="dk2"/>
                </a:solidFill>
              </a:rPr>
              <a:t>Ph.D. Student – English Studies</a:t>
            </a:r>
          </a:p>
          <a:p>
            <a:pPr>
              <a:buNone/>
            </a:pPr>
            <a:r>
              <a:rPr lang="en" sz="1800" b="1">
                <a:solidFill>
                  <a:schemeClr val="dk2"/>
                </a:solidFill>
              </a:rPr>
              <a:t>Illinois State University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Media Habits</a:t>
            </a:r>
          </a:p>
          <a:p>
            <a:endParaRPr/>
          </a:p>
          <a:p>
            <a:pPr lvl="0" rtl="0">
              <a:buNone/>
            </a:pPr>
            <a:r>
              <a:rPr lang="en" sz="2400"/>
              <a:t>Using technology to seek out feedback and verification.</a:t>
            </a:r>
          </a:p>
        </p:txBody>
      </p:sp>
      <p:sp>
        <p:nvSpPr>
          <p:cNvPr id="155" name="Shape 155"/>
          <p:cNvSpPr/>
          <p:nvPr/>
        </p:nvSpPr>
        <p:spPr>
          <a:xfrm>
            <a:off x="456250" y="2757650"/>
            <a:ext cx="3408000" cy="1148999"/>
          </a:xfrm>
          <a:prstGeom prst="wedgeRoundRectCallout">
            <a:avLst>
              <a:gd name="adj1" fmla="val 72448"/>
              <a:gd name="adj2" fmla="val -67402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buNone/>
            </a:pPr>
            <a:r>
              <a:rPr lang="en" sz="1800" b="1">
                <a:solidFill>
                  <a:schemeClr val="accent2"/>
                </a:solidFill>
              </a:rPr>
              <a:t>Bidirectional Connection:</a:t>
            </a:r>
          </a:p>
          <a:p>
            <a:pPr lvl="0" algn="l" rtl="0">
              <a:buNone/>
            </a:pPr>
            <a:r>
              <a:rPr lang="en" sz="2400" b="1">
                <a:solidFill>
                  <a:schemeClr val="accent2"/>
                </a:solidFill>
              </a:rPr>
              <a:t>Scribophile</a:t>
            </a:r>
          </a:p>
        </p:txBody>
      </p:sp>
      <p:sp>
        <p:nvSpPr>
          <p:cNvPr id="156" name="Shape 156"/>
          <p:cNvSpPr/>
          <p:nvPr/>
        </p:nvSpPr>
        <p:spPr>
          <a:xfrm>
            <a:off x="456250" y="2811875"/>
            <a:ext cx="3408000" cy="2097000"/>
          </a:xfrm>
          <a:prstGeom prst="wedgeRoundRectCallout">
            <a:avLst>
              <a:gd name="adj1" fmla="val 71287"/>
              <a:gd name="adj2" fmla="val -60691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chemeClr val="accent2"/>
                </a:solidFill>
              </a:rPr>
              <a:t>Bidirectional Connection:</a:t>
            </a:r>
          </a:p>
          <a:p>
            <a:pPr marL="457200" lvl="0" indent="-381000" algn="l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chemeClr val="accent2"/>
                </a:solidFill>
              </a:rPr>
              <a:t>Reconnect with friends</a:t>
            </a:r>
          </a:p>
          <a:p>
            <a:pPr marL="457200" lvl="0" indent="-381000" algn="l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chemeClr val="accent2"/>
                </a:solidFill>
              </a:rPr>
              <a:t>Facebook groups, e-mail</a:t>
            </a:r>
          </a:p>
        </p:txBody>
      </p:sp>
      <p:sp>
        <p:nvSpPr>
          <p:cNvPr id="157" name="Shape 157"/>
          <p:cNvSpPr/>
          <p:nvPr/>
        </p:nvSpPr>
        <p:spPr>
          <a:xfrm>
            <a:off x="456250" y="2811875"/>
            <a:ext cx="3560400" cy="2097000"/>
          </a:xfrm>
          <a:prstGeom prst="wedgeRoundRectCallout">
            <a:avLst>
              <a:gd name="adj1" fmla="val 67201"/>
              <a:gd name="adj2" fmla="val 15667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2400" b="1" dirty="0">
                <a:solidFill>
                  <a:schemeClr val="accent2"/>
                </a:solidFill>
              </a:rPr>
              <a:t>Tumblr</a:t>
            </a: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b="1" dirty="0">
                <a:solidFill>
                  <a:schemeClr val="accent2"/>
                </a:solidFill>
              </a:rPr>
              <a:t>Students Teaching </a:t>
            </a:r>
            <a:r>
              <a:rPr lang="en" sz="1800" b="1" dirty="0" smtClean="0">
                <a:solidFill>
                  <a:schemeClr val="accent2"/>
                </a:solidFill>
              </a:rPr>
              <a:t>Each Other New Technology</a:t>
            </a:r>
            <a:endParaRPr lang="en" sz="1800" b="1" dirty="0">
              <a:solidFill>
                <a:schemeClr val="accent2"/>
              </a:solidFill>
            </a:endParaRPr>
          </a:p>
          <a:p>
            <a:pPr marL="457200" lvl="0" indent="-3429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b="1" dirty="0">
                <a:solidFill>
                  <a:schemeClr val="accent2"/>
                </a:solidFill>
              </a:rPr>
              <a:t>Mono-Directional Connection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/>
              <a:t>Media Habits vs. Writing Goals (cont.)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Writing Goals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Human Interest </a:t>
            </a:r>
            <a:r>
              <a:rPr lang="en"/>
              <a:t>– Mix of fiction and personal memoir, variety of digital social media approaches.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Social Media</a:t>
            </a:r>
            <a:r>
              <a:rPr lang="en"/>
              <a:t> – Specifically to use social media...so the technology was not secondary to the writing goal.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 dirty="0"/>
              <a:t>Media </a:t>
            </a:r>
            <a:r>
              <a:rPr lang="en" sz="3000" b="1" dirty="0" smtClean="0"/>
              <a:t>Habits</a:t>
            </a:r>
          </a:p>
          <a:p>
            <a:pPr lvl="0" rtl="0">
              <a:buNone/>
            </a:pPr>
            <a:r>
              <a:rPr lang="en" sz="2000" b="1" dirty="0" smtClean="0"/>
              <a:t>(example of two students)</a:t>
            </a:r>
            <a:endParaRPr lang="en" sz="2000" b="1" dirty="0"/>
          </a:p>
          <a:p>
            <a:endParaRPr dirty="0"/>
          </a:p>
          <a:p>
            <a:endParaRPr dirty="0"/>
          </a:p>
          <a:p>
            <a:pPr lvl="0" rtl="0">
              <a:buNone/>
            </a:pPr>
            <a:r>
              <a:rPr lang="en" sz="3000" b="1" dirty="0">
                <a:solidFill>
                  <a:schemeClr val="accent2"/>
                </a:solidFill>
              </a:rPr>
              <a:t>Determined by</a:t>
            </a:r>
          </a:p>
          <a:p>
            <a:pPr lvl="0" rtl="0">
              <a:buNone/>
            </a:pPr>
            <a:r>
              <a:rPr lang="en" sz="3000" b="1" dirty="0">
                <a:solidFill>
                  <a:schemeClr val="accent2"/>
                </a:solidFill>
              </a:rPr>
              <a:t>Writing Goals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3352800" y="1504950"/>
            <a:ext cx="1189800" cy="327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0000" b="1" dirty="0">
                <a:solidFill>
                  <a:schemeClr val="accent2"/>
                </a:solidFill>
              </a:rPr>
              <a:t>{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 dirty="0"/>
              <a:t>Writing Goals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Priorities</a:t>
            </a:r>
            <a:r>
              <a:rPr lang="en" dirty="0"/>
              <a:t>: One participant viewed online publishing as a waste of time; another found online sharing as a revolutionary way to gain feedback for revision.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Handwriting</a:t>
            </a:r>
            <a:r>
              <a:rPr lang="en" dirty="0"/>
              <a:t>: Both these students used handwritten drafts as an integral part of their composition process.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/>
              <a:t>Media Habits vs. Writing Goals (cont.)</a:t>
            </a:r>
          </a:p>
        </p:txBody>
      </p:sp>
      <p:sp>
        <p:nvSpPr>
          <p:cNvPr id="168" name="Shape 168"/>
          <p:cNvSpPr/>
          <p:nvPr/>
        </p:nvSpPr>
        <p:spPr>
          <a:xfrm>
            <a:off x="-1066675" y="2016175"/>
            <a:ext cx="8390700" cy="1770299"/>
          </a:xfrm>
          <a:prstGeom prst="cloudCallout">
            <a:avLst>
              <a:gd name="adj1" fmla="val 323"/>
              <a:gd name="adj2" fmla="val 9775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400" b="1">
                <a:solidFill>
                  <a:schemeClr val="accent2"/>
                </a:solidFill>
              </a:rPr>
              <a:t>Personal Student Views on</a:t>
            </a:r>
          </a:p>
          <a:p>
            <a:pPr lvl="0" algn="ctr" rtl="0">
              <a:buNone/>
            </a:pPr>
            <a:r>
              <a:rPr lang="en" sz="3000" b="1">
                <a:solidFill>
                  <a:schemeClr val="accent2"/>
                </a:solidFill>
              </a:rPr>
              <a:t>Revision and Dissemination</a:t>
            </a:r>
          </a:p>
        </p:txBody>
      </p:sp>
      <p:sp>
        <p:nvSpPr>
          <p:cNvPr id="169" name="Shape 169"/>
          <p:cNvSpPr/>
          <p:nvPr/>
        </p:nvSpPr>
        <p:spPr>
          <a:xfrm rot="10800000" flipH="1">
            <a:off x="2793850" y="3894825"/>
            <a:ext cx="1742999" cy="1013999"/>
          </a:xfrm>
          <a:prstGeom prst="bentArrow">
            <a:avLst>
              <a:gd name="adj1" fmla="val 50000"/>
              <a:gd name="adj2" fmla="val 45521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4688575" y="3748250"/>
            <a:ext cx="3795300" cy="12659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>
                <a:solidFill>
                  <a:schemeClr val="accent2"/>
                </a:solidFill>
              </a:rPr>
              <a:t>Specific Uses of</a:t>
            </a:r>
          </a:p>
          <a:p>
            <a:pPr lvl="0" algn="ctr" rtl="0">
              <a:buNone/>
            </a:pPr>
            <a:r>
              <a:rPr lang="en" sz="3000" b="1">
                <a:solidFill>
                  <a:schemeClr val="accent2"/>
                </a:solidFill>
              </a:rPr>
              <a:t>Technology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/>
              <a:t>A </a:t>
            </a:r>
            <a:r>
              <a:rPr lang="en" sz="2400" b="1" i="1" dirty="0"/>
              <a:t>Presumed</a:t>
            </a:r>
            <a:r>
              <a:rPr lang="en" sz="2400" b="1" dirty="0"/>
              <a:t> Model for Outreach to Outside Community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Google Docs Preparation Helps In-Class Discussions</a:t>
            </a:r>
          </a:p>
          <a:p>
            <a:pPr lvl="0" rtl="0">
              <a:buNone/>
            </a:pPr>
            <a:r>
              <a:rPr lang="en" dirty="0"/>
              <a:t>Pre-class Google Docs comments on student work enlivened the in-class discussions.  Students directly referenced both instructor and classmate online comments during in-class discussions.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Digital Commenting Reflected Group Dynamics</a:t>
            </a:r>
          </a:p>
          <a:p>
            <a:pPr lvl="0" rtl="0">
              <a:buNone/>
            </a:pPr>
            <a:r>
              <a:rPr lang="en" dirty="0" smtClean="0"/>
              <a:t>Participation </a:t>
            </a:r>
            <a:r>
              <a:rPr lang="en" dirty="0"/>
              <a:t>in pre-class Google Docs commenting varied by workshop group.  The more </a:t>
            </a:r>
            <a:r>
              <a:rPr lang="en" dirty="0" smtClean="0"/>
              <a:t>“energetic</a:t>
            </a:r>
            <a:r>
              <a:rPr lang="en" dirty="0"/>
              <a:t>” the group (based on in-class observations), the greater the number and quality of Google Docs comments.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Internal Community</a:t>
            </a:r>
          </a:p>
        </p:txBody>
      </p:sp>
      <p:sp>
        <p:nvSpPr>
          <p:cNvPr id="177" name="Shape 177"/>
          <p:cNvSpPr/>
          <p:nvPr/>
        </p:nvSpPr>
        <p:spPr>
          <a:xfrm>
            <a:off x="1905000" y="2800351"/>
            <a:ext cx="5123700" cy="762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accent2"/>
                </a:solidFill>
              </a:rPr>
              <a:t>External Communities Don’t Always Respond...</a:t>
            </a:r>
          </a:p>
        </p:txBody>
      </p:sp>
      <p:sp>
        <p:nvSpPr>
          <p:cNvPr id="178" name="Shape 178"/>
          <p:cNvSpPr/>
          <p:nvPr/>
        </p:nvSpPr>
        <p:spPr>
          <a:xfrm>
            <a:off x="1176050" y="4248150"/>
            <a:ext cx="2590800" cy="742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accent2"/>
                </a:solidFill>
              </a:rPr>
              <a:t>Disengaged Community</a:t>
            </a:r>
          </a:p>
        </p:txBody>
      </p:sp>
      <p:sp>
        <p:nvSpPr>
          <p:cNvPr id="179" name="Shape 179"/>
          <p:cNvSpPr/>
          <p:nvPr/>
        </p:nvSpPr>
        <p:spPr>
          <a:xfrm>
            <a:off x="4207225" y="4205851"/>
            <a:ext cx="1107900" cy="804299"/>
          </a:xfrm>
          <a:prstGeom prst="rightArrow">
            <a:avLst>
              <a:gd name="adj1" fmla="val 50000"/>
              <a:gd name="adj2" fmla="val 32801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595650" y="4248150"/>
            <a:ext cx="2590800" cy="742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400" b="1">
                <a:solidFill>
                  <a:schemeClr val="accent2"/>
                </a:solidFill>
              </a:rPr>
              <a:t>Disengaged Students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/>
              <a:t>“Community” beyond the classroom difficult to foster.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12 Study Participants</a:t>
            </a:r>
          </a:p>
          <a:p>
            <a:pPr marL="457200" lvl="0" indent="0" rtl="0">
              <a:buNone/>
            </a:pPr>
            <a:r>
              <a:rPr lang="en" sz="2400" dirty="0"/>
              <a:t>7 initiated optional outside interactions.</a:t>
            </a:r>
          </a:p>
          <a:p>
            <a:pPr marL="914400" lvl="0" indent="0" rtl="0">
              <a:buNone/>
            </a:pPr>
            <a:r>
              <a:rPr lang="en" sz="2400" dirty="0"/>
              <a:t>5 relied on feedback from outside the classroom.</a:t>
            </a:r>
          </a:p>
          <a:p>
            <a:pPr marL="1371600" lvl="0" indent="0" rtl="0">
              <a:buNone/>
            </a:pPr>
            <a:r>
              <a:rPr lang="en" sz="2400" dirty="0"/>
              <a:t>2 of this group sought out new social groups.</a:t>
            </a:r>
          </a:p>
          <a:p>
            <a:endParaRPr dirty="0"/>
          </a:p>
          <a:p>
            <a:pPr marL="1371600" lvl="0" indent="0" rtl="0">
              <a:buNone/>
            </a:pPr>
            <a:r>
              <a:rPr lang="en" sz="2400" b="1" dirty="0"/>
              <a:t>Only a single study participant cultivated an enduring community of </a:t>
            </a:r>
            <a:r>
              <a:rPr lang="en" sz="2400" b="1" i="1" dirty="0"/>
              <a:t>new </a:t>
            </a:r>
            <a:r>
              <a:rPr lang="en" sz="2400" b="1" dirty="0"/>
              <a:t>outside</a:t>
            </a:r>
            <a:r>
              <a:rPr lang="en" sz="2400" b="1" i="1" dirty="0"/>
              <a:t> </a:t>
            </a:r>
            <a:r>
              <a:rPr lang="en" sz="2400" b="1" dirty="0"/>
              <a:t>readers.  This participant used Scribophile.</a:t>
            </a:r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/>
              <a:t>Optional Outside Community</a:t>
            </a:r>
          </a:p>
        </p:txBody>
      </p:sp>
      <p:sp>
        <p:nvSpPr>
          <p:cNvPr id="187" name="Shape 187"/>
          <p:cNvSpPr/>
          <p:nvPr/>
        </p:nvSpPr>
        <p:spPr>
          <a:xfrm>
            <a:off x="376650" y="1126125"/>
            <a:ext cx="8390700" cy="3864900"/>
          </a:xfrm>
          <a:prstGeom prst="cloudCallout">
            <a:avLst>
              <a:gd name="adj1" fmla="val 323"/>
              <a:gd name="adj2" fmla="val 9775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400" b="1">
                <a:solidFill>
                  <a:schemeClr val="accent2"/>
                </a:solidFill>
              </a:rPr>
              <a:t>For community engagement,</a:t>
            </a:r>
          </a:p>
          <a:p>
            <a:pPr lvl="0" algn="ctr" rtl="0">
              <a:buNone/>
            </a:pPr>
            <a:r>
              <a:rPr lang="en" sz="3600" b="1">
                <a:solidFill>
                  <a:schemeClr val="accent2"/>
                </a:solidFill>
              </a:rPr>
              <a:t>Student Goals</a:t>
            </a:r>
          </a:p>
          <a:p>
            <a:pPr lvl="0" algn="ctr" rtl="0">
              <a:buNone/>
            </a:pPr>
            <a:r>
              <a:rPr lang="en" sz="2400" b="1">
                <a:solidFill>
                  <a:schemeClr val="accent2"/>
                </a:solidFill>
              </a:rPr>
              <a:t>are more important than</a:t>
            </a:r>
          </a:p>
          <a:p>
            <a:pPr lvl="0" algn="ctr" rtl="0">
              <a:buNone/>
            </a:pPr>
            <a:r>
              <a:rPr lang="en" sz="3600" b="1">
                <a:solidFill>
                  <a:schemeClr val="accent2"/>
                </a:solidFill>
              </a:rPr>
              <a:t>Instructor Priorities.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Am I Doing on Time??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Sometimes I present fast, sometimes I present slow…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In case you’ve forgotten:</a:t>
            </a:r>
          </a:p>
          <a:p>
            <a:endParaRPr/>
          </a:p>
          <a:p>
            <a:pPr lvl="0" algn="ctr" rtl="0">
              <a:buNone/>
            </a:pPr>
            <a:r>
              <a:rPr lang="en" sz="2400"/>
              <a:t>Ryan Edel</a:t>
            </a:r>
          </a:p>
          <a:p>
            <a:pPr lvl="0" algn="ctr" rtl="0">
              <a:buNone/>
            </a:pPr>
            <a:r>
              <a:rPr lang="en" sz="2400"/>
              <a:t>Ph.D. Student – English Studies</a:t>
            </a:r>
          </a:p>
          <a:p>
            <a:pPr lvl="0" algn="ctr" rtl="0"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ryanedel@ilstu.edu</a:t>
            </a:r>
          </a:p>
          <a:p>
            <a:endParaRPr/>
          </a:p>
          <a:p>
            <a:pPr>
              <a:buNone/>
            </a:pPr>
            <a:r>
              <a:rPr lang="en" sz="2400" b="1"/>
              <a:t>Next, we’ll talk technology...or I’ll take questions!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Tale of Two Technologies...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Google Docs Worked</a:t>
            </a:r>
          </a:p>
          <a:p>
            <a:endParaRPr dirty="0"/>
          </a:p>
          <a:p>
            <a:pPr lvl="0" rtl="0">
              <a:buNone/>
            </a:pPr>
            <a:r>
              <a:rPr lang="en" b="1" dirty="0"/>
              <a:t>Integral to In-Class Interactions</a:t>
            </a:r>
          </a:p>
          <a:p>
            <a:endParaRPr dirty="0"/>
          </a:p>
          <a:p>
            <a:pPr lvl="0" rtl="0">
              <a:buNone/>
            </a:pPr>
            <a:r>
              <a:rPr lang="en" b="1" dirty="0"/>
              <a:t>Platform Encourages Flexibility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buNone/>
            </a:pPr>
            <a:r>
              <a:rPr lang="en" b="1" dirty="0"/>
              <a:t>Grading Tied to Successful Use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Scribophile Didn’t</a:t>
            </a:r>
          </a:p>
          <a:p>
            <a:endParaRPr dirty="0"/>
          </a:p>
          <a:p>
            <a:pPr lvl="0" rtl="0">
              <a:buNone/>
            </a:pPr>
            <a:r>
              <a:rPr lang="en" b="1" dirty="0"/>
              <a:t>“Independent” Learning Expected</a:t>
            </a:r>
          </a:p>
          <a:p>
            <a:endParaRPr dirty="0"/>
          </a:p>
          <a:p>
            <a:pPr lvl="0" rtl="0">
              <a:buNone/>
            </a:pPr>
            <a:r>
              <a:rPr lang="en" b="1" dirty="0"/>
              <a:t>Platform Purposefully Limits User </a:t>
            </a:r>
            <a:r>
              <a:rPr lang="en" b="1" i="1" dirty="0"/>
              <a:t>Activity</a:t>
            </a:r>
            <a:r>
              <a:rPr lang="en" b="1" dirty="0"/>
              <a:t> to Encourage </a:t>
            </a:r>
            <a:r>
              <a:rPr lang="en" b="1" i="1" dirty="0"/>
              <a:t>Inter-</a:t>
            </a:r>
            <a:r>
              <a:rPr lang="en" b="1" dirty="0"/>
              <a:t>activity</a:t>
            </a:r>
            <a:r>
              <a:rPr lang="en" b="1" i="1" dirty="0"/>
              <a:t>. </a:t>
            </a:r>
            <a:r>
              <a:rPr lang="en" b="1" dirty="0"/>
              <a:t> </a:t>
            </a:r>
            <a:r>
              <a:rPr lang="en" dirty="0"/>
              <a:t>(And to encourage monthly subscription fees…)</a:t>
            </a:r>
          </a:p>
          <a:p>
            <a:endParaRPr dirty="0"/>
          </a:p>
          <a:p>
            <a:pPr>
              <a:buNone/>
            </a:pPr>
            <a:r>
              <a:rPr lang="en" b="1" dirty="0"/>
              <a:t>Grading Tied to </a:t>
            </a:r>
            <a:r>
              <a:rPr lang="en" b="1" i="1" dirty="0"/>
              <a:t>Attempted</a:t>
            </a:r>
            <a:r>
              <a:rPr lang="en" b="1" dirty="0"/>
              <a:t> Use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/>
              <a:t>Google Docs – Internal Community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Frequent technology problems expected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Tiered introduction – scaffolding of complication of tasks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Extra class-time allotted for performing new tasks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Students encouraged to help each other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Grading tied to adoption of Google Docs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Participation grade in syllabus: online component weighted more heavily than in-class component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“Housekeeping” tasks implemented via Google Docs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Syllabus Updates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Group Assignments</a:t>
            </a:r>
          </a:p>
        </p:txBody>
      </p:sp>
      <p:sp>
        <p:nvSpPr>
          <p:cNvPr id="207" name="Shape 207"/>
          <p:cNvSpPr/>
          <p:nvPr/>
        </p:nvSpPr>
        <p:spPr>
          <a:xfrm>
            <a:off x="376650" y="1611725"/>
            <a:ext cx="8390700" cy="2928000"/>
          </a:xfrm>
          <a:prstGeom prst="cloudCallout">
            <a:avLst>
              <a:gd name="adj1" fmla="val 211"/>
              <a:gd name="adj2" fmla="val 18449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400" b="1">
                <a:solidFill>
                  <a:schemeClr val="accent2"/>
                </a:solidFill>
              </a:rPr>
              <a:t>Major Surprise:</a:t>
            </a:r>
          </a:p>
          <a:p>
            <a:pPr lvl="0" algn="ctr" rtl="0">
              <a:buNone/>
            </a:pPr>
            <a:r>
              <a:rPr lang="en" sz="3600" b="1">
                <a:solidFill>
                  <a:schemeClr val="accent2"/>
                </a:solidFill>
              </a:rPr>
              <a:t>Students reported liking Google Docs for Workshop.</a:t>
            </a:r>
          </a:p>
        </p:txBody>
      </p:sp>
      <p:sp>
        <p:nvSpPr>
          <p:cNvPr id="208" name="Shape 208"/>
          <p:cNvSpPr/>
          <p:nvPr/>
        </p:nvSpPr>
        <p:spPr>
          <a:xfrm>
            <a:off x="376650" y="1126125"/>
            <a:ext cx="8390700" cy="3864900"/>
          </a:xfrm>
          <a:prstGeom prst="cloudCallout">
            <a:avLst>
              <a:gd name="adj1" fmla="val 323"/>
              <a:gd name="adj2" fmla="val 9775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3600" b="1" dirty="0">
                <a:solidFill>
                  <a:schemeClr val="accent2"/>
                </a:solidFill>
              </a:rPr>
              <a:t>Variables of</a:t>
            </a:r>
          </a:p>
          <a:p>
            <a:pPr lvl="0" algn="ctr" rtl="0">
              <a:buNone/>
            </a:pPr>
            <a:r>
              <a:rPr lang="en" sz="3600" b="1" dirty="0">
                <a:solidFill>
                  <a:schemeClr val="accent2"/>
                </a:solidFill>
              </a:rPr>
              <a:t>Unknown Effect:</a:t>
            </a:r>
          </a:p>
          <a:p>
            <a:pPr lvl="0" algn="ctr" rtl="0">
              <a:buNone/>
            </a:pPr>
            <a:r>
              <a:rPr lang="en" sz="2400" b="1" dirty="0">
                <a:solidFill>
                  <a:schemeClr val="accent2"/>
                </a:solidFill>
              </a:rPr>
              <a:t>Student </a:t>
            </a:r>
            <a:r>
              <a:rPr lang="en" sz="2400" b="1" dirty="0" smtClean="0">
                <a:solidFill>
                  <a:schemeClr val="accent2"/>
                </a:solidFill>
              </a:rPr>
              <a:t>Age </a:t>
            </a:r>
            <a:r>
              <a:rPr lang="en" sz="2400" b="1" dirty="0">
                <a:solidFill>
                  <a:schemeClr val="accent2"/>
                </a:solidFill>
              </a:rPr>
              <a:t>and </a:t>
            </a:r>
            <a:r>
              <a:rPr lang="en" sz="2400" b="1" dirty="0" smtClean="0">
                <a:solidFill>
                  <a:schemeClr val="accent2"/>
                </a:solidFill>
              </a:rPr>
              <a:t>Maturity</a:t>
            </a:r>
            <a:endParaRPr lang="en" sz="2400" b="1" dirty="0">
              <a:solidFill>
                <a:schemeClr val="accent2"/>
              </a:solidFill>
            </a:endParaRPr>
          </a:p>
          <a:p>
            <a:pPr lvl="0" algn="ctr" rtl="0">
              <a:buNone/>
            </a:pPr>
            <a:r>
              <a:rPr lang="en" sz="2400" b="1" dirty="0">
                <a:solidFill>
                  <a:schemeClr val="accent2"/>
                </a:solidFill>
              </a:rPr>
              <a:t>Classroom </a:t>
            </a:r>
            <a:r>
              <a:rPr lang="en" sz="2400" b="1" dirty="0" smtClean="0">
                <a:solidFill>
                  <a:schemeClr val="accent2"/>
                </a:solidFill>
              </a:rPr>
              <a:t>Synergy</a:t>
            </a:r>
            <a:endParaRPr lang="en" sz="2400" b="1" dirty="0">
              <a:solidFill>
                <a:schemeClr val="accent2"/>
              </a:solidFill>
            </a:endParaRPr>
          </a:p>
          <a:p>
            <a:pPr lvl="0" algn="ctr" rtl="0">
              <a:buNone/>
            </a:pPr>
            <a:r>
              <a:rPr lang="en" sz="2400" b="1" dirty="0">
                <a:solidFill>
                  <a:schemeClr val="accent2"/>
                </a:solidFill>
              </a:rPr>
              <a:t>Grading </a:t>
            </a:r>
            <a:r>
              <a:rPr lang="en" sz="2400" b="1" dirty="0" smtClean="0">
                <a:solidFill>
                  <a:schemeClr val="accent2"/>
                </a:solidFill>
              </a:rPr>
              <a:t>Policies</a:t>
            </a:r>
            <a:endParaRPr lang="en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 dirty="0"/>
              <a:t>Scribophile – External Community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 smtClean="0"/>
              <a:t>Platform-imposed </a:t>
            </a:r>
            <a:r>
              <a:rPr lang="en" sz="2400" b="1" dirty="0"/>
              <a:t>limitations led to a loss of student interest.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Two participants truly embraced Scribophile.</a:t>
            </a:r>
          </a:p>
          <a:p>
            <a:pPr lvl="0" rtl="0">
              <a:buNone/>
            </a:pPr>
            <a:r>
              <a:rPr lang="en" dirty="0"/>
              <a:t>They purchased monthly memberships in order to share more works online.  One used it exclusively for the final project, and the other used it not at all.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No other participants incorporated Scribophile as part of their final projects.</a:t>
            </a:r>
          </a:p>
          <a:p>
            <a:endParaRPr dirty="0"/>
          </a:p>
          <a:p>
            <a:endParaRPr dirty="0"/>
          </a:p>
        </p:txBody>
      </p:sp>
      <p:sp>
        <p:nvSpPr>
          <p:cNvPr id="215" name="Shape 215"/>
          <p:cNvSpPr/>
          <p:nvPr/>
        </p:nvSpPr>
        <p:spPr>
          <a:xfrm>
            <a:off x="376650" y="1126125"/>
            <a:ext cx="8390700" cy="3864900"/>
          </a:xfrm>
          <a:prstGeom prst="cloudCallout">
            <a:avLst>
              <a:gd name="adj1" fmla="val 323"/>
              <a:gd name="adj2" fmla="val 9775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3600" b="1">
                <a:solidFill>
                  <a:schemeClr val="accent2"/>
                </a:solidFill>
              </a:rPr>
              <a:t>“Lesson”</a:t>
            </a:r>
          </a:p>
          <a:p>
            <a:pPr lvl="0" algn="ctr" rtl="0">
              <a:buNone/>
            </a:pPr>
            <a:r>
              <a:rPr lang="en" sz="2400" b="1">
                <a:solidFill>
                  <a:schemeClr val="accent2"/>
                </a:solidFill>
              </a:rPr>
              <a:t>Technology adoption varies by student goals and experience.  Instructors control neither.</a:t>
            </a:r>
          </a:p>
        </p:txBody>
      </p:sp>
      <p:sp>
        <p:nvSpPr>
          <p:cNvPr id="216" name="Shape 216"/>
          <p:cNvSpPr/>
          <p:nvPr/>
        </p:nvSpPr>
        <p:spPr>
          <a:xfrm>
            <a:off x="605250" y="1354725"/>
            <a:ext cx="8390700" cy="3864900"/>
          </a:xfrm>
          <a:prstGeom prst="cloudCallout">
            <a:avLst>
              <a:gd name="adj1" fmla="val 323"/>
              <a:gd name="adj2" fmla="val 9775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3600" b="1">
                <a:solidFill>
                  <a:schemeClr val="accent2"/>
                </a:solidFill>
              </a:rPr>
              <a:t>But everyone used Google Docs successfully…</a:t>
            </a:r>
          </a:p>
          <a:p>
            <a:pPr lvl="0" algn="ctr" rtl="0">
              <a:buNone/>
            </a:pPr>
            <a:r>
              <a:rPr lang="en" sz="1800" b="1">
                <a:solidFill>
                  <a:schemeClr val="accent2"/>
                </a:solidFill>
              </a:rPr>
              <a:t>(even those who didn’t report enjoying workshop)</a:t>
            </a:r>
          </a:p>
        </p:txBody>
      </p:sp>
      <p:sp>
        <p:nvSpPr>
          <p:cNvPr id="217" name="Shape 217"/>
          <p:cNvSpPr/>
          <p:nvPr/>
        </p:nvSpPr>
        <p:spPr>
          <a:xfrm>
            <a:off x="833850" y="1659525"/>
            <a:ext cx="8390700" cy="3864900"/>
          </a:xfrm>
          <a:prstGeom prst="cloudCallout">
            <a:avLst>
              <a:gd name="adj1" fmla="val 323"/>
              <a:gd name="adj2" fmla="val 97755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3600" b="1" dirty="0">
                <a:solidFill>
                  <a:schemeClr val="accent2"/>
                </a:solidFill>
              </a:rPr>
              <a:t>Working Theory:</a:t>
            </a:r>
          </a:p>
          <a:p>
            <a:pPr lvl="0" algn="ctr" rtl="0">
              <a:buNone/>
            </a:pPr>
            <a:r>
              <a:rPr lang="en" sz="3000" b="1" dirty="0">
                <a:solidFill>
                  <a:schemeClr val="accent2"/>
                </a:solidFill>
              </a:rPr>
              <a:t>Student interest is directly tied to </a:t>
            </a:r>
            <a:r>
              <a:rPr lang="en" sz="3000" b="1" dirty="0" smtClean="0">
                <a:solidFill>
                  <a:schemeClr val="accent2"/>
                </a:solidFill>
              </a:rPr>
              <a:t>personal and </a:t>
            </a:r>
            <a:r>
              <a:rPr lang="en" sz="3000" b="1" dirty="0">
                <a:solidFill>
                  <a:schemeClr val="accent2"/>
                </a:solidFill>
              </a:rPr>
              <a:t>tangible social reciprocity.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/>
              <a:t>Two participants adopted Tumblr due to student influence.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pPr lvl="0" rtl="0">
              <a:buNone/>
            </a:pPr>
            <a:r>
              <a:rPr lang="en" sz="2400" b="1" dirty="0" smtClean="0"/>
              <a:t>Limited </a:t>
            </a:r>
            <a:r>
              <a:rPr lang="en" sz="2400" b="1" dirty="0"/>
              <a:t>instructional experience with Tumblr.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/>
              <a:t>Not all students with prior Tumblr experience chose to use it in their projects.</a:t>
            </a:r>
            <a:r>
              <a:rPr lang="en"/>
              <a:t>  Participants with </a:t>
            </a:r>
            <a:r>
              <a:rPr lang="en" b="1" i="1"/>
              <a:t>limited</a:t>
            </a:r>
            <a:r>
              <a:rPr lang="en"/>
              <a:t> Tumblr experience chose to use it after seeing successful use by other students.</a:t>
            </a:r>
          </a:p>
          <a:p>
            <a:endParaRPr/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b="1"/>
              <a:t>Participants with previous knowledge of Tumblr </a:t>
            </a:r>
            <a:r>
              <a:rPr lang="en"/>
              <a:t>did not show greater or lesser engagement on Scribophile, Facebook, or Google Docs.</a:t>
            </a:r>
          </a:p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Tumblr: From Left Field</a:t>
            </a:r>
          </a:p>
        </p:txBody>
      </p:sp>
      <p:sp>
        <p:nvSpPr>
          <p:cNvPr id="225" name="Shape 225"/>
          <p:cNvSpPr/>
          <p:nvPr/>
        </p:nvSpPr>
        <p:spPr>
          <a:xfrm>
            <a:off x="2057400" y="3160775"/>
            <a:ext cx="6810600" cy="1824600"/>
          </a:xfrm>
          <a:prstGeom prst="wedgeRoundRectCallout">
            <a:avLst>
              <a:gd name="adj1" fmla="val -36249"/>
              <a:gd name="adj2" fmla="val -101319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b="1">
                <a:solidFill>
                  <a:schemeClr val="accent2"/>
                </a:solidFill>
              </a:rPr>
              <a:t>Limited Social Reciprocity</a:t>
            </a:r>
          </a:p>
          <a:p>
            <a:pPr lvl="0" algn="ctr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>
                <a:solidFill>
                  <a:schemeClr val="accent2"/>
                </a:solidFill>
              </a:rPr>
              <a:t>Tumblr has likes...but few user comments.</a:t>
            </a:r>
          </a:p>
          <a:p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456250" y="1225637"/>
            <a:ext cx="6810600" cy="1824600"/>
          </a:xfrm>
          <a:prstGeom prst="wedgeRoundRectCallout">
            <a:avLst>
              <a:gd name="adj1" fmla="val 30831"/>
              <a:gd name="adj2" fmla="val 79911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3600" b="1">
                <a:solidFill>
                  <a:schemeClr val="accent2"/>
                </a:solidFill>
              </a:rPr>
              <a:t>Two Variables for Success</a:t>
            </a:r>
          </a:p>
          <a:p>
            <a:pPr lvl="0" algn="ctr" rtl="0">
              <a:buNone/>
            </a:pPr>
            <a:r>
              <a:rPr lang="en" sz="2400" b="1">
                <a:solidFill>
                  <a:schemeClr val="accent2"/>
                </a:solidFill>
              </a:rPr>
              <a:t>Social Media Platform</a:t>
            </a:r>
          </a:p>
          <a:p>
            <a:pPr lvl="0" algn="ctr" rtl="0">
              <a:buNone/>
            </a:pPr>
            <a:r>
              <a:rPr lang="en" sz="2400" b="1">
                <a:solidFill>
                  <a:schemeClr val="accent2"/>
                </a:solidFill>
              </a:rPr>
              <a:t>Individual Engagment with Audience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
Can’t Legislate “Community Engagement”</a:t>
            </a:r>
          </a:p>
          <a:p>
            <a:endParaRPr/>
          </a:p>
          <a:p>
            <a:pPr lvl="0" rtl="0">
              <a:buNone/>
            </a:pPr>
            <a:r>
              <a:rPr lang="en" sz="3000" b="1"/>
              <a:t>Technology Success Depends on Purpose</a:t>
            </a:r>
          </a:p>
          <a:p>
            <a:endParaRPr/>
          </a:p>
          <a:p>
            <a:pPr>
              <a:buNone/>
            </a:pPr>
            <a:r>
              <a:rPr lang="en" sz="3000" b="1"/>
              <a:t>“Purpose” must match </a:t>
            </a:r>
            <a:r>
              <a:rPr lang="en" sz="3000" b="1" i="1"/>
              <a:t>Student</a:t>
            </a:r>
            <a:r>
              <a:rPr lang="en" sz="3000" b="1"/>
              <a:t> Goals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Quick Takeaways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Presentation Focus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/>
              <a:t>Student Choices and Implementation </a:t>
            </a:r>
            <a:r>
              <a:rPr lang="en" sz="2400" dirty="0"/>
              <a:t>of social media usage.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Observed Correlations </a:t>
            </a:r>
            <a:r>
              <a:rPr lang="en" sz="2400" dirty="0"/>
              <a:t>between writing, habits of interpersonal relationships, and social media.</a:t>
            </a:r>
          </a:p>
          <a:p>
            <a:endParaRPr dirty="0"/>
          </a:p>
          <a:p>
            <a:pPr>
              <a:buNone/>
            </a:pPr>
            <a:r>
              <a:rPr lang="en" sz="2400" b="1" dirty="0"/>
              <a:t>Lessons and Questions</a:t>
            </a:r>
            <a:r>
              <a:rPr lang="en" sz="2400" dirty="0"/>
              <a:t> regarding the incorporation of technology as a pedagogical tool for enhancing community engagement.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dirty="0"/>
              <a:t>The Lessons</a:t>
            </a:r>
          </a:p>
          <a:p>
            <a:endParaRPr dirty="0"/>
          </a:p>
          <a:p>
            <a:pPr lvl="0" rtl="0">
              <a:buNone/>
            </a:pPr>
            <a:r>
              <a:rPr lang="en" b="1" dirty="0"/>
              <a:t>Student influence is crucial.  </a:t>
            </a:r>
            <a:r>
              <a:rPr lang="en" dirty="0"/>
              <a:t>Students adopt technology </a:t>
            </a:r>
            <a:r>
              <a:rPr lang="en" dirty="0" smtClean="0"/>
              <a:t>in conjunction with their peers.</a:t>
            </a:r>
            <a:endParaRPr lang="en" dirty="0"/>
          </a:p>
          <a:p>
            <a:endParaRPr dirty="0"/>
          </a:p>
          <a:p>
            <a:pPr lvl="0" rtl="0">
              <a:buNone/>
            </a:pPr>
            <a:r>
              <a:rPr lang="en" b="1" dirty="0"/>
              <a:t>Rewards should be tied to success rather than the attempt.</a:t>
            </a:r>
          </a:p>
          <a:p>
            <a:endParaRPr dirty="0"/>
          </a:p>
          <a:p>
            <a:pPr>
              <a:buNone/>
            </a:pPr>
            <a:r>
              <a:rPr lang="en" b="1" dirty="0"/>
              <a:t>Each Technology Is Independently Learned.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>
                <a:solidFill>
                  <a:schemeClr val="accent2"/>
                </a:solidFill>
              </a:rPr>
              <a:t>The Questions</a:t>
            </a:r>
          </a:p>
          <a:p>
            <a:endParaRPr/>
          </a:p>
          <a:p>
            <a:pPr lvl="0" rtl="0">
              <a:buNone/>
            </a:pPr>
            <a:r>
              <a:rPr lang="en" b="1">
                <a:solidFill>
                  <a:schemeClr val="accent2"/>
                </a:solidFill>
              </a:rPr>
              <a:t>What if my students hate technology?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 b="1">
                <a:solidFill>
                  <a:schemeClr val="accent2"/>
                </a:solidFill>
              </a:rPr>
              <a:t>Can I fail a student for being hated by imaginary online people?</a:t>
            </a:r>
          </a:p>
          <a:p>
            <a:endParaRPr/>
          </a:p>
          <a:p>
            <a:pPr>
              <a:buNone/>
            </a:pPr>
            <a:r>
              <a:rPr lang="en" b="1">
                <a:solidFill>
                  <a:schemeClr val="accent2"/>
                </a:solidFill>
              </a:rPr>
              <a:t>So if I view technology as a form of literacy...does each platform constitute a separate language?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/>
              <a:t>The Technology Lessons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Might I Also Suggest:</a:t>
            </a:r>
          </a:p>
          <a:p>
            <a:pPr lvl="0" rtl="0">
              <a:buNone/>
            </a:pPr>
            <a:r>
              <a:rPr lang="en" sz="2400"/>
              <a:t>Aspects of technological pedagogy we can control…</a:t>
            </a:r>
          </a:p>
          <a:p>
            <a:pPr lvl="0" rtl="0">
              <a:buNone/>
            </a:pPr>
            <a:r>
              <a:rPr lang="en" sz="2400"/>
              <a:t>...and those aspects we </a:t>
            </a:r>
            <a:r>
              <a:rPr lang="en" sz="2400" i="1"/>
              <a:t>can’t</a:t>
            </a:r>
            <a:r>
              <a:rPr lang="en" sz="2400"/>
              <a:t> control.</a:t>
            </a:r>
          </a:p>
          <a:p>
            <a:endParaRPr/>
          </a:p>
          <a:p>
            <a:pPr lvl="0" rtl="0">
              <a:buNone/>
            </a:pPr>
            <a:r>
              <a:rPr lang="en" sz="3000" b="1"/>
              <a:t>Please Feel Free to E-mail:</a:t>
            </a:r>
          </a:p>
          <a:p>
            <a:pPr lvl="0" algn="ctr" rtl="0">
              <a:buNone/>
            </a:pPr>
            <a:r>
              <a:rPr lang="en" sz="2400"/>
              <a:t>Ryan Edel</a:t>
            </a:r>
          </a:p>
          <a:p>
            <a:pPr lvl="0" algn="ctr" rtl="0">
              <a:buNone/>
            </a:pPr>
            <a:r>
              <a:rPr lang="en" sz="2400"/>
              <a:t>Ph.D. Student – English Studies</a:t>
            </a:r>
          </a:p>
          <a:p>
            <a:pPr algn="ctr">
              <a:buNone/>
            </a:pPr>
            <a:r>
              <a:rPr lang="en" sz="2400"/>
              <a:t>ryanedel@ilstu.edu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Observations</a:t>
            </a:r>
          </a:p>
          <a:p>
            <a:endParaRPr/>
          </a:p>
          <a:p>
            <a:pPr lvl="0" rtl="0">
              <a:buNone/>
            </a:pPr>
            <a:r>
              <a:rPr lang="en"/>
              <a:t>Students can’t be expected to learn technologies in a vacuum of tacit expectation.</a:t>
            </a:r>
          </a:p>
          <a:p>
            <a:endParaRPr/>
          </a:p>
          <a:p>
            <a:pPr>
              <a:buNone/>
            </a:pPr>
            <a:r>
              <a:rPr lang="en"/>
              <a:t>Grading needs to be adapted to the individual experiences and progress of each student.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Questions</a:t>
            </a:r>
          </a:p>
          <a:p>
            <a:endParaRPr/>
          </a:p>
          <a:p>
            <a:pPr lvl="0" rtl="0">
              <a:buNone/>
            </a:pPr>
            <a:r>
              <a:rPr lang="en"/>
              <a:t>But can’t you just Google up some YouTube how-to’s?  I mean, what’s so hard about that?</a:t>
            </a:r>
          </a:p>
          <a:p>
            <a:endParaRPr/>
          </a:p>
          <a:p>
            <a:pPr>
              <a:buNone/>
            </a:pPr>
            <a:r>
              <a:rPr lang="en"/>
              <a:t>Well, duh.  Don’t we already do that for grading writing?  (I mean, for the kids who already know their grammar…)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Lessons We Control...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Observations</a:t>
            </a:r>
          </a:p>
          <a:p>
            <a:endParaRPr/>
          </a:p>
          <a:p>
            <a:pPr lvl="0" rtl="0">
              <a:buNone/>
            </a:pPr>
            <a:r>
              <a:rPr lang="en"/>
              <a:t>There’s no uniform instruction of social outreach technologies.</a:t>
            </a:r>
          </a:p>
          <a:p>
            <a:endParaRPr/>
          </a:p>
          <a:p>
            <a:endParaRPr/>
          </a:p>
          <a:p>
            <a:pPr>
              <a:buNone/>
            </a:pPr>
            <a:r>
              <a:rPr lang="en"/>
              <a:t>Most students do not see social media as a means of non-social productive outreach.  (Dude...you know this isn’t, like, real writing, right?)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Questions</a:t>
            </a:r>
          </a:p>
          <a:p>
            <a:endParaRPr/>
          </a:p>
          <a:p>
            <a:pPr lvl="0" rtl="0">
              <a:buNone/>
            </a:pPr>
            <a:r>
              <a:rPr lang="en"/>
              <a:t>Wait...are you implying that schools should be </a:t>
            </a:r>
            <a:r>
              <a:rPr lang="en" i="1"/>
              <a:t>teaching</a:t>
            </a:r>
            <a:r>
              <a:rPr lang="en"/>
              <a:t> children to use Facebook?</a:t>
            </a:r>
          </a:p>
          <a:p>
            <a:endParaRPr/>
          </a:p>
          <a:p>
            <a:pPr>
              <a:buNone/>
            </a:pPr>
            <a:r>
              <a:rPr lang="en"/>
              <a:t>But if I tell them the internet can help them, like, reach out to audiences, they’ll believe me, right?  I mean, right??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...and Those We Don’t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/>
              <a:t>Media Habits</a:t>
            </a:r>
          </a:p>
          <a:p>
            <a:endParaRPr/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Independent of student “buy-in”</a:t>
            </a:r>
          </a:p>
          <a:p>
            <a:endParaRPr/>
          </a:p>
          <a:p>
            <a:endParaRPr/>
          </a:p>
          <a:p>
            <a:endParaRPr/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Independent of Teaching</a:t>
            </a:r>
          </a:p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Writing Goals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18 Students,</a:t>
            </a:r>
          </a:p>
          <a:p>
            <a:pPr lvl="0" rtl="0">
              <a:buNone/>
            </a:pPr>
            <a:r>
              <a:rPr lang="en" sz="2400" b="1"/>
              <a:t>12 Participants</a:t>
            </a:r>
            <a:r>
              <a:rPr lang="en" sz="2400"/>
              <a:t> – </a:t>
            </a:r>
            <a:r>
              <a:rPr lang="en"/>
              <a:t>Some of the most successful social-media users chose not to participate in the study.</a:t>
            </a:r>
          </a:p>
          <a:p>
            <a:endParaRPr/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Tumblr</a:t>
            </a:r>
            <a:r>
              <a:rPr lang="en"/>
              <a:t> was not taught or introduced in the coursework – students introduced it for their work, and many used it very effectively.</a:t>
            </a:r>
          </a:p>
          <a:p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/>
              <a:t>Media Habits vs. Writing Goals (cont.)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Internal Community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A </a:t>
            </a:r>
            <a:r>
              <a:rPr lang="en" sz="2400" b="1" i="1"/>
              <a:t>Presumed</a:t>
            </a:r>
            <a:r>
              <a:rPr lang="en" sz="2400" b="1"/>
              <a:t> Model for Outreach to Outside Community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Google Docs Preparation Helps In-Class Discussions</a:t>
            </a:r>
          </a:p>
          <a:p>
            <a:pPr lvl="0" rtl="0">
              <a:buNone/>
            </a:pPr>
            <a:r>
              <a:rPr lang="en"/>
              <a:t>Pre-class Google Docs comments on student work enlivened the in-class discussions.  Students directly referenced both instructor and classmate online comments during in-class discussions.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Digital Commenting Reflected Group Dynamics</a:t>
            </a:r>
          </a:p>
          <a:p>
            <a:pPr lvl="0" rtl="0">
              <a:buNone/>
            </a:pPr>
            <a:r>
              <a:rPr lang="en"/>
              <a:t>Motivation and participation in pre-class Google Docs commenting varied by workshop group.  The more successful and “energetic” the group (based on in-class observations), the greater the number and quality of Google Docs comments.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Community Engagement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Successful community engagement depends upon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Teaching Internship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IRB Research – ENG 247.02</a:t>
            </a:r>
          </a:p>
          <a:p>
            <a:pPr lvl="0" rtl="0">
              <a:buNone/>
            </a:pPr>
            <a:r>
              <a:rPr lang="en" sz="2400"/>
              <a:t>Examining how student cultivation of online writing identity affects writing choices.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Classroom / Individual Meetings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Assignments / Online Interactions</a:t>
            </a:r>
          </a:p>
          <a:p>
            <a:endParaRPr/>
          </a:p>
          <a:p>
            <a:pPr lvl="0" rtl="0">
              <a:buNone/>
            </a:pPr>
            <a:r>
              <a:rPr lang="en" sz="3000" b="1"/>
              <a:t>Millennials / “Digital Natives”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Grew up with technology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“Excel at Facebook, fail at e-mail.”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018925" y="2530175"/>
            <a:ext cx="1853399" cy="59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>
                <a:solidFill>
                  <a:schemeClr val="accent2"/>
                </a:solidFill>
              </a:rPr>
              <a:t>The Data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6018925" y="3930775"/>
            <a:ext cx="3657600" cy="115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>
                <a:solidFill>
                  <a:schemeClr val="accent2"/>
                </a:solidFill>
              </a:rPr>
              <a:t>The Cultural Assumptions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104525" y="2377775"/>
            <a:ext cx="1853399" cy="812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buNone/>
            </a:pPr>
            <a:r>
              <a:rPr lang="en" sz="4800" b="1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5104525" y="3876575"/>
            <a:ext cx="1853399" cy="812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buNone/>
            </a:pPr>
            <a:r>
              <a:rPr lang="en" sz="4800" b="1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Limitations of Study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Not a Quantitative Study</a:t>
            </a:r>
          </a:p>
          <a:p>
            <a:endParaRPr/>
          </a:p>
          <a:p>
            <a:pPr lvl="0" rtl="0">
              <a:buNone/>
            </a:pPr>
            <a:r>
              <a:rPr lang="en" sz="3000" b="1"/>
              <a:t>Limited Number of Study Participants</a:t>
            </a:r>
          </a:p>
          <a:p>
            <a:pPr lvl="0" rtl="0">
              <a:buNone/>
            </a:pPr>
            <a:r>
              <a:rPr lang="en" sz="2400"/>
              <a:t>(12 out of class of 18 students)</a:t>
            </a:r>
          </a:p>
          <a:p>
            <a:endParaRPr/>
          </a:p>
          <a:p>
            <a:pPr lvl="0" rtl="0">
              <a:buNone/>
            </a:pPr>
            <a:r>
              <a:rPr lang="en" sz="3000" b="1"/>
              <a:t>Examples Restricted to Protect Identities</a:t>
            </a:r>
          </a:p>
          <a:p>
            <a:pPr>
              <a:buNone/>
            </a:pPr>
            <a:r>
              <a:rPr lang="en" sz="2400"/>
              <a:t>A small, intimate class – students could recognize each other by the examples...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Coursework</a:t>
            </a:r>
            <a:r>
              <a:rPr lang="en" sz="3000"/>
              <a:t> centered of preparing and sharing creative writing inside and outside the course.</a:t>
            </a:r>
          </a:p>
          <a:p>
            <a:endParaRPr/>
          </a:p>
          <a:p>
            <a:pPr lvl="0" rtl="0">
              <a:buNone/>
            </a:pPr>
            <a:r>
              <a:rPr lang="en" sz="3000" b="1"/>
              <a:t>Readings</a:t>
            </a:r>
            <a:r>
              <a:rPr lang="en" sz="3000"/>
              <a:t>: Mix of literary, “pop” readings, and descriptions of social media usage.</a:t>
            </a:r>
          </a:p>
          <a:p>
            <a:endParaRPr/>
          </a:p>
          <a:p>
            <a:pPr>
              <a:buNone/>
            </a:pPr>
            <a:r>
              <a:rPr lang="en" sz="3000" b="1"/>
              <a:t>Final Project Groups</a:t>
            </a:r>
            <a:r>
              <a:rPr lang="en" sz="3000"/>
              <a:t>: Students chose their focus based on writing and media habits.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Coursework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Types of Community</a:t>
            </a:r>
          </a:p>
        </p:txBody>
      </p:sp>
      <p:graphicFrame>
        <p:nvGraphicFramePr>
          <p:cNvPr id="125" name="Shape 125"/>
          <p:cNvGraphicFramePr/>
          <p:nvPr/>
        </p:nvGraphicFramePr>
        <p:xfrm>
          <a:off x="457200" y="1750825"/>
          <a:ext cx="8286075" cy="2834550"/>
        </p:xfrm>
        <a:graphic>
          <a:graphicData uri="http://schemas.openxmlformats.org/drawingml/2006/table">
            <a:tbl>
              <a:tblPr>
                <a:noFill/>
                <a:tableStyleId>{01F4EB41-863D-409F-844E-E14D0DA8FC15}</a:tableStyleId>
              </a:tblPr>
              <a:tblGrid>
                <a:gridCol w="2083125"/>
                <a:gridCol w="3026675"/>
                <a:gridCol w="3176275"/>
              </a:tblGrid>
              <a:tr h="5486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 b="1">
                          <a:solidFill>
                            <a:schemeClr val="dk2"/>
                          </a:solidFill>
                        </a:rPr>
                        <a:t>In-Course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 b="1">
                          <a:solidFill>
                            <a:schemeClr val="dk2"/>
                          </a:solidFill>
                        </a:rPr>
                        <a:t>Beyond Course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 b="1">
                          <a:solidFill>
                            <a:schemeClr val="dk2"/>
                          </a:solidFill>
                        </a:rPr>
                        <a:t>Required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Workshops (GD)</a:t>
                      </a:r>
                    </a:p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Group Quizzes (GD)</a:t>
                      </a:r>
                    </a:p>
                    <a:p>
                      <a:pPr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Facebook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Scribophile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 b="1">
                          <a:solidFill>
                            <a:schemeClr val="dk2"/>
                          </a:solidFill>
                        </a:rPr>
                        <a:t>Optional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Pre-Quiz Comments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Social Media for</a:t>
                      </a:r>
                    </a:p>
                    <a:p>
                      <a:pPr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Final Projects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26" name="Shape 126"/>
          <p:cNvSpPr/>
          <p:nvPr/>
        </p:nvSpPr>
        <p:spPr>
          <a:xfrm>
            <a:off x="4903300" y="3325950"/>
            <a:ext cx="4497299" cy="1631099"/>
          </a:xfrm>
          <a:prstGeom prst="wedgeEllipseCallout">
            <a:avLst>
              <a:gd name="adj1" fmla="val -69314"/>
              <a:gd name="adj2" fmla="val 51518"/>
            </a:avLst>
          </a:prstGeom>
          <a:solidFill>
            <a:schemeClr val="lt1"/>
          </a:solidFill>
          <a:ln w="762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 b="1">
                <a:solidFill>
                  <a:schemeClr val="dk2"/>
                </a:solidFill>
              </a:rPr>
              <a:t>Social Media for Final Projects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751600" y="4628700"/>
            <a:ext cx="3657600" cy="59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 b="1">
                <a:solidFill>
                  <a:schemeClr val="accent2"/>
                </a:solidFill>
              </a:rPr>
              <a:t>The Big Question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Four Groups (Self-Selected)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NaNoWriMo </a:t>
            </a:r>
            <a:r>
              <a:rPr lang="en" sz="2400"/>
              <a:t>– National Novel Writing Month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Human Interest – </a:t>
            </a:r>
            <a:r>
              <a:rPr lang="en" sz="2400"/>
              <a:t>Mix of Social Media, Personal Memoir, and Collaborative Writing</a:t>
            </a:r>
          </a:p>
          <a:p>
            <a:endParaRPr/>
          </a:p>
          <a:p>
            <a:pPr lvl="0" rtl="0">
              <a:buNone/>
            </a:pPr>
            <a:r>
              <a:rPr lang="en" sz="2400" b="1"/>
              <a:t>Outside Reading – </a:t>
            </a:r>
            <a:r>
              <a:rPr lang="en" sz="2400"/>
              <a:t>Reading novels within the genre of choice.</a:t>
            </a:r>
          </a:p>
          <a:p>
            <a:endParaRPr/>
          </a:p>
          <a:p>
            <a:pPr>
              <a:buNone/>
            </a:pPr>
            <a:r>
              <a:rPr lang="en" sz="2400" b="1"/>
              <a:t>Social Media – </a:t>
            </a:r>
            <a:r>
              <a:rPr lang="en" sz="2400"/>
              <a:t>Focus on promoting work to the public</a:t>
            </a:r>
          </a:p>
        </p:txBody>
      </p:sp>
      <p:sp>
        <p:nvSpPr>
          <p:cNvPr id="134" name="Shape 134"/>
          <p:cNvSpPr/>
          <p:nvPr/>
        </p:nvSpPr>
        <p:spPr>
          <a:xfrm>
            <a:off x="3175600" y="1289025"/>
            <a:ext cx="5949599" cy="3152099"/>
          </a:xfrm>
          <a:prstGeom prst="cloudCallout">
            <a:avLst>
              <a:gd name="adj1" fmla="val -22950"/>
              <a:gd name="adj2" fmla="val 65336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2400" b="1" dirty="0">
                <a:solidFill>
                  <a:schemeClr val="accent2"/>
                </a:solidFill>
              </a:rPr>
              <a:t>
Students Ask:</a:t>
            </a:r>
          </a:p>
          <a:p>
            <a:pPr lvl="0" algn="ctr" rtl="0"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b="1" dirty="0">
                <a:solidFill>
                  <a:schemeClr val="accent2"/>
                </a:solidFill>
              </a:rPr>
              <a:t>What Counts for Social Media Credit?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Social Media Platforms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78531"/>
            <a:ext cx="8229600" cy="377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Digital (semi-private)</a:t>
            </a:r>
          </a:p>
          <a:p>
            <a:pPr lvl="0" rtl="0">
              <a:buNone/>
            </a:pPr>
            <a:r>
              <a:rPr lang="en" sz="3000"/>
              <a:t>Google Docs, ReggieNet, E-mail </a:t>
            </a:r>
          </a:p>
          <a:p>
            <a:endParaRPr/>
          </a:p>
          <a:p>
            <a:pPr lvl="0" rtl="0">
              <a:buNone/>
            </a:pPr>
            <a:r>
              <a:rPr lang="en" sz="3000" b="1"/>
              <a:t>Online (semi-public)</a:t>
            </a:r>
          </a:p>
          <a:p>
            <a:pPr lvl="0" rtl="0">
              <a:buNone/>
            </a:pPr>
            <a:r>
              <a:rPr lang="en" sz="3000"/>
              <a:t>Facebook, Twitter, Scribophile, Tumblr</a:t>
            </a:r>
          </a:p>
          <a:p>
            <a:endParaRPr/>
          </a:p>
          <a:p>
            <a:pPr lvl="0" rtl="0">
              <a:buNone/>
            </a:pPr>
            <a:r>
              <a:rPr lang="en" sz="3000" b="1"/>
              <a:t>Non-Digital</a:t>
            </a:r>
          </a:p>
          <a:p>
            <a:pPr lvl="0" rtl="0">
              <a:buNone/>
            </a:pPr>
            <a:r>
              <a:rPr lang="en" sz="3000"/>
              <a:t>Books, The Telephone, Letters Home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/>
              <a:t>Media Habits vs. Writing Goals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/>
              <a:t>Media Habits</a:t>
            </a:r>
          </a:p>
          <a:p>
            <a:endParaRPr/>
          </a:p>
          <a:p>
            <a:pPr lvl="0" rtl="0">
              <a:buNone/>
            </a:pPr>
            <a:r>
              <a:rPr lang="en" sz="2400"/>
              <a:t>Many students skipped the distraction of technology.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 dirty="0"/>
              <a:t>Writing Goals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Outside Reading</a:t>
            </a:r>
            <a:r>
              <a:rPr lang="en" dirty="0"/>
              <a:t> – No public sharing, but highly effective sharing of very personal stories using Google Docs.</a:t>
            </a:r>
          </a:p>
          <a:p>
            <a:endParaRPr dirty="0"/>
          </a:p>
          <a:p>
            <a:pPr lvl="0" rtl="0">
              <a:buNone/>
            </a:pPr>
            <a:r>
              <a:rPr lang="en" sz="2400" b="1" dirty="0"/>
              <a:t>NaNoWriMo</a:t>
            </a:r>
            <a:r>
              <a:rPr lang="en" dirty="0"/>
              <a:t> – No public sharing, but initiated a Facebook “support group” in order to encourage word counts.</a:t>
            </a:r>
          </a:p>
          <a:p>
            <a:endParaRPr dirty="0"/>
          </a:p>
          <a:p>
            <a:endParaRPr dirty="0"/>
          </a:p>
        </p:txBody>
      </p:sp>
      <p:sp>
        <p:nvSpPr>
          <p:cNvPr id="148" name="Shape 148"/>
          <p:cNvSpPr/>
          <p:nvPr/>
        </p:nvSpPr>
        <p:spPr>
          <a:xfrm>
            <a:off x="456250" y="2811875"/>
            <a:ext cx="3408000" cy="1648499"/>
          </a:xfrm>
          <a:prstGeom prst="wedgeRoundRectCallout">
            <a:avLst>
              <a:gd name="adj1" fmla="val 73077"/>
              <a:gd name="adj2" fmla="val -70000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buNone/>
            </a:pPr>
            <a:r>
              <a:rPr lang="en" sz="3000" b="1">
                <a:solidFill>
                  <a:schemeClr val="accent2"/>
                </a:solidFill>
              </a:rPr>
              <a:t>Private Themes</a:t>
            </a:r>
          </a:p>
          <a:p>
            <a:pPr marL="457200" lvl="0" indent="-381000" algn="l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chemeClr val="accent2"/>
                </a:solidFill>
              </a:rPr>
              <a:t>eating disorder</a:t>
            </a:r>
          </a:p>
          <a:p>
            <a:pPr marL="457200" lvl="0" indent="-381000" algn="l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chemeClr val="accent2"/>
                </a:solidFill>
              </a:rPr>
              <a:t>parental absence</a:t>
            </a:r>
          </a:p>
          <a:p>
            <a:pPr marL="457200" lvl="0" indent="-381000" algn="l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chemeClr val="accent2"/>
                </a:solidFill>
              </a:rPr>
              <a:t>abuse</a:t>
            </a:r>
          </a:p>
        </p:txBody>
      </p:sp>
      <p:sp>
        <p:nvSpPr>
          <p:cNvPr id="149" name="Shape 149"/>
          <p:cNvSpPr/>
          <p:nvPr/>
        </p:nvSpPr>
        <p:spPr>
          <a:xfrm>
            <a:off x="608650" y="2964275"/>
            <a:ext cx="3408000" cy="1944599"/>
          </a:xfrm>
          <a:prstGeom prst="wedgeRoundRectCallout">
            <a:avLst>
              <a:gd name="adj1" fmla="val 67201"/>
              <a:gd name="adj2" fmla="val 15667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buNone/>
            </a:pPr>
            <a:r>
              <a:rPr lang="en" sz="3000" b="1">
                <a:solidFill>
                  <a:schemeClr val="accent2"/>
                </a:solidFill>
              </a:rPr>
              <a:t>Intense Writing</a:t>
            </a:r>
          </a:p>
          <a:p>
            <a:pPr marL="457200" lvl="0" indent="-381000" algn="l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chemeClr val="accent2"/>
                </a:solidFill>
              </a:rPr>
              <a:t>15,000+ words</a:t>
            </a:r>
          </a:p>
          <a:p>
            <a:pPr marL="457200" lvl="0" indent="-381000" algn="l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chemeClr val="accent2"/>
                </a:solidFill>
              </a:rPr>
              <a:t>sci fi / fantasy</a:t>
            </a:r>
          </a:p>
          <a:p>
            <a:pPr marL="457200" lvl="0" indent="-381000" algn="l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chemeClr val="accent2"/>
                </a:solidFill>
              </a:rPr>
              <a:t>overcoming self-critique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1553</Words>
  <Application>Microsoft Office PowerPoint</Application>
  <PresentationFormat>On-screen Show (16:9)</PresentationFormat>
  <Paragraphs>300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lesson-plan</vt:lpstr>
      <vt:lpstr>Student Agency in Fostering Social Media Relationships</vt:lpstr>
      <vt:lpstr>Presentation Focus</vt:lpstr>
      <vt:lpstr>Teaching Internship</vt:lpstr>
      <vt:lpstr>Limitations of Study</vt:lpstr>
      <vt:lpstr>Coursework</vt:lpstr>
      <vt:lpstr>Types of Community</vt:lpstr>
      <vt:lpstr>Four Groups (Self-Selected)</vt:lpstr>
      <vt:lpstr>Social Media Platforms</vt:lpstr>
      <vt:lpstr>Media Habits vs. Writing Goals</vt:lpstr>
      <vt:lpstr>Media Habits vs. Writing Goals (cont.)</vt:lpstr>
      <vt:lpstr>Media Habits vs. Writing Goals (cont.)</vt:lpstr>
      <vt:lpstr>Internal Community</vt:lpstr>
      <vt:lpstr>Optional Outside Community</vt:lpstr>
      <vt:lpstr>How Am I Doing on Time??</vt:lpstr>
      <vt:lpstr>Tale of Two Technologies...</vt:lpstr>
      <vt:lpstr>Google Docs – Internal Community</vt:lpstr>
      <vt:lpstr>Scribophile – External Community</vt:lpstr>
      <vt:lpstr>Tumblr: From Left Field</vt:lpstr>
      <vt:lpstr>Quick Takeaways</vt:lpstr>
      <vt:lpstr>The Technology Lessons</vt:lpstr>
      <vt:lpstr>Questions?</vt:lpstr>
      <vt:lpstr>Lessons We Control...</vt:lpstr>
      <vt:lpstr>...and Those We Don’t</vt:lpstr>
      <vt:lpstr>Media Habits vs. Writing Goals (cont.)</vt:lpstr>
      <vt:lpstr>Internal Community</vt:lpstr>
      <vt:lpstr>Community Engagement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Agency in Fostering Social Media Relationships</dc:title>
  <dc:creator>Silvia, Thomas</dc:creator>
  <cp:lastModifiedBy>Thomas W Silvia</cp:lastModifiedBy>
  <cp:revision>3</cp:revision>
  <dcterms:modified xsi:type="dcterms:W3CDTF">2014-01-14T14:38:32Z</dcterms:modified>
</cp:coreProperties>
</file>