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79" r:id="rId5"/>
    <p:sldId id="280" r:id="rId6"/>
    <p:sldId id="283" r:id="rId7"/>
    <p:sldId id="268" r:id="rId8"/>
    <p:sldId id="269" r:id="rId9"/>
    <p:sldId id="281" r:id="rId10"/>
    <p:sldId id="282" r:id="rId11"/>
    <p:sldId id="259" r:id="rId12"/>
    <p:sldId id="260" r:id="rId13"/>
    <p:sldId id="277" r:id="rId14"/>
    <p:sldId id="270" r:id="rId15"/>
    <p:sldId id="272" r:id="rId16"/>
    <p:sldId id="273" r:id="rId17"/>
    <p:sldId id="274" r:id="rId18"/>
    <p:sldId id="28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66" d="100"/>
          <a:sy n="66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723B-87B6-4BF1-AF4E-364ED98B858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29E-04EF-4F3E-ACB1-1F5249796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723B-87B6-4BF1-AF4E-364ED98B858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29E-04EF-4F3E-ACB1-1F5249796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723B-87B6-4BF1-AF4E-364ED98B858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29E-04EF-4F3E-ACB1-1F5249796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723B-87B6-4BF1-AF4E-364ED98B858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29E-04EF-4F3E-ACB1-1F5249796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723B-87B6-4BF1-AF4E-364ED98B858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29E-04EF-4F3E-ACB1-1F5249796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723B-87B6-4BF1-AF4E-364ED98B858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29E-04EF-4F3E-ACB1-1F5249796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723B-87B6-4BF1-AF4E-364ED98B858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29E-04EF-4F3E-ACB1-1F5249796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723B-87B6-4BF1-AF4E-364ED98B858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29E-04EF-4F3E-ACB1-1F5249796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723B-87B6-4BF1-AF4E-364ED98B858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29E-04EF-4F3E-ACB1-1F5249796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723B-87B6-4BF1-AF4E-364ED98B858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29E-04EF-4F3E-ACB1-1F5249796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723B-87B6-4BF1-AF4E-364ED98B858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29E-04EF-4F3E-ACB1-1F5249796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E723B-87B6-4BF1-AF4E-364ED98B858F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9329E-04EF-4F3E-ACB1-1F5249796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1980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 smtClean="0">
                <a:latin typeface="High Tower Text" pitchFamily="18" charset="0"/>
              </a:rPr>
              <a:t/>
            </a:r>
            <a:br>
              <a:rPr lang="en-US" b="1" dirty="0" smtClean="0">
                <a:latin typeface="High Tower Text" pitchFamily="18" charset="0"/>
              </a:rPr>
            </a:br>
            <a:r>
              <a:rPr lang="en-US" b="1" dirty="0" smtClean="0">
                <a:latin typeface="High Tower Text" pitchFamily="18" charset="0"/>
              </a:rPr>
              <a:t/>
            </a:r>
            <a:br>
              <a:rPr lang="en-US" b="1" dirty="0" smtClean="0">
                <a:latin typeface="High Tower Text" pitchFamily="18" charset="0"/>
              </a:rPr>
            </a:br>
            <a:r>
              <a:rPr lang="en-US" b="1" dirty="0" smtClean="0">
                <a:latin typeface="High Tower Text" pitchFamily="18" charset="0"/>
              </a:rPr>
              <a:t/>
            </a:r>
            <a:br>
              <a:rPr lang="en-US" b="1" dirty="0" smtClean="0">
                <a:latin typeface="High Tower Text" pitchFamily="18" charset="0"/>
              </a:rPr>
            </a:br>
            <a:r>
              <a:rPr lang="en-US" b="1" dirty="0" smtClean="0">
                <a:latin typeface="High Tower Text" pitchFamily="18" charset="0"/>
              </a:rPr>
              <a:t>Teaching &amp; Learning Across Contexts: Engaging Students In and Beyond the Classroom</a:t>
            </a:r>
            <a:br>
              <a:rPr lang="en-US" b="1" dirty="0" smtClean="0">
                <a:latin typeface="High Tower Text" pitchFamily="18" charset="0"/>
              </a:rPr>
            </a:br>
            <a:r>
              <a:rPr lang="en-US" b="1" dirty="0" smtClean="0">
                <a:latin typeface="High Tower Text" pitchFamily="18" charset="0"/>
              </a:rPr>
              <a:t/>
            </a:r>
            <a:br>
              <a:rPr lang="en-US" b="1" dirty="0" smtClean="0">
                <a:latin typeface="High Tower Text" pitchFamily="18" charset="0"/>
              </a:rPr>
            </a:br>
            <a:r>
              <a:rPr lang="en-US" sz="3600" kern="0" dirty="0" smtClean="0">
                <a:latin typeface="High Tower Text" pitchFamily="18" charset="0"/>
              </a:rPr>
              <a:t>Bridget Reeland</a:t>
            </a:r>
            <a:br>
              <a:rPr lang="en-US" sz="3600" kern="0" dirty="0" smtClean="0">
                <a:latin typeface="High Tower Text" pitchFamily="18" charset="0"/>
              </a:rPr>
            </a:br>
            <a:r>
              <a:rPr lang="en-US" sz="3600" kern="0" dirty="0" smtClean="0">
                <a:latin typeface="High Tower Text" pitchFamily="18" charset="0"/>
              </a:rPr>
              <a:t>Dave Jaeger</a:t>
            </a:r>
            <a:br>
              <a:rPr lang="en-US" sz="3600" kern="0" dirty="0" smtClean="0">
                <a:latin typeface="High Tower Text" pitchFamily="18" charset="0"/>
              </a:rPr>
            </a:br>
            <a:r>
              <a:rPr lang="en-US" sz="3600" kern="0" dirty="0" smtClean="0">
                <a:latin typeface="High Tower Text" pitchFamily="18" charset="0"/>
              </a:rPr>
              <a:t>Illinois State University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dirty="0" smtClean="0">
                <a:latin typeface="High Tower Text" pitchFamily="18" charset="0"/>
              </a:rPr>
              <a:t/>
            </a:r>
            <a:br>
              <a:rPr lang="en-US" dirty="0" smtClean="0">
                <a:latin typeface="High Tower Text" pitchFamily="18" charset="0"/>
              </a:rPr>
            </a:br>
            <a:endParaRPr lang="en-US" dirty="0"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2"/>
            <a:ext cx="9220200" cy="702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High Tower Text" pitchFamily="18" charset="0"/>
              </a:rPr>
              <a:t>NSLLP Overview</a:t>
            </a:r>
            <a:endParaRPr lang="en-US" b="1" dirty="0">
              <a:latin typeface="High Tower Tex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219200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600" dirty="0" smtClean="0">
                <a:latin typeface="High Tower Text" pitchFamily="18" charset="0"/>
              </a:rPr>
              <a:t>Conducted during the spring of 2010</a:t>
            </a:r>
          </a:p>
          <a:p>
            <a:pPr lvl="0">
              <a:buFont typeface="Arial" pitchFamily="34" charset="0"/>
              <a:buChar char="•"/>
            </a:pPr>
            <a:r>
              <a:rPr lang="en-US" sz="3600" dirty="0" smtClean="0">
                <a:latin typeface="High Tower Text" pitchFamily="18" charset="0"/>
              </a:rPr>
              <a:t>Includes results/comparisons of 28 universities in the United States</a:t>
            </a:r>
          </a:p>
          <a:p>
            <a:pPr lvl="0">
              <a:buFont typeface="Arial" pitchFamily="34" charset="0"/>
              <a:buChar char="•"/>
            </a:pPr>
            <a:r>
              <a:rPr lang="en-US" sz="3600" dirty="0" smtClean="0">
                <a:latin typeface="High Tower Text" pitchFamily="18" charset="0"/>
              </a:rPr>
              <a:t>Data compared to 374 Living-Learning Communities</a:t>
            </a:r>
          </a:p>
          <a:p>
            <a:pPr lvl="0">
              <a:buFont typeface="Arial" pitchFamily="34" charset="0"/>
              <a:buChar char="•"/>
            </a:pPr>
            <a:r>
              <a:rPr lang="en-US" sz="3600" dirty="0" smtClean="0">
                <a:latin typeface="High Tower Text" pitchFamily="18" charset="0"/>
              </a:rPr>
              <a:t>Self-reported student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High Tower Text" pitchFamily="18" charset="0"/>
              </a:rPr>
              <a:t>Conceptual Framework and Study Method</a:t>
            </a:r>
            <a:endParaRPr lang="en-US" b="1" dirty="0">
              <a:latin typeface="High Tower Tex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0"/>
            <a:r>
              <a:rPr lang="en-US" sz="2800" dirty="0">
                <a:latin typeface="High Tower Text" pitchFamily="18" charset="0"/>
              </a:rPr>
              <a:t>Based off of Astin’s (1993) </a:t>
            </a:r>
            <a:r>
              <a:rPr lang="en-US" sz="2800" dirty="0" smtClean="0">
                <a:latin typeface="High Tower Text" pitchFamily="18" charset="0"/>
              </a:rPr>
              <a:t>“Input-Environment-Outcome” Model</a:t>
            </a:r>
            <a:endParaRPr lang="en-US" sz="2800" dirty="0">
              <a:latin typeface="High Tower Text" pitchFamily="18" charset="0"/>
            </a:endParaRPr>
          </a:p>
          <a:p>
            <a:pPr lvl="0"/>
            <a:r>
              <a:rPr lang="en-US" sz="2800" dirty="0">
                <a:latin typeface="High Tower Text" pitchFamily="18" charset="0"/>
              </a:rPr>
              <a:t>Research examines how the college environment influences student change or development</a:t>
            </a:r>
          </a:p>
          <a:p>
            <a:pPr lvl="0"/>
            <a:r>
              <a:rPr lang="en-US" sz="2800" dirty="0" smtClean="0">
                <a:latin typeface="High Tower Text" pitchFamily="18" charset="0"/>
              </a:rPr>
              <a:t>Sample compared </a:t>
            </a:r>
            <a:r>
              <a:rPr lang="en-US" sz="2800" dirty="0">
                <a:latin typeface="High Tower Text" pitchFamily="18" charset="0"/>
              </a:rPr>
              <a:t>two types of students:</a:t>
            </a:r>
          </a:p>
          <a:p>
            <a:pPr lvl="1"/>
            <a:r>
              <a:rPr lang="en-US" dirty="0">
                <a:latin typeface="High Tower Text" pitchFamily="18" charset="0"/>
              </a:rPr>
              <a:t>Those participating </a:t>
            </a:r>
            <a:r>
              <a:rPr lang="en-US" dirty="0" smtClean="0">
                <a:latin typeface="High Tower Text" pitchFamily="18" charset="0"/>
              </a:rPr>
              <a:t>in LLPs</a:t>
            </a:r>
            <a:endParaRPr lang="en-US" dirty="0">
              <a:latin typeface="High Tower Text" pitchFamily="18" charset="0"/>
            </a:endParaRPr>
          </a:p>
          <a:p>
            <a:pPr lvl="1"/>
            <a:r>
              <a:rPr lang="en-US" dirty="0">
                <a:latin typeface="High Tower Text" pitchFamily="18" charset="0"/>
              </a:rPr>
              <a:t>Those not participating in </a:t>
            </a:r>
            <a:r>
              <a:rPr lang="en-US" dirty="0" smtClean="0">
                <a:latin typeface="High Tower Text" pitchFamily="18" charset="0"/>
              </a:rPr>
              <a:t>LLPs</a:t>
            </a:r>
            <a:endParaRPr lang="en-US" dirty="0">
              <a:latin typeface="High Tower Tex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High Tower Text" pitchFamily="18" charset="0"/>
              </a:rPr>
              <a:t>Major Constructs of NSLLP Survey Instrument</a:t>
            </a:r>
            <a:endParaRPr lang="en-US" b="1" dirty="0">
              <a:latin typeface="High Tower Text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209800" cy="639762"/>
          </a:xfrm>
        </p:spPr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Inputs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209800" cy="3951288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High Tower Text" pitchFamily="18" charset="0"/>
              </a:rPr>
              <a:t>Demographics</a:t>
            </a:r>
          </a:p>
          <a:p>
            <a:r>
              <a:rPr lang="en-US" sz="1600" dirty="0" smtClean="0">
                <a:latin typeface="High Tower Text" pitchFamily="18" charset="0"/>
              </a:rPr>
              <a:t>High School Achievement</a:t>
            </a:r>
          </a:p>
          <a:p>
            <a:r>
              <a:rPr lang="en-US" sz="1600" dirty="0" smtClean="0">
                <a:latin typeface="High Tower Text" pitchFamily="18" charset="0"/>
              </a:rPr>
              <a:t>Pre College assessment of college involvement and perceptions of self-confidence</a:t>
            </a:r>
            <a:endParaRPr lang="en-US" sz="1600" dirty="0">
              <a:latin typeface="High Tower Text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2667001" y="1535113"/>
            <a:ext cx="2743199" cy="639762"/>
          </a:xfrm>
        </p:spPr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Environments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2667001" y="2174875"/>
            <a:ext cx="2743199" cy="395128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High Tower Text" pitchFamily="18" charset="0"/>
              </a:rPr>
              <a:t>Academic Major</a:t>
            </a:r>
          </a:p>
          <a:p>
            <a:r>
              <a:rPr lang="en-US" dirty="0" smtClean="0">
                <a:latin typeface="High Tower Text" pitchFamily="18" charset="0"/>
              </a:rPr>
              <a:t>Peer Interactions</a:t>
            </a:r>
          </a:p>
          <a:p>
            <a:r>
              <a:rPr lang="en-US" dirty="0" smtClean="0">
                <a:latin typeface="High Tower Text" pitchFamily="18" charset="0"/>
              </a:rPr>
              <a:t>Significant mentors, profession development, academy expectations, and confidence in STEM activities</a:t>
            </a:r>
          </a:p>
          <a:p>
            <a:r>
              <a:rPr lang="en-US" dirty="0" smtClean="0">
                <a:latin typeface="High Tower Text" pitchFamily="18" charset="0"/>
              </a:rPr>
              <a:t>Co-curricular involvement</a:t>
            </a:r>
          </a:p>
          <a:p>
            <a:r>
              <a:rPr lang="en-US" dirty="0" smtClean="0">
                <a:latin typeface="High Tower Text" pitchFamily="18" charset="0"/>
              </a:rPr>
              <a:t>Study group interactions</a:t>
            </a:r>
          </a:p>
          <a:p>
            <a:r>
              <a:rPr lang="en-US" dirty="0" smtClean="0">
                <a:latin typeface="High Tower Text" pitchFamily="18" charset="0"/>
              </a:rPr>
              <a:t>Alcohol-related experiences</a:t>
            </a:r>
          </a:p>
          <a:p>
            <a:r>
              <a:rPr lang="en-US" dirty="0" smtClean="0">
                <a:latin typeface="High Tower Text" pitchFamily="18" charset="0"/>
              </a:rPr>
              <a:t>Use of residence hall resources</a:t>
            </a:r>
          </a:p>
          <a:p>
            <a:r>
              <a:rPr lang="en-US" dirty="0" smtClean="0">
                <a:latin typeface="High Tower Text" pitchFamily="18" charset="0"/>
              </a:rPr>
              <a:t>Academic and social influences on LLP participation</a:t>
            </a:r>
          </a:p>
          <a:p>
            <a:r>
              <a:rPr lang="en-US" dirty="0" smtClean="0">
                <a:latin typeface="High Tower Text" pitchFamily="18" charset="0"/>
              </a:rPr>
              <a:t>Diverse interactions</a:t>
            </a:r>
          </a:p>
          <a:p>
            <a:r>
              <a:rPr lang="en-US" dirty="0" smtClean="0">
                <a:latin typeface="High Tower Text" pitchFamily="18" charset="0"/>
              </a:rPr>
              <a:t>Perceptions of campus racial climate</a:t>
            </a:r>
          </a:p>
          <a:p>
            <a:r>
              <a:rPr lang="en-US" dirty="0" smtClean="0">
                <a:latin typeface="High Tower Text" pitchFamily="18" charset="0"/>
              </a:rPr>
              <a:t>Time spent on leisure activities</a:t>
            </a:r>
          </a:p>
          <a:p>
            <a:r>
              <a:rPr lang="en-US" dirty="0" smtClean="0">
                <a:latin typeface="High Tower Text" pitchFamily="18" charset="0"/>
              </a:rPr>
              <a:t>Faculty interactions</a:t>
            </a:r>
          </a:p>
          <a:p>
            <a:r>
              <a:rPr lang="en-US" dirty="0" smtClean="0">
                <a:latin typeface="High Tower Text" pitchFamily="18" charset="0"/>
              </a:rPr>
              <a:t>Mentoring experience</a:t>
            </a:r>
          </a:p>
          <a:p>
            <a:r>
              <a:rPr lang="en-US" dirty="0" smtClean="0">
                <a:latin typeface="High Tower Text" pitchFamily="18" charset="0"/>
              </a:rPr>
              <a:t>Perceptions of residence hall climate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1752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igh Tower Text" pitchFamily="18" charset="0"/>
              </a:rPr>
              <a:t>Outcomes</a:t>
            </a:r>
            <a:endParaRPr lang="en-US" sz="2400" b="1" dirty="0">
              <a:latin typeface="High Tower Tex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2209800"/>
            <a:ext cx="304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High Tower Text" pitchFamily="18" charset="0"/>
              </a:rPr>
              <a:t>Perceptions of self-confidence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High Tower Text" pitchFamily="18" charset="0"/>
              </a:rPr>
              <a:t>Appreciation of diversity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High Tower Text" pitchFamily="18" charset="0"/>
              </a:rPr>
              <a:t>Perceptions of intellectual abilities            and growth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High Tower Text" pitchFamily="18" charset="0"/>
              </a:rPr>
              <a:t>Drop-out risk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High Tower Text" pitchFamily="18" charset="0"/>
              </a:rPr>
              <a:t>Sense of civic engagement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High Tower Text" pitchFamily="18" charset="0"/>
              </a:rPr>
              <a:t>Alcohol use and behaviors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High Tower Text" pitchFamily="18" charset="0"/>
              </a:rPr>
              <a:t>Plans to return to institution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High Tower Text" pitchFamily="18" charset="0"/>
              </a:rPr>
              <a:t>Self-reports of cumulative college  </a:t>
            </a:r>
            <a:r>
              <a:rPr lang="en-US" sz="1400" dirty="0">
                <a:latin typeface="High Tower Text" pitchFamily="18" charset="0"/>
              </a:rPr>
              <a:t> </a:t>
            </a:r>
            <a:r>
              <a:rPr lang="en-US" sz="1400" dirty="0" smtClean="0">
                <a:latin typeface="High Tower Text" pitchFamily="18" charset="0"/>
              </a:rPr>
              <a:t> grade point average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High Tower Text" pitchFamily="18" charset="0"/>
              </a:rPr>
              <a:t>Overall satisfaction and sense of belonging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High Tower Text" pitchFamily="18" charset="0"/>
              </a:rPr>
              <a:t>Estimations of academic and social transition to college</a:t>
            </a:r>
            <a:endParaRPr lang="en-US" sz="1400" dirty="0">
              <a:latin typeface="High Tower Text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81000" y="17526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" y="21336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High Tower Text" pitchFamily="18" charset="0"/>
              </a:rPr>
              <a:t>Process and Data Collection </a:t>
            </a:r>
            <a:endParaRPr lang="en-US" b="1" dirty="0">
              <a:latin typeface="High Tower Tex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latin typeface="High Tower Text" pitchFamily="18" charset="0"/>
              </a:rPr>
              <a:t>Two parts: </a:t>
            </a:r>
            <a:endParaRPr lang="en-US" dirty="0" smtClean="0">
              <a:latin typeface="High Tower Text" pitchFamily="18" charset="0"/>
            </a:endParaRPr>
          </a:p>
          <a:p>
            <a:pPr lvl="1"/>
            <a:r>
              <a:rPr lang="en-US" dirty="0" smtClean="0">
                <a:latin typeface="High Tower Text" pitchFamily="18" charset="0"/>
              </a:rPr>
              <a:t>baseline </a:t>
            </a:r>
            <a:r>
              <a:rPr lang="en-US" dirty="0">
                <a:latin typeface="High Tower Text" pitchFamily="18" charset="0"/>
              </a:rPr>
              <a:t>questionnaire </a:t>
            </a:r>
            <a:r>
              <a:rPr lang="en-US" dirty="0" smtClean="0">
                <a:latin typeface="High Tower Text" pitchFamily="18" charset="0"/>
              </a:rPr>
              <a:t> </a:t>
            </a:r>
          </a:p>
          <a:p>
            <a:pPr lvl="1"/>
            <a:r>
              <a:rPr lang="en-US" dirty="0" smtClean="0">
                <a:latin typeface="High Tower Text" pitchFamily="18" charset="0"/>
              </a:rPr>
              <a:t>custom </a:t>
            </a:r>
            <a:r>
              <a:rPr lang="en-US" dirty="0">
                <a:latin typeface="High Tower Text" pitchFamily="18" charset="0"/>
              </a:rPr>
              <a:t>questions</a:t>
            </a:r>
          </a:p>
          <a:p>
            <a:pPr lvl="0"/>
            <a:r>
              <a:rPr lang="en-US" dirty="0" smtClean="0">
                <a:latin typeface="High Tower Text" pitchFamily="18" charset="0"/>
              </a:rPr>
              <a:t>Web </a:t>
            </a:r>
            <a:r>
              <a:rPr lang="en-US" dirty="0">
                <a:latin typeface="High Tower Text" pitchFamily="18" charset="0"/>
              </a:rPr>
              <a:t>based </a:t>
            </a:r>
            <a:r>
              <a:rPr lang="en-US" dirty="0" smtClean="0">
                <a:latin typeface="High Tower Text" pitchFamily="18" charset="0"/>
              </a:rPr>
              <a:t>survey</a:t>
            </a:r>
            <a:endParaRPr lang="en-US" dirty="0">
              <a:latin typeface="High Tower Text" pitchFamily="18" charset="0"/>
            </a:endParaRPr>
          </a:p>
          <a:p>
            <a:pPr lvl="0"/>
            <a:r>
              <a:rPr lang="en-US" dirty="0">
                <a:latin typeface="High Tower Text" pitchFamily="18" charset="0"/>
              </a:rPr>
              <a:t>Living-Learning sample size: 929 residents, Responses: 167 residents (17.98%)</a:t>
            </a:r>
          </a:p>
          <a:p>
            <a:pPr lvl="0"/>
            <a:r>
              <a:rPr lang="en-US" dirty="0">
                <a:latin typeface="High Tower Text" pitchFamily="18" charset="0"/>
              </a:rPr>
              <a:t>Non Living-Learning sample size: 904 residents, Responses 95 residents (10.51%)</a:t>
            </a:r>
          </a:p>
          <a:p>
            <a:pPr lvl="0"/>
            <a:r>
              <a:rPr lang="en-US" dirty="0">
                <a:latin typeface="High Tower Text" pitchFamily="18" charset="0"/>
              </a:rPr>
              <a:t>Overall NSLLP response rate (21.00%)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High Tower Text" pitchFamily="18" charset="0"/>
              </a:rPr>
              <a:t>Findings</a:t>
            </a:r>
            <a:endParaRPr lang="en-US" b="1" dirty="0">
              <a:latin typeface="High Tower Text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900" dirty="0">
                <a:latin typeface="High Tower Text" pitchFamily="18" charset="0"/>
              </a:rPr>
              <a:t>Illinois State University students participating in our Themed Living Learning Communities during spring 2010 reported</a:t>
            </a:r>
            <a:r>
              <a:rPr lang="en-US" sz="2900" dirty="0" smtClean="0">
                <a:latin typeface="High Tower Text" pitchFamily="18" charset="0"/>
              </a:rPr>
              <a:t>*:</a:t>
            </a:r>
          </a:p>
          <a:p>
            <a:pPr>
              <a:buNone/>
            </a:pPr>
            <a:r>
              <a:rPr lang="en-US" sz="2900" dirty="0">
                <a:latin typeface="High Tower Text" pitchFamily="18" charset="0"/>
              </a:rPr>
              <a:t> </a:t>
            </a:r>
          </a:p>
          <a:p>
            <a:pPr lvl="1"/>
            <a:r>
              <a:rPr lang="en-US" sz="2900" dirty="0">
                <a:latin typeface="High Tower Text" pitchFamily="18" charset="0"/>
              </a:rPr>
              <a:t>Higher course-related faculty interaction</a:t>
            </a:r>
          </a:p>
          <a:p>
            <a:pPr lvl="1"/>
            <a:r>
              <a:rPr lang="en-US" sz="2900" dirty="0">
                <a:latin typeface="High Tower Text" pitchFamily="18" charset="0"/>
              </a:rPr>
              <a:t>Higher faculty mentorship</a:t>
            </a:r>
          </a:p>
          <a:p>
            <a:pPr lvl="1"/>
            <a:r>
              <a:rPr lang="en-US" sz="2900" dirty="0">
                <a:latin typeface="High Tower Text" pitchFamily="18" charset="0"/>
              </a:rPr>
              <a:t>Higher use of co-curricular residence hall resources</a:t>
            </a:r>
          </a:p>
          <a:p>
            <a:pPr lvl="1"/>
            <a:r>
              <a:rPr lang="en-US" sz="2900" dirty="0">
                <a:latin typeface="High Tower Text" pitchFamily="18" charset="0"/>
              </a:rPr>
              <a:t>Higher interactions with professors</a:t>
            </a:r>
          </a:p>
          <a:p>
            <a:pPr lvl="1"/>
            <a:r>
              <a:rPr lang="en-US" sz="2900" dirty="0">
                <a:latin typeface="High Tower Text" pitchFamily="18" charset="0"/>
              </a:rPr>
              <a:t>Higher attendance at seminars and </a:t>
            </a:r>
            <a:r>
              <a:rPr lang="en-US" sz="2900" dirty="0" smtClean="0">
                <a:latin typeface="High Tower Text" pitchFamily="18" charset="0"/>
              </a:rPr>
              <a:t>lectures</a:t>
            </a:r>
            <a:endParaRPr lang="en-US" sz="2900" dirty="0">
              <a:latin typeface="High Tower Text" pitchFamily="18" charset="0"/>
            </a:endParaRPr>
          </a:p>
          <a:p>
            <a:pPr lvl="1"/>
            <a:r>
              <a:rPr lang="en-US" sz="2900" dirty="0" smtClean="0">
                <a:latin typeface="High Tower Text" pitchFamily="18" charset="0"/>
              </a:rPr>
              <a:t>Higher </a:t>
            </a:r>
            <a:r>
              <a:rPr lang="en-US" sz="2900" dirty="0">
                <a:latin typeface="High Tower Text" pitchFamily="18" charset="0"/>
              </a:rPr>
              <a:t>cumulative college gpa</a:t>
            </a:r>
          </a:p>
          <a:p>
            <a:pPr algn="r">
              <a:buNone/>
            </a:pPr>
            <a:r>
              <a:rPr lang="en-US" sz="2900" b="1" dirty="0">
                <a:latin typeface="High Tower Text" pitchFamily="18" charset="0"/>
              </a:rPr>
              <a:t> </a:t>
            </a:r>
            <a:r>
              <a:rPr lang="en-US" sz="2900" b="1" dirty="0" smtClean="0">
                <a:latin typeface="High Tower Text" pitchFamily="18" charset="0"/>
              </a:rPr>
              <a:t>continued…</a:t>
            </a:r>
            <a:endParaRPr lang="en-US" sz="2900" dirty="0">
              <a:latin typeface="High Tower Tex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High Tower Text" pitchFamily="18" charset="0"/>
              </a:rPr>
              <a:t>Findings </a:t>
            </a:r>
            <a:r>
              <a:rPr lang="en-US" sz="1800" dirty="0" smtClean="0">
                <a:latin typeface="High Tower Text" pitchFamily="18" charset="0"/>
              </a:rPr>
              <a:t>(continued)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lvl="1" algn="ctr">
              <a:buNone/>
            </a:pPr>
            <a:r>
              <a:rPr lang="en-US" sz="2900" dirty="0" smtClean="0">
                <a:latin typeface="High Tower Text" pitchFamily="18" charset="0"/>
              </a:rPr>
              <a:t>Illinois State University students participating in our Themed Living Learning Communities during spring 2010 reported*:</a:t>
            </a:r>
          </a:p>
          <a:p>
            <a:pPr lvl="1" algn="ctr">
              <a:buNone/>
            </a:pPr>
            <a:endParaRPr lang="en-US" sz="2900" dirty="0" smtClean="0">
              <a:latin typeface="High Tower Text" pitchFamily="18" charset="0"/>
            </a:endParaRPr>
          </a:p>
          <a:p>
            <a:pPr lvl="1"/>
            <a:r>
              <a:rPr lang="en-US" sz="2900" dirty="0" smtClean="0">
                <a:latin typeface="High Tower Text" pitchFamily="18" charset="0"/>
              </a:rPr>
              <a:t>Higher agreement that the residence hall is academically and socially supportive</a:t>
            </a:r>
          </a:p>
          <a:p>
            <a:pPr lvl="1"/>
            <a:r>
              <a:rPr lang="en-US" sz="2900" dirty="0" smtClean="0">
                <a:latin typeface="High Tower Text" pitchFamily="18" charset="0"/>
              </a:rPr>
              <a:t>Higher positive peer diversity interactions</a:t>
            </a:r>
          </a:p>
          <a:p>
            <a:pPr lvl="1"/>
            <a:r>
              <a:rPr lang="en-US" sz="2900" dirty="0" smtClean="0">
                <a:latin typeface="High Tower Text" pitchFamily="18" charset="0"/>
              </a:rPr>
              <a:t>Higher intended participation in internship experiences</a:t>
            </a:r>
          </a:p>
          <a:p>
            <a:pPr lvl="1"/>
            <a:r>
              <a:rPr lang="en-US" sz="2900" dirty="0" smtClean="0">
                <a:latin typeface="High Tower Text" pitchFamily="18" charset="0"/>
              </a:rPr>
              <a:t>Higher ease with the social transition to college</a:t>
            </a:r>
          </a:p>
          <a:p>
            <a:pPr lvl="1"/>
            <a:r>
              <a:rPr lang="en-US" sz="2900" dirty="0" smtClean="0">
                <a:latin typeface="High Tower Text" pitchFamily="18" charset="0"/>
              </a:rPr>
              <a:t>Higher rates of overall sense of belonging</a:t>
            </a:r>
          </a:p>
          <a:p>
            <a:pPr lvl="1">
              <a:buNone/>
            </a:pPr>
            <a:endParaRPr lang="en-US" sz="2900" dirty="0">
              <a:latin typeface="High Tower Text" pitchFamily="18" charset="0"/>
            </a:endParaRPr>
          </a:p>
          <a:p>
            <a:pPr lvl="1">
              <a:buNone/>
            </a:pPr>
            <a:r>
              <a:rPr lang="en-US" sz="2900" dirty="0" smtClean="0">
                <a:latin typeface="High Tower Text" pitchFamily="18" charset="0"/>
              </a:rPr>
              <a:t>*These results were in comparison to a control group of Non-Themed Living Learning Community counterparts, are self-reported statistics, and were all found to be statistically significant by the Center for Student Studies </a:t>
            </a:r>
          </a:p>
          <a:p>
            <a:pPr lvl="1"/>
            <a:endParaRPr lang="en-US" sz="2900" dirty="0" smtClean="0">
              <a:latin typeface="High Tower Tex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High Tower Text" pitchFamily="18" charset="0"/>
              </a:rPr>
              <a:t>What residents have to say…</a:t>
            </a:r>
            <a:endParaRPr lang="en-US" b="1" dirty="0">
              <a:latin typeface="High Tower Text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3581400" cy="28956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i="1" dirty="0">
                <a:latin typeface="High Tower Text" pitchFamily="18" charset="0"/>
              </a:rPr>
              <a:t>“I love living on the Leadership and Service floor. The experiences I have gained in this community helped me branch out into college and provided me with the ability to become a more developed leader in </a:t>
            </a:r>
            <a:r>
              <a:rPr lang="en-US" i="1" dirty="0" smtClean="0">
                <a:latin typeface="High Tower Text" pitchFamily="18" charset="0"/>
              </a:rPr>
              <a:t>college”</a:t>
            </a:r>
            <a:endParaRPr lang="en-US" dirty="0">
              <a:latin typeface="High Tower Text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5720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i="1" dirty="0" smtClean="0">
                <a:latin typeface="Baskerville Old Face" pitchFamily="18" charset="0"/>
              </a:rPr>
              <a:t>“I highly recommend living on a themed living floor. I have very easily made friends. I also highly take advantage of the academic resources available, such as the Visor Center and meeting with my professors”</a:t>
            </a:r>
            <a:endParaRPr lang="en-US" dirty="0" smtClean="0">
              <a:latin typeface="Baskerville Old Fac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990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i="1" dirty="0" smtClean="0"/>
              <a:t>“I greatly appreciate living in the Honors house because I live with other girls who are also academically motivated”</a:t>
            </a:r>
            <a:endParaRPr lang="en-US" dirty="0"/>
          </a:p>
        </p:txBody>
      </p:sp>
      <p:pic>
        <p:nvPicPr>
          <p:cNvPr id="11" name="Picture 10" descr="Floor Photo Fall 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276600"/>
            <a:ext cx="3362960" cy="2522220"/>
          </a:xfrm>
          <a:prstGeom prst="rect">
            <a:avLst/>
          </a:prstGeom>
        </p:spPr>
      </p:pic>
      <p:pic>
        <p:nvPicPr>
          <p:cNvPr id="12" name="Picture 11" descr="Starved Rock Fall 2010 cr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2286000"/>
            <a:ext cx="4023549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High Tower Text" pitchFamily="18" charset="0"/>
              </a:rPr>
              <a:t>Sources</a:t>
            </a:r>
            <a:endParaRPr lang="en-US" b="1" dirty="0">
              <a:latin typeface="High Tower Text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525" y="1066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Garrett, M.D.,&amp; Zabriskie, M.S (2003). The influence of living-learning participation on student-faculty interaction. </a:t>
            </a:r>
            <a:r>
              <a:rPr lang="en-US" sz="1800" i="1" dirty="0" smtClean="0"/>
              <a:t>Journal of College and University Student Housing, 32 </a:t>
            </a:r>
            <a:r>
              <a:rPr lang="en-US" sz="1800" dirty="0" smtClean="0"/>
              <a:t>(2), 38-44.</a:t>
            </a:r>
          </a:p>
          <a:p>
            <a:r>
              <a:rPr lang="en-US" sz="1800" dirty="0" smtClean="0"/>
              <a:t>Henry, K.B., &amp; Schein, H.K. (1998). Academic community in residence halls: What differentiates a hall with a living/learning program? </a:t>
            </a:r>
            <a:r>
              <a:rPr lang="en-US" sz="1800" i="1" dirty="0" smtClean="0"/>
              <a:t>Journal of College and University Student Housing, 27</a:t>
            </a:r>
            <a:r>
              <a:rPr lang="en-US" sz="1800" dirty="0" smtClean="0"/>
              <a:t> (20), 9-14.</a:t>
            </a:r>
          </a:p>
          <a:p>
            <a:r>
              <a:rPr lang="en-US" sz="1800" dirty="0" smtClean="0"/>
              <a:t>Inkelas, K. K., &amp; Weisman, J. L. (2003). Different by design: An examination of student outcomes among participants in three types of living-learning programs. </a:t>
            </a:r>
            <a:r>
              <a:rPr lang="en-US" sz="1800" i="1" dirty="0" smtClean="0"/>
              <a:t>Journal of College Student Development, 44 </a:t>
            </a:r>
            <a:r>
              <a:rPr lang="en-US" sz="1800" dirty="0" smtClean="0"/>
              <a:t>(3), 335-365.</a:t>
            </a:r>
          </a:p>
          <a:p>
            <a:r>
              <a:rPr lang="en-US" sz="1800" dirty="0" smtClean="0"/>
              <a:t>McKelfresh, D. A. (1980). The effect of living learning environments on engineering students. </a:t>
            </a:r>
            <a:r>
              <a:rPr lang="en-US" sz="1800" i="1" dirty="0" smtClean="0"/>
              <a:t>Journal of College and University Student Housing, 10 </a:t>
            </a:r>
            <a:r>
              <a:rPr lang="en-US" sz="1800" dirty="0" smtClean="0"/>
              <a:t>(2), 16-18.</a:t>
            </a:r>
          </a:p>
          <a:p>
            <a:r>
              <a:rPr lang="en-US" sz="1800" dirty="0" err="1" smtClean="0"/>
              <a:t>Pascarella</a:t>
            </a:r>
            <a:r>
              <a:rPr lang="en-US" sz="1800" dirty="0" smtClean="0"/>
              <a:t>, E.T., &amp; Terenzini, P. (1991). </a:t>
            </a:r>
            <a:r>
              <a:rPr lang="en-US" sz="1800" i="1" dirty="0" smtClean="0"/>
              <a:t>How college affects students: Findings and insights from twenty years of research. </a:t>
            </a:r>
            <a:r>
              <a:rPr lang="en-US" sz="1800" dirty="0" smtClean="0"/>
              <a:t>San </a:t>
            </a:r>
            <a:r>
              <a:rPr lang="en-US" sz="1800" dirty="0" err="1" smtClean="0"/>
              <a:t>Fransisco</a:t>
            </a:r>
            <a:r>
              <a:rPr lang="en-US" sz="1800" dirty="0" smtClean="0"/>
              <a:t>: </a:t>
            </a:r>
            <a:r>
              <a:rPr lang="en-US" sz="1800" dirty="0" err="1" smtClean="0"/>
              <a:t>Jossey</a:t>
            </a:r>
            <a:r>
              <a:rPr lang="en-US" sz="1800" dirty="0" smtClean="0"/>
              <a:t>-Bass.</a:t>
            </a:r>
          </a:p>
          <a:p>
            <a:r>
              <a:rPr lang="en-US" sz="1800" dirty="0" smtClean="0"/>
              <a:t>St. Onge, S. Peckskamp, T., &amp; McIntosh, J. (2003). The impact of learning communities on residential communities and the roles of resident advisors. </a:t>
            </a:r>
            <a:r>
              <a:rPr lang="en-US" sz="1800" i="1" dirty="0" smtClean="0"/>
              <a:t>Journal of College and University Student Housing, 32 </a:t>
            </a:r>
            <a:r>
              <a:rPr lang="en-US" sz="1800" dirty="0" smtClean="0"/>
              <a:t>(I), 16-23.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2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Questions?</a:t>
            </a:r>
            <a:endParaRPr lang="en-US" dirty="0"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High Tower Text" pitchFamily="18" charset="0"/>
              </a:rPr>
              <a:t>Session Outcomes</a:t>
            </a:r>
            <a:endParaRPr lang="en-US" b="1" dirty="0">
              <a:latin typeface="High Tower Tex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High Tower Text" pitchFamily="18" charset="0"/>
              </a:rPr>
              <a:t>Attendees will:</a:t>
            </a:r>
          </a:p>
          <a:p>
            <a:r>
              <a:rPr lang="en-US" dirty="0" smtClean="0">
                <a:latin typeface="High Tower Text" pitchFamily="18" charset="0"/>
              </a:rPr>
              <a:t>Understand benefits of living learning environments as suggested by research</a:t>
            </a:r>
          </a:p>
          <a:p>
            <a:r>
              <a:rPr lang="en-US" dirty="0" smtClean="0">
                <a:latin typeface="High Tower Text" pitchFamily="18" charset="0"/>
              </a:rPr>
              <a:t>Gain knowledge of ISU history in regards to these environments</a:t>
            </a:r>
          </a:p>
          <a:p>
            <a:r>
              <a:rPr lang="en-US" dirty="0" smtClean="0">
                <a:latin typeface="High Tower Text" pitchFamily="18" charset="0"/>
              </a:rPr>
              <a:t>Share pride in student successes on living learning communities and consider future programs and partnerships</a:t>
            </a:r>
            <a:endParaRPr lang="en-US" dirty="0">
              <a:latin typeface="High Tower Tex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06" y="-13063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High Tower Text" pitchFamily="18" charset="0"/>
              </a:rPr>
              <a:t>Session Overview</a:t>
            </a:r>
            <a:endParaRPr lang="en-US" b="1" dirty="0">
              <a:latin typeface="High Tower Tex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igh Tower Text" pitchFamily="18" charset="0"/>
              </a:rPr>
              <a:t>Share research on the benefits </a:t>
            </a:r>
            <a:r>
              <a:rPr lang="en-US" dirty="0">
                <a:latin typeface="High Tower Text" pitchFamily="18" charset="0"/>
              </a:rPr>
              <a:t>of living learning environments </a:t>
            </a:r>
          </a:p>
          <a:p>
            <a:r>
              <a:rPr lang="en-US" dirty="0" smtClean="0">
                <a:latin typeface="High Tower Text" pitchFamily="18" charset="0"/>
              </a:rPr>
              <a:t>Discuss history of ISU living learning communities, as well as other student affairs and academic affairs partnerships</a:t>
            </a:r>
            <a:endParaRPr lang="en-US" dirty="0">
              <a:latin typeface="High Tower Text" pitchFamily="18" charset="0"/>
            </a:endParaRPr>
          </a:p>
          <a:p>
            <a:r>
              <a:rPr lang="en-US" dirty="0" smtClean="0">
                <a:latin typeface="High Tower Text" pitchFamily="18" charset="0"/>
              </a:rPr>
              <a:t>Provide evidence of student </a:t>
            </a:r>
            <a:r>
              <a:rPr lang="en-US" dirty="0">
                <a:latin typeface="High Tower Text" pitchFamily="18" charset="0"/>
              </a:rPr>
              <a:t>successes </a:t>
            </a:r>
            <a:r>
              <a:rPr lang="en-US" dirty="0" smtClean="0">
                <a:latin typeface="High Tower Text" pitchFamily="18" charset="0"/>
              </a:rPr>
              <a:t>within current living </a:t>
            </a:r>
            <a:r>
              <a:rPr lang="en-US" dirty="0">
                <a:latin typeface="High Tower Text" pitchFamily="18" charset="0"/>
              </a:rPr>
              <a:t>learning communities and </a:t>
            </a:r>
            <a:r>
              <a:rPr lang="en-US" dirty="0" smtClean="0">
                <a:latin typeface="High Tower Text" pitchFamily="18" charset="0"/>
              </a:rPr>
              <a:t>previous community research</a:t>
            </a:r>
            <a:endParaRPr lang="en-US" dirty="0">
              <a:latin typeface="High Tower Text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06" y="-13063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High Tower Text" pitchFamily="18" charset="0"/>
              </a:rPr>
              <a:t>Benefits of living learning environments for partners</a:t>
            </a:r>
            <a:endParaRPr lang="en-US" b="1" dirty="0">
              <a:latin typeface="High Tower Text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High Tower Text" panose="02040502050506030303" pitchFamily="18" charset="0"/>
              </a:rPr>
              <a:t>Academic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Enable smooth transition of learning from classroom to other environments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Expose students to their colleges sooner for a smooth transition into upper level coursework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Bridge academic and social elements of students experience 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Increase student engagement inside and outside of the classroom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High Tower Text" panose="02040502050506030303" pitchFamily="18" charset="0"/>
              </a:rPr>
              <a:t>Residential Life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Achieve departmental mission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Benefit from academic expertise when crafting learning strategies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Identify and outreach to </a:t>
            </a:r>
            <a:r>
              <a:rPr lang="en-US" dirty="0">
                <a:latin typeface="High Tower Text" panose="02040502050506030303" pitchFamily="18" charset="0"/>
              </a:rPr>
              <a:t>at-risk students </a:t>
            </a:r>
            <a:endParaRPr lang="en-US" dirty="0" smtClean="0">
              <a:latin typeface="High Tower Text" panose="02040502050506030303" pitchFamily="18" charset="0"/>
            </a:endParaRPr>
          </a:p>
          <a:p>
            <a:r>
              <a:rPr lang="en-US" dirty="0" smtClean="0">
                <a:latin typeface="High Tower Text" panose="02040502050506030303" pitchFamily="18" charset="0"/>
              </a:rPr>
              <a:t>Engage students with faculty </a:t>
            </a:r>
            <a:r>
              <a:rPr lang="en-US" dirty="0">
                <a:latin typeface="High Tower Text" panose="02040502050506030303" pitchFamily="18" charset="0"/>
              </a:rPr>
              <a:t>outside the classroom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06" y="-13063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High Tower Text" pitchFamily="18" charset="0"/>
              </a:rPr>
              <a:t>B</a:t>
            </a:r>
            <a:r>
              <a:rPr lang="en-US" b="1" dirty="0" smtClean="0">
                <a:latin typeface="High Tower Text" pitchFamily="18" charset="0"/>
              </a:rPr>
              <a:t>enefits for students</a:t>
            </a:r>
            <a:endParaRPr lang="en-US" b="1" dirty="0">
              <a:latin typeface="High Tower Text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igh Tower Text" panose="02040502050506030303" pitchFamily="18" charset="0"/>
              </a:rPr>
              <a:t>Living Learning Benefits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High Tower Text" panose="02040502050506030303" pitchFamily="18" charset="0"/>
              </a:rPr>
              <a:t>Enhanced Connections (with students, faculty, staff, university)</a:t>
            </a:r>
          </a:p>
          <a:p>
            <a:r>
              <a:rPr lang="en-US" sz="2000" dirty="0" smtClean="0">
                <a:latin typeface="High Tower Text" panose="02040502050506030303" pitchFamily="18" charset="0"/>
              </a:rPr>
              <a:t>More willing to expend effort to succeed</a:t>
            </a:r>
          </a:p>
          <a:p>
            <a:r>
              <a:rPr lang="en-US" sz="2000" dirty="0" smtClean="0">
                <a:latin typeface="High Tower Text" panose="02040502050506030303" pitchFamily="18" charset="0"/>
              </a:rPr>
              <a:t>More social, cultural, and extra curricular involvement</a:t>
            </a:r>
          </a:p>
          <a:p>
            <a:r>
              <a:rPr lang="en-US" sz="2000" dirty="0" smtClean="0">
                <a:latin typeface="High Tower Text" panose="02040502050506030303" pitchFamily="18" charset="0"/>
              </a:rPr>
              <a:t>Participate in mentoring relationships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484687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High Tower Text" panose="02040502050506030303" pitchFamily="18" charset="0"/>
              </a:rPr>
              <a:t>“Tinto (2002) reports the benefits of Learning Communities extended beyond a better understanding of course content. Learning community students develop their own supporting groups, and they spend more time together out of class, than do students in traditional classes- and do so in ways that students reported as supportive.”</a:t>
            </a:r>
          </a:p>
          <a:p>
            <a:pPr algn="ctr"/>
            <a:r>
              <a:rPr lang="en-US" sz="1300" dirty="0" smtClean="0">
                <a:solidFill>
                  <a:srgbClr val="FF0000"/>
                </a:solidFill>
                <a:latin typeface="High Tower Text" panose="02040502050506030303" pitchFamily="18" charset="0"/>
              </a:rPr>
              <a:t>(Journal of College and University Student Housing)</a:t>
            </a:r>
            <a:endParaRPr lang="en-US" sz="1300" dirty="0">
              <a:solidFill>
                <a:srgbClr val="FF0000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06" y="-13063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igh Tower Text" pitchFamily="18" charset="0"/>
              </a:rPr>
              <a:t>Benefits for students</a:t>
            </a:r>
            <a:endParaRPr lang="en-US" b="1" dirty="0">
              <a:latin typeface="High Tower Tex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980" y="1676400"/>
            <a:ext cx="4040188" cy="274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High Tower Text" panose="02040502050506030303" pitchFamily="18" charset="0"/>
              </a:rPr>
              <a:t>“Students participating in LLP’s are more likely to interact with faculty than are non-LLP students regardless of how involved in the LLP they are </a:t>
            </a:r>
          </a:p>
          <a:p>
            <a:pPr marL="0" indent="0" algn="ctr">
              <a:buNone/>
            </a:pPr>
            <a:r>
              <a:rPr lang="en-US" sz="1600" dirty="0" smtClean="0">
                <a:latin typeface="High Tower Text" panose="02040502050506030303" pitchFamily="18" charset="0"/>
              </a:rPr>
              <a:t>(Garrett &amp; Zabriskie 2003)</a:t>
            </a:r>
            <a:endParaRPr lang="en-US" sz="1600" dirty="0">
              <a:latin typeface="High Tower Text" panose="020405020505060303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28865" y="1371600"/>
            <a:ext cx="4041775" cy="294120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High Tower Text" panose="02040502050506030303" pitchFamily="18" charset="0"/>
              </a:rPr>
              <a:t>“Students living in LLP’s report greater connection to the institution, a smoother transition to college during their first year, and greater academic and social involvement than do their non-participant peers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High Tower Text" panose="02040502050506030303" pitchFamily="18" charset="0"/>
              </a:rPr>
              <a:t>(Henry &amp; Schein,1998; Inkelas &amp;Weisman, 2003; McKelfresh, 1980)</a:t>
            </a:r>
            <a:endParaRPr lang="en-US" sz="1600" dirty="0">
              <a:solidFill>
                <a:srgbClr val="FF0000"/>
              </a:solidFill>
              <a:latin typeface="High Tower Text" panose="02040502050506030303" pitchFamily="18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16980" y="4572000"/>
            <a:ext cx="8159751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High Tower Text" panose="02040502050506030303" pitchFamily="18" charset="0"/>
              </a:rPr>
              <a:t>“Students were more satisfied with the institution and persisted at a higher rate, showed significantly higher interactions with faculty </a:t>
            </a:r>
          </a:p>
          <a:p>
            <a:pPr marL="0" indent="0" algn="ctr">
              <a:buNone/>
            </a:pPr>
            <a:r>
              <a:rPr lang="en-US" sz="1600" dirty="0" smtClean="0">
                <a:latin typeface="High Tower Text" panose="02040502050506030303" pitchFamily="18" charset="0"/>
              </a:rPr>
              <a:t>(St. Onge et al, 2003)</a:t>
            </a:r>
            <a:endParaRPr lang="en-US" sz="16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High Tower Text" pitchFamily="18" charset="0"/>
              </a:rPr>
              <a:t>Introduction</a:t>
            </a:r>
            <a:endParaRPr lang="en-US" b="1" dirty="0">
              <a:latin typeface="High Tower Text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en-US" dirty="0">
                <a:latin typeface="High Tower Text" pitchFamily="18" charset="0"/>
              </a:rPr>
              <a:t>Themed Living-Learning Communities provide a unique atmosphere for residents who share common interests and cultivate an environment that supports personal growth through academic and social </a:t>
            </a:r>
            <a:r>
              <a:rPr lang="en-US" dirty="0" smtClean="0">
                <a:latin typeface="High Tower Text" pitchFamily="18" charset="0"/>
              </a:rPr>
              <a:t>programming</a:t>
            </a:r>
            <a:endParaRPr lang="en-US" dirty="0">
              <a:latin typeface="High Tower Text" pitchFamily="18" charset="0"/>
            </a:endParaRPr>
          </a:p>
        </p:txBody>
      </p:sp>
      <p:pic>
        <p:nvPicPr>
          <p:cNvPr id="7" name="Picture 6" descr="Fine Arts, Manchester crop 10 2010-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295400"/>
            <a:ext cx="2876702" cy="2286000"/>
          </a:xfrm>
          <a:prstGeom prst="rect">
            <a:avLst/>
          </a:prstGeom>
        </p:spPr>
      </p:pic>
      <p:pic>
        <p:nvPicPr>
          <p:cNvPr id="8" name="Picture 7" descr="I-House 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886200"/>
            <a:ext cx="1996440" cy="266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High Tower Text" pitchFamily="18" charset="0"/>
              </a:rPr>
              <a:t>Introduction</a:t>
            </a:r>
            <a:endParaRPr lang="en-US" b="1" dirty="0">
              <a:latin typeface="High Tower Text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pPr algn="ctr"/>
            <a:r>
              <a:rPr lang="en-US" u="sng" dirty="0" smtClean="0">
                <a:latin typeface="High Tower Text" pitchFamily="18" charset="0"/>
              </a:rPr>
              <a:t>Academic TLLCs</a:t>
            </a:r>
            <a:endParaRPr lang="en-US" u="sng" dirty="0">
              <a:latin typeface="High Tower Text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114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Business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Co-Sciences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Communication Sciences and Disorders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Criminal Justice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Fine Arts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Honors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Information Technology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Math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Music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Nursing (Fall 14)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Presidential Scholars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ROTC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Teacher Education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University Scholars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72000" y="1143000"/>
            <a:ext cx="4041775" cy="639762"/>
          </a:xfrm>
        </p:spPr>
        <p:txBody>
          <a:bodyPr/>
          <a:lstStyle/>
          <a:p>
            <a:pPr algn="ctr"/>
            <a:r>
              <a:rPr lang="en-US" u="sng" dirty="0" smtClean="0">
                <a:latin typeface="High Tower Text" pitchFamily="18" charset="0"/>
              </a:rPr>
              <a:t>Special Interest TLLCs</a:t>
            </a:r>
            <a:endParaRPr lang="en-US" u="sng" dirty="0">
              <a:latin typeface="High Tower Text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041775" cy="3951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International House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Leadership &amp; Service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Sophomore Experience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Substance Free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Transfer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Wellness</a:t>
            </a:r>
          </a:p>
          <a:p>
            <a:pPr algn="ctr">
              <a:buNone/>
            </a:pPr>
            <a:r>
              <a:rPr lang="en-US" sz="1600" dirty="0" smtClean="0">
                <a:latin typeface="High Tower Text" pitchFamily="18" charset="0"/>
              </a:rPr>
              <a:t>ROTC and Veteran Student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Floor Photo Spring 2011 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419600"/>
            <a:ext cx="3652422" cy="1857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23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High Tower Text" pitchFamily="18" charset="0"/>
              </a:rPr>
              <a:t>Program Partners</a:t>
            </a:r>
            <a:endParaRPr lang="en-US" b="1" dirty="0">
              <a:latin typeface="High Tower Text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1371600"/>
          </a:xfrm>
        </p:spPr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en-US" sz="2400" dirty="0" smtClean="0">
                <a:latin typeface="High Tower Text" pitchFamily="18" charset="0"/>
              </a:rPr>
              <a:t>“</a:t>
            </a:r>
            <a:r>
              <a:rPr lang="en-US" sz="2400" dirty="0">
                <a:latin typeface="High Tower Text" pitchFamily="18" charset="0"/>
              </a:rPr>
              <a:t>One of the most persistent and least assailable assumptions </a:t>
            </a:r>
            <a:r>
              <a:rPr lang="en-US" sz="2400" dirty="0" smtClean="0">
                <a:latin typeface="High Tower Text" pitchFamily="18" charset="0"/>
              </a:rPr>
              <a:t>in higher </a:t>
            </a:r>
            <a:r>
              <a:rPr lang="en-US" sz="2400" dirty="0">
                <a:latin typeface="High Tower Text" pitchFamily="18" charset="0"/>
              </a:rPr>
              <a:t>education has been than of </a:t>
            </a:r>
            <a:r>
              <a:rPr lang="en-US" sz="2400" dirty="0" smtClean="0">
                <a:latin typeface="High Tower Text" pitchFamily="18" charset="0"/>
              </a:rPr>
              <a:t>the educational/developmental </a:t>
            </a:r>
            <a:r>
              <a:rPr lang="en-US" sz="2400" dirty="0">
                <a:latin typeface="High Tower Text" pitchFamily="18" charset="0"/>
              </a:rPr>
              <a:t>importance of informal student-faculty relationships beyond the classroom” </a:t>
            </a:r>
            <a:endParaRPr lang="en-US" sz="2400" dirty="0" smtClean="0">
              <a:latin typeface="High Tower Text" pitchFamily="18" charset="0"/>
            </a:endParaRPr>
          </a:p>
          <a:p>
            <a:pPr lvl="0" algn="ctr">
              <a:buNone/>
            </a:pPr>
            <a:r>
              <a:rPr lang="en-US" sz="2400" dirty="0" smtClean="0">
                <a:latin typeface="High Tower Text" pitchFamily="18" charset="0"/>
              </a:rPr>
              <a:t>(Pascarell </a:t>
            </a:r>
            <a:r>
              <a:rPr lang="en-US" sz="2400" dirty="0">
                <a:latin typeface="High Tower Text" pitchFamily="18" charset="0"/>
              </a:rPr>
              <a:t>&amp; </a:t>
            </a:r>
            <a:r>
              <a:rPr lang="en-US" sz="2400" dirty="0" smtClean="0">
                <a:latin typeface="High Tower Text" pitchFamily="18" charset="0"/>
              </a:rPr>
              <a:t>Terenzini)</a:t>
            </a:r>
            <a:endParaRPr lang="en-US" sz="2400" dirty="0">
              <a:latin typeface="High Tower Text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3007179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24325" y="2819400"/>
            <a:ext cx="4495800" cy="362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High Tower Text" pitchFamily="18" charset="0"/>
              </a:rPr>
              <a:t>The Value of a </a:t>
            </a:r>
            <a:r>
              <a:rPr lang="en-US" sz="2400" dirty="0" smtClean="0">
                <a:solidFill>
                  <a:prstClr val="black"/>
                </a:solidFill>
                <a:latin typeface="High Tower Text" pitchFamily="18" charset="0"/>
              </a:rPr>
              <a:t>Faculty Mentor</a:t>
            </a:r>
            <a:endParaRPr lang="en-US" sz="2400" dirty="0">
              <a:solidFill>
                <a:prstClr val="black"/>
              </a:solidFill>
              <a:latin typeface="High Tower Text" pitchFamily="18" charset="0"/>
            </a:endParaRPr>
          </a:p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1400" dirty="0">
                <a:solidFill>
                  <a:prstClr val="black"/>
                </a:solidFill>
                <a:latin typeface="Lucida Sans Unicode"/>
              </a:rPr>
              <a:t>Resources for Floor Concerns/Issues</a:t>
            </a:r>
          </a:p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1400" dirty="0">
                <a:solidFill>
                  <a:prstClr val="black"/>
                </a:solidFill>
                <a:latin typeface="Lucida Sans Unicode"/>
              </a:rPr>
              <a:t>Social Interaction with Residents</a:t>
            </a:r>
          </a:p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1400" dirty="0">
                <a:solidFill>
                  <a:prstClr val="black"/>
                </a:solidFill>
                <a:latin typeface="Lucida Sans Unicode"/>
              </a:rPr>
              <a:t>Faculty Advice regarding Academics</a:t>
            </a:r>
          </a:p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1400" dirty="0">
                <a:solidFill>
                  <a:prstClr val="black"/>
                </a:solidFill>
                <a:latin typeface="Lucida Sans Unicode"/>
              </a:rPr>
              <a:t>Connection to Academic Departments</a:t>
            </a:r>
          </a:p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1400" dirty="0">
                <a:solidFill>
                  <a:prstClr val="black"/>
                </a:solidFill>
                <a:latin typeface="Lucida Sans Unicode"/>
              </a:rPr>
              <a:t>Resource for Career Tracks</a:t>
            </a:r>
          </a:p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1400" dirty="0">
                <a:solidFill>
                  <a:prstClr val="black"/>
                </a:solidFill>
                <a:latin typeface="Lucida Sans Unicode"/>
              </a:rPr>
              <a:t>Resources for Career Networking</a:t>
            </a:r>
          </a:p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1400" dirty="0">
                <a:solidFill>
                  <a:prstClr val="black"/>
                </a:solidFill>
                <a:latin typeface="Lucida Sans Unicode"/>
              </a:rPr>
              <a:t>Potential Reference for Students</a:t>
            </a:r>
          </a:p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1400" dirty="0">
                <a:solidFill>
                  <a:prstClr val="black"/>
                </a:solidFill>
                <a:latin typeface="Lucida Sans Unicode"/>
              </a:rPr>
              <a:t>Adult Perspective for Students</a:t>
            </a:r>
          </a:p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1400" dirty="0">
                <a:solidFill>
                  <a:prstClr val="black"/>
                </a:solidFill>
                <a:latin typeface="Lucida Sans Unicode"/>
              </a:rPr>
              <a:t>Academic Perspective for Students</a:t>
            </a:r>
          </a:p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1400" dirty="0">
                <a:solidFill>
                  <a:prstClr val="black"/>
                </a:solidFill>
                <a:latin typeface="Lucida Sans Unicode"/>
              </a:rPr>
              <a:t>Programming Partner for Developmentals/Socials</a:t>
            </a:r>
          </a:p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1400" dirty="0">
                <a:solidFill>
                  <a:prstClr val="black"/>
                </a:solidFill>
                <a:latin typeface="Lucida Sans Unicode"/>
              </a:rPr>
              <a:t>Advocate for Students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1230</Words>
  <Application>Microsoft Office PowerPoint</Application>
  <PresentationFormat>On-screen Show (4:3)</PresentationFormat>
  <Paragraphs>161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 Teaching &amp; Learning Across Contexts: Engaging Students In and Beyond the Classroom  Bridget Reeland Dave Jaeger Illinois State University  </vt:lpstr>
      <vt:lpstr>Session Outcomes</vt:lpstr>
      <vt:lpstr>Session Overview</vt:lpstr>
      <vt:lpstr>Benefits of living learning environments for partners</vt:lpstr>
      <vt:lpstr>Benefits for students</vt:lpstr>
      <vt:lpstr>Benefits for students</vt:lpstr>
      <vt:lpstr>Introduction</vt:lpstr>
      <vt:lpstr>Introduction</vt:lpstr>
      <vt:lpstr>Program Partners</vt:lpstr>
      <vt:lpstr>PowerPoint Presentation</vt:lpstr>
      <vt:lpstr>NSLLP Overview</vt:lpstr>
      <vt:lpstr>Conceptual Framework and Study Method</vt:lpstr>
      <vt:lpstr>Major Constructs of NSLLP Survey Instrument</vt:lpstr>
      <vt:lpstr>Process and Data Collection </vt:lpstr>
      <vt:lpstr>Findings</vt:lpstr>
      <vt:lpstr>Findings (continued)</vt:lpstr>
      <vt:lpstr>What residents have to say…</vt:lpstr>
      <vt:lpstr>Sources</vt:lpstr>
      <vt:lpstr>Questions?</vt:lpstr>
    </vt:vector>
  </TitlesOfParts>
  <Company>Illinois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“Feeling is Believing” Themed Living Learning Communities at Illinois State University  Bridget Reeland Dave Jaeger Illinois State University</dc:title>
  <dc:creator>Dave Jaeger</dc:creator>
  <cp:lastModifiedBy>Thomas W Silvia</cp:lastModifiedBy>
  <cp:revision>28</cp:revision>
  <dcterms:created xsi:type="dcterms:W3CDTF">2011-02-07T19:08:48Z</dcterms:created>
  <dcterms:modified xsi:type="dcterms:W3CDTF">2014-01-14T14:28:57Z</dcterms:modified>
</cp:coreProperties>
</file>