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37"/>
  </p:notesMasterIdLst>
  <p:sldIdLst>
    <p:sldId id="257" r:id="rId4"/>
    <p:sldId id="286" r:id="rId5"/>
    <p:sldId id="258" r:id="rId6"/>
    <p:sldId id="277" r:id="rId7"/>
    <p:sldId id="284" r:id="rId8"/>
    <p:sldId id="285" r:id="rId9"/>
    <p:sldId id="288" r:id="rId10"/>
    <p:sldId id="272" r:id="rId11"/>
    <p:sldId id="269" r:id="rId12"/>
    <p:sldId id="271" r:id="rId13"/>
    <p:sldId id="259" r:id="rId14"/>
    <p:sldId id="287" r:id="rId15"/>
    <p:sldId id="294" r:id="rId16"/>
    <p:sldId id="282" r:id="rId17"/>
    <p:sldId id="270" r:id="rId18"/>
    <p:sldId id="289" r:id="rId19"/>
    <p:sldId id="274" r:id="rId20"/>
    <p:sldId id="278" r:id="rId21"/>
    <p:sldId id="273" r:id="rId22"/>
    <p:sldId id="291" r:id="rId23"/>
    <p:sldId id="292" r:id="rId24"/>
    <p:sldId id="293" r:id="rId25"/>
    <p:sldId id="290" r:id="rId26"/>
    <p:sldId id="279" r:id="rId27"/>
    <p:sldId id="298" r:id="rId28"/>
    <p:sldId id="295" r:id="rId29"/>
    <p:sldId id="281" r:id="rId30"/>
    <p:sldId id="280" r:id="rId31"/>
    <p:sldId id="283" r:id="rId32"/>
    <p:sldId id="275" r:id="rId33"/>
    <p:sldId id="276" r:id="rId34"/>
    <p:sldId id="296" r:id="rId35"/>
    <p:sldId id="29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p:cViewPr>
        <p:scale>
          <a:sx n="120" d="100"/>
          <a:sy n="120" d="100"/>
        </p:scale>
        <p:origin x="-7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656AE6-D131-4182-8B4B-D8C160C8C95C}" type="datetimeFigureOut">
              <a:rPr lang="en-US" smtClean="0"/>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C58D59-23CE-466F-916B-9437441DB45B}" type="slidenum">
              <a:rPr lang="en-US" smtClean="0"/>
              <a:t>‹#›</a:t>
            </a:fld>
            <a:endParaRPr lang="en-US"/>
          </a:p>
        </p:txBody>
      </p:sp>
    </p:spTree>
    <p:extLst>
      <p:ext uri="{BB962C8B-B14F-4D97-AF65-F5344CB8AC3E}">
        <p14:creationId xmlns:p14="http://schemas.microsoft.com/office/powerpoint/2010/main" val="475251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1/15/2014 11:51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18029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1/15/2014 11:51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613574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1/15/2014 11:51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extLst>
      <p:ext uri="{BB962C8B-B14F-4D97-AF65-F5344CB8AC3E}">
        <p14:creationId xmlns:p14="http://schemas.microsoft.com/office/powerpoint/2010/main" val="2719532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i="1" kern="1200" spc="-770" baseline="0" dirty="0" smtClean="0">
                <a:ln w="11430"/>
                <a:gradFill>
                  <a:gsLst>
                    <a:gs pos="0">
                      <a:schemeClr val="accent2"/>
                    </a:gs>
                    <a:gs pos="37000">
                      <a:schemeClr val="tx1"/>
                    </a:gs>
                    <a:gs pos="71000">
                      <a:schemeClr val="accent2"/>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smtClean="0"/>
              <a:t>click to…</a:t>
            </a:r>
          </a:p>
        </p:txBody>
      </p:sp>
      <p:pic>
        <p:nvPicPr>
          <p:cNvPr id="5" name="Picture 4" descr="footer_graphic.png"/>
          <p:cNvPicPr>
            <a:picLocks noChangeAspect="1"/>
          </p:cNvPicPr>
          <p:nvPr userDrawn="1"/>
        </p:nvPicPr>
        <p:blipFill>
          <a:blip r:embed="rId2"/>
          <a:stretch>
            <a:fillRect/>
          </a:stretch>
        </p:blipFill>
        <p:spPr>
          <a:xfrm>
            <a:off x="0" y="5437414"/>
            <a:ext cx="9144000" cy="1420586"/>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i="1" kern="1200" spc="-770" baseline="0" dirty="0" smtClean="0">
                <a:ln w="11430"/>
                <a:gradFill>
                  <a:gsLst>
                    <a:gs pos="0">
                      <a:schemeClr val="accent2"/>
                    </a:gs>
                    <a:gs pos="37000">
                      <a:schemeClr val="tx1"/>
                    </a:gs>
                    <a:gs pos="71000">
                      <a:schemeClr val="accent2"/>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smtClean="0"/>
              <a:t>click to…</a:t>
            </a:r>
          </a:p>
        </p:txBody>
      </p:sp>
      <p:pic>
        <p:nvPicPr>
          <p:cNvPr id="5" name="Picture 4" descr="footer_graphic.png"/>
          <p:cNvPicPr>
            <a:picLocks noChangeAspect="1"/>
          </p:cNvPicPr>
          <p:nvPr userDrawn="1"/>
        </p:nvPicPr>
        <p:blipFill>
          <a:blip r:embed="rId2"/>
          <a:stretch>
            <a:fillRect/>
          </a:stretch>
        </p:blipFill>
        <p:spPr>
          <a:xfrm>
            <a:off x="0" y="5437414"/>
            <a:ext cx="9144000" cy="1420586"/>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hyperlink" Target="http://www.centralillinoisproud.com/story/pontiac-students-get-100k-to-save-endangered-allig/d/story/3dNTDVHgo0ehHR9ZJ_6Waw" TargetMode="External"/><Relationship Id="rId4" Type="http://schemas.openxmlformats.org/officeDocument/2006/relationships/hyperlink" Target="http://www.statefarmyab.com/projects/details/operation-endangered-species-the-alligator-snapping-turtle-projec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ing.us/about-ing/responsibility/childrens-education/unsung-heroes/award_winners?page=1" TargetMode="Externa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gif"/><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gif"/><Relationship Id="rId10" Type="http://schemas.openxmlformats.org/officeDocument/2006/relationships/image" Target="../media/image24.jpg"/><Relationship Id="rId4" Type="http://schemas.openxmlformats.org/officeDocument/2006/relationships/image" Target="../media/image18.jpeg"/><Relationship Id="rId9" Type="http://schemas.openxmlformats.org/officeDocument/2006/relationships/image" Target="../media/image23.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381000"/>
            <a:ext cx="7681913" cy="3047495"/>
          </a:xfrm>
        </p:spPr>
        <p:txBody>
          <a:bodyPr/>
          <a:lstStyle/>
          <a:p>
            <a:pPr algn="ctr"/>
            <a:r>
              <a:rPr lang="en-US" b="1" dirty="0">
                <a:effectLst/>
              </a:rPr>
              <a:t>Think Outside the Shell: Interdisciplinary Curriculum and Alligator Snapping </a:t>
            </a:r>
            <a:r>
              <a:rPr lang="en-US" b="1" dirty="0" smtClean="0">
                <a:effectLst/>
              </a:rPr>
              <a:t>Turtles</a:t>
            </a:r>
            <a:br>
              <a:rPr lang="en-US" b="1" dirty="0" smtClean="0">
                <a:effectLst/>
              </a:rPr>
            </a:br>
            <a:r>
              <a:rPr lang="en-US" sz="1100" b="1" dirty="0" smtClean="0">
                <a:effectLst/>
              </a:rPr>
              <a:t/>
            </a:r>
            <a:br>
              <a:rPr lang="en-US" sz="1100" b="1" dirty="0" smtClean="0">
                <a:effectLst/>
              </a:rPr>
            </a:br>
            <a:r>
              <a:rPr lang="en-US" sz="1100" b="1" dirty="0">
                <a:effectLst/>
              </a:rPr>
              <a:t/>
            </a:r>
            <a:br>
              <a:rPr lang="en-US" sz="1100" b="1" dirty="0">
                <a:effectLst/>
              </a:rPr>
            </a:br>
            <a:r>
              <a:rPr lang="en-US" sz="2000" b="1" dirty="0" smtClean="0">
                <a:effectLst/>
              </a:rPr>
              <a:t>January 8, 2014 Normal, IL</a:t>
            </a:r>
            <a:br>
              <a:rPr lang="en-US" sz="2000" b="1" dirty="0" smtClean="0">
                <a:effectLst/>
              </a:rPr>
            </a:br>
            <a:r>
              <a:rPr lang="en-US" sz="2000" b="1" dirty="0" smtClean="0">
                <a:effectLst/>
              </a:rPr>
              <a:t>Marriott Redbird F</a:t>
            </a:r>
            <a:r>
              <a:rPr lang="en-US" sz="3200" b="1" dirty="0" smtClean="0">
                <a:effectLst/>
              </a:rPr>
              <a:t/>
            </a:r>
            <a:br>
              <a:rPr lang="en-US" sz="3200" b="1" dirty="0" smtClean="0">
                <a:effectLst/>
              </a:rPr>
            </a:br>
            <a:endParaRPr lang="en-US" dirty="0"/>
          </a:p>
        </p:txBody>
      </p:sp>
      <p:sp>
        <p:nvSpPr>
          <p:cNvPr id="3" name="Subtitle 2"/>
          <p:cNvSpPr>
            <a:spLocks noGrp="1"/>
          </p:cNvSpPr>
          <p:nvPr>
            <p:ph type="subTitle" idx="1"/>
          </p:nvPr>
        </p:nvSpPr>
        <p:spPr>
          <a:xfrm>
            <a:off x="730249" y="4572000"/>
            <a:ext cx="7681913" cy="1219200"/>
          </a:xfrm>
        </p:spPr>
        <p:txBody>
          <a:bodyPr>
            <a:normAutofit/>
          </a:bodyPr>
          <a:lstStyle/>
          <a:p>
            <a:pPr algn="ctr"/>
            <a:r>
              <a:rPr lang="en-US" sz="3600" b="1" dirty="0" smtClean="0"/>
              <a:t>Mike Soares</a:t>
            </a:r>
          </a:p>
          <a:p>
            <a:pPr algn="ctr"/>
            <a:r>
              <a:rPr lang="en-US" sz="3600" b="1" dirty="0" smtClean="0"/>
              <a:t>ISU Department of English</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226"/>
            <a:ext cx="8382000" cy="664797"/>
          </a:xfrm>
        </p:spPr>
        <p:txBody>
          <a:bodyPr/>
          <a:lstStyle/>
          <a:p>
            <a:pPr algn="ctr"/>
            <a:r>
              <a:rPr lang="en-US" dirty="0" smtClean="0"/>
              <a:t>The Rationale</a:t>
            </a:r>
            <a:endParaRPr lang="en-US" dirty="0"/>
          </a:p>
        </p:txBody>
      </p:sp>
      <p:sp>
        <p:nvSpPr>
          <p:cNvPr id="3" name="Rectangle 2"/>
          <p:cNvSpPr/>
          <p:nvPr/>
        </p:nvSpPr>
        <p:spPr>
          <a:xfrm>
            <a:off x="228600" y="0"/>
            <a:ext cx="8534400" cy="6507422"/>
          </a:xfrm>
          <a:prstGeom prst="rect">
            <a:avLst/>
          </a:prstGeom>
        </p:spPr>
        <p:txBody>
          <a:bodyPr wrap="square">
            <a:spAutoFit/>
          </a:bodyPr>
          <a:lstStyle/>
          <a:p>
            <a:pPr algn="ctr">
              <a:lnSpc>
                <a:spcPct val="115000"/>
              </a:lnSpc>
              <a:spcAft>
                <a:spcPts val="100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400" b="1" dirty="0" smtClean="0">
                <a:latin typeface="Calibri" panose="020F0502020204030204" pitchFamily="34" charset="0"/>
                <a:ea typeface="Calibri" panose="020F0502020204030204" pitchFamily="34" charset="0"/>
                <a:cs typeface="Times New Roman" panose="02020603050405020304" pitchFamily="18" charset="0"/>
              </a:rPr>
              <a:t>Currently</a:t>
            </a:r>
            <a:r>
              <a:rPr lang="en-US" sz="2400" b="1" dirty="0">
                <a:latin typeface="Calibri" panose="020F0502020204030204" pitchFamily="34" charset="0"/>
                <a:ea typeface="Calibri" panose="020F0502020204030204" pitchFamily="34" charset="0"/>
                <a:cs typeface="Times New Roman" panose="02020603050405020304" pitchFamily="18" charset="0"/>
              </a:rPr>
              <a:t>, local, state, and federal governments do not have the resources or funding to permanently save many of the organisms currently on the Endangered Species list.  Furthermore, school districts across the United States have adopted the Common Core State Standards which require students to employ a wide variety of skills and knowledge with real-world applications. Operation Endangered Species seeks to address the recognized needs of all agencies and also the plight of organisms threatened with extinction through the empowerment of students in classrooms across the state to cooperate, collaborate, and create a template which reaches across many disciplines, easily adapts to any endangered species, and creates a curriculum template for giving students the tools to take action.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728980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a:r>
              <a:rPr lang="en-US" dirty="0" smtClean="0"/>
              <a:t>Genesis</a:t>
            </a:r>
            <a:endParaRPr lang="en-US" dirty="0">
              <a:solidFill>
                <a:schemeClr val="tx2"/>
              </a:solidFill>
            </a:endParaRPr>
          </a:p>
        </p:txBody>
      </p:sp>
      <p:sp>
        <p:nvSpPr>
          <p:cNvPr id="3" name="Text Placeholder 2"/>
          <p:cNvSpPr>
            <a:spLocks noGrp="1"/>
          </p:cNvSpPr>
          <p:nvPr>
            <p:ph type="body" sz="quarter" idx="10"/>
          </p:nvPr>
        </p:nvSpPr>
        <p:spPr>
          <a:xfrm>
            <a:off x="381000" y="848328"/>
            <a:ext cx="8382000" cy="5628672"/>
          </a:xfrm>
        </p:spPr>
        <p:txBody>
          <a:bodyPr>
            <a:normAutofit/>
          </a:bodyPr>
          <a:lstStyle/>
          <a:p>
            <a:r>
              <a:rPr lang="en-US" dirty="0" smtClean="0"/>
              <a:t>Paul Ritter, President of the Illinois Science Teacher Association</a:t>
            </a:r>
            <a:endParaRPr lang="en-US" dirty="0"/>
          </a:p>
          <a:p>
            <a:r>
              <a:rPr lang="en-US" dirty="0" smtClean="0"/>
              <a:t>Dr. Brady Barr, National Geographic</a:t>
            </a:r>
          </a:p>
          <a:p>
            <a:r>
              <a:rPr lang="en-US" dirty="0" smtClean="0"/>
              <a:t>Illinois Department of Natural Resources</a:t>
            </a:r>
          </a:p>
          <a:p>
            <a:r>
              <a:rPr lang="en-US" dirty="0" smtClean="0"/>
              <a:t>State Farm Youth Advisory Board</a:t>
            </a:r>
          </a:p>
          <a:p>
            <a:pPr marL="0" indent="0">
              <a:buNone/>
            </a:pPr>
            <a:endParaRPr lang="en-US" dirty="0" smtClean="0"/>
          </a:p>
          <a:p>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3429000"/>
            <a:ext cx="3505200" cy="3270421"/>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PTHS “Hub” School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368" y="875107"/>
            <a:ext cx="6422232" cy="5996722"/>
          </a:xfrm>
          <a:prstGeom prst="rect">
            <a:avLst/>
          </a:prstGeom>
        </p:spPr>
      </p:pic>
    </p:spTree>
    <p:extLst>
      <p:ext uri="{BB962C8B-B14F-4D97-AF65-F5344CB8AC3E}">
        <p14:creationId xmlns:p14="http://schemas.microsoft.com/office/powerpoint/2010/main" val="372803631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52596"/>
          </a:xfrm>
        </p:spPr>
        <p:txBody>
          <a:bodyPr/>
          <a:lstStyle/>
          <a:p>
            <a:pPr algn="ctr"/>
            <a:r>
              <a:rPr lang="en-US" dirty="0" smtClean="0"/>
              <a:t>Map</a:t>
            </a:r>
            <a:br>
              <a:rPr lang="en-US" dirty="0" smtClean="0"/>
            </a:br>
            <a:r>
              <a:rPr lang="en-US" sz="2800" dirty="0" smtClean="0"/>
              <a:t>Operation Endangered Species Programs</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968" y="1282784"/>
            <a:ext cx="6436064" cy="5446448"/>
          </a:xfrm>
          <a:prstGeom prst="rect">
            <a:avLst/>
          </a:prstGeom>
        </p:spPr>
      </p:pic>
    </p:spTree>
    <p:extLst>
      <p:ext uri="{BB962C8B-B14F-4D97-AF65-F5344CB8AC3E}">
        <p14:creationId xmlns:p14="http://schemas.microsoft.com/office/powerpoint/2010/main" val="94662551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Participating Schools</a:t>
            </a:r>
            <a:endParaRPr lang="en-US" dirty="0"/>
          </a:p>
        </p:txBody>
      </p:sp>
      <p:sp>
        <p:nvSpPr>
          <p:cNvPr id="7" name="Content Placeholder 6"/>
          <p:cNvSpPr>
            <a:spLocks noGrp="1"/>
          </p:cNvSpPr>
          <p:nvPr>
            <p:ph idx="1"/>
          </p:nvPr>
        </p:nvSpPr>
        <p:spPr>
          <a:xfrm>
            <a:off x="228600" y="990600"/>
            <a:ext cx="8382000" cy="5723320"/>
          </a:xfrm>
        </p:spPr>
        <p:txBody>
          <a:bodyPr/>
          <a:lstStyle/>
          <a:p>
            <a:pPr marL="0" indent="0">
              <a:buNone/>
            </a:pPr>
            <a:r>
              <a:rPr lang="en-US" b="1" dirty="0" smtClean="0"/>
              <a:t>Elementary</a:t>
            </a:r>
          </a:p>
          <a:p>
            <a:pPr marL="0" indent="0">
              <a:buNone/>
            </a:pPr>
            <a:r>
              <a:rPr lang="en-US" dirty="0"/>
              <a:t> </a:t>
            </a:r>
            <a:r>
              <a:rPr lang="en-US" dirty="0" smtClean="0"/>
              <a:t>    </a:t>
            </a:r>
            <a:r>
              <a:rPr lang="en-US" sz="2400" b="1" dirty="0" smtClean="0">
                <a:solidFill>
                  <a:schemeClr val="tx2"/>
                </a:solidFill>
              </a:rPr>
              <a:t>Lincoln Elementary School, Pontiac</a:t>
            </a:r>
          </a:p>
          <a:p>
            <a:pPr marL="0" indent="0">
              <a:buNone/>
            </a:pPr>
            <a:r>
              <a:rPr lang="en-US" sz="2400" b="1" dirty="0">
                <a:solidFill>
                  <a:schemeClr val="tx2"/>
                </a:solidFill>
              </a:rPr>
              <a:t> </a:t>
            </a:r>
            <a:r>
              <a:rPr lang="en-US" sz="2400" b="1" dirty="0" smtClean="0">
                <a:solidFill>
                  <a:schemeClr val="tx2"/>
                </a:solidFill>
              </a:rPr>
              <a:t>      Metcalf Laboratory School, Normal</a:t>
            </a:r>
          </a:p>
          <a:p>
            <a:pPr marL="0" indent="0">
              <a:buNone/>
            </a:pPr>
            <a:r>
              <a:rPr lang="en-US" sz="2400" b="1" dirty="0">
                <a:solidFill>
                  <a:schemeClr val="tx2"/>
                </a:solidFill>
              </a:rPr>
              <a:t> </a:t>
            </a:r>
            <a:r>
              <a:rPr lang="en-US" sz="2400" b="1" dirty="0" smtClean="0">
                <a:solidFill>
                  <a:schemeClr val="tx2"/>
                </a:solidFill>
              </a:rPr>
              <a:t>      Washington Grade School, Washington</a:t>
            </a:r>
          </a:p>
          <a:p>
            <a:pPr marL="0" indent="0">
              <a:buNone/>
            </a:pPr>
            <a:r>
              <a:rPr lang="en-US" b="1" dirty="0" smtClean="0"/>
              <a:t>Middle School</a:t>
            </a:r>
          </a:p>
          <a:p>
            <a:pPr marL="0" indent="0">
              <a:buNone/>
            </a:pPr>
            <a:r>
              <a:rPr lang="en-US" sz="2400" b="1" dirty="0"/>
              <a:t> </a:t>
            </a:r>
            <a:r>
              <a:rPr lang="en-US" sz="2400" b="1" dirty="0" smtClean="0"/>
              <a:t>      </a:t>
            </a:r>
            <a:r>
              <a:rPr lang="en-US" sz="2400" b="1" dirty="0" smtClean="0">
                <a:solidFill>
                  <a:schemeClr val="tx2"/>
                </a:solidFill>
              </a:rPr>
              <a:t>Washington Middle School, Pontiac</a:t>
            </a:r>
          </a:p>
          <a:p>
            <a:pPr marL="0" indent="0">
              <a:buNone/>
            </a:pPr>
            <a:r>
              <a:rPr lang="en-US" b="1" dirty="0" smtClean="0"/>
              <a:t>High School</a:t>
            </a:r>
          </a:p>
          <a:p>
            <a:pPr marL="0" indent="0">
              <a:buNone/>
            </a:pPr>
            <a:r>
              <a:rPr lang="en-US" sz="2400" b="1" dirty="0"/>
              <a:t> </a:t>
            </a:r>
            <a:r>
              <a:rPr lang="en-US" sz="2400" b="1" dirty="0" smtClean="0"/>
              <a:t>      </a:t>
            </a:r>
            <a:r>
              <a:rPr lang="en-US" sz="2400" b="1" dirty="0" smtClean="0">
                <a:solidFill>
                  <a:schemeClr val="tx2">
                    <a:lumMod val="90000"/>
                  </a:schemeClr>
                </a:solidFill>
              </a:rPr>
              <a:t>Pontiac TWP. High School, Pontiac</a:t>
            </a:r>
          </a:p>
          <a:p>
            <a:pPr marL="0" indent="0">
              <a:buNone/>
            </a:pPr>
            <a:r>
              <a:rPr lang="en-US" sz="2400" b="1" dirty="0">
                <a:solidFill>
                  <a:schemeClr val="tx2">
                    <a:lumMod val="90000"/>
                  </a:schemeClr>
                </a:solidFill>
              </a:rPr>
              <a:t> </a:t>
            </a:r>
            <a:r>
              <a:rPr lang="en-US" sz="2400" b="1" dirty="0" smtClean="0">
                <a:solidFill>
                  <a:schemeClr val="tx2">
                    <a:lumMod val="90000"/>
                  </a:schemeClr>
                </a:solidFill>
              </a:rPr>
              <a:t>      Booker T. Washington STEM Academy, Champaign</a:t>
            </a:r>
          </a:p>
          <a:p>
            <a:pPr marL="0" indent="0">
              <a:buNone/>
            </a:pPr>
            <a:r>
              <a:rPr lang="en-US" sz="2400" b="1" dirty="0">
                <a:solidFill>
                  <a:schemeClr val="tx2">
                    <a:lumMod val="90000"/>
                  </a:schemeClr>
                </a:solidFill>
              </a:rPr>
              <a:t> </a:t>
            </a:r>
            <a:r>
              <a:rPr lang="en-US" sz="2400" b="1" dirty="0" smtClean="0">
                <a:solidFill>
                  <a:schemeClr val="tx2">
                    <a:lumMod val="90000"/>
                  </a:schemeClr>
                </a:solidFill>
              </a:rPr>
              <a:t>      North Boone High School, Poplar Creek</a:t>
            </a:r>
          </a:p>
          <a:p>
            <a:pPr marL="0" indent="0">
              <a:buNone/>
            </a:pPr>
            <a:r>
              <a:rPr lang="en-US" sz="2400" b="1" dirty="0">
                <a:solidFill>
                  <a:schemeClr val="tx2">
                    <a:lumMod val="90000"/>
                  </a:schemeClr>
                </a:solidFill>
              </a:rPr>
              <a:t> </a:t>
            </a:r>
            <a:r>
              <a:rPr lang="en-US" sz="2400" b="1" dirty="0" smtClean="0">
                <a:solidFill>
                  <a:schemeClr val="tx2">
                    <a:lumMod val="90000"/>
                  </a:schemeClr>
                </a:solidFill>
              </a:rPr>
              <a:t>      Lyons TWP High School, La Grange</a:t>
            </a:r>
          </a:p>
          <a:p>
            <a:pPr marL="0" indent="0">
              <a:buNone/>
            </a:pPr>
            <a:r>
              <a:rPr lang="en-US" sz="2400" b="1" dirty="0">
                <a:solidFill>
                  <a:schemeClr val="tx2">
                    <a:lumMod val="90000"/>
                  </a:schemeClr>
                </a:solidFill>
              </a:rPr>
              <a:t> </a:t>
            </a:r>
            <a:r>
              <a:rPr lang="en-US" sz="2400" b="1" dirty="0" smtClean="0">
                <a:solidFill>
                  <a:schemeClr val="tx2">
                    <a:lumMod val="90000"/>
                  </a:schemeClr>
                </a:solidFill>
              </a:rPr>
              <a:t>      Whitney Young Magnet School, Chicago</a:t>
            </a:r>
          </a:p>
          <a:p>
            <a:pPr marL="0" indent="0">
              <a:buNone/>
            </a:pPr>
            <a:r>
              <a:rPr lang="en-US" sz="2400" b="1" dirty="0"/>
              <a:t> </a:t>
            </a:r>
            <a:r>
              <a:rPr lang="en-US" sz="2400" b="1" dirty="0" smtClean="0"/>
              <a:t>          </a:t>
            </a:r>
            <a:endParaRPr lang="en-US" sz="2400" dirty="0"/>
          </a:p>
        </p:txBody>
      </p:sp>
    </p:spTree>
    <p:extLst>
      <p:ext uri="{BB962C8B-B14F-4D97-AF65-F5344CB8AC3E}">
        <p14:creationId xmlns:p14="http://schemas.microsoft.com/office/powerpoint/2010/main" val="230269722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Funding</a:t>
            </a:r>
            <a:endParaRPr lang="en-US" dirty="0"/>
          </a:p>
        </p:txBody>
      </p:sp>
      <p:sp>
        <p:nvSpPr>
          <p:cNvPr id="3" name="Text Placeholder 2"/>
          <p:cNvSpPr txBox="1">
            <a:spLocks/>
          </p:cNvSpPr>
          <p:nvPr/>
        </p:nvSpPr>
        <p:spPr>
          <a:xfrm>
            <a:off x="381000" y="990600"/>
            <a:ext cx="8382000" cy="586740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State Farm Youth Advisory Board - $100,000 grant</a:t>
            </a:r>
          </a:p>
          <a:p>
            <a:pPr marL="0" indent="0" algn="ctr">
              <a:buNone/>
            </a:pPr>
            <a:r>
              <a:rPr lang="en-US" sz="1200" dirty="0">
                <a:hlinkClick r:id="rId4"/>
              </a:rPr>
              <a:t>http://www.statefarmyab.com/projects/details/operation-endangered-species-the-alligator-snapping-turtle-project</a:t>
            </a:r>
            <a:r>
              <a:rPr lang="en-US" sz="1200" dirty="0" smtClean="0">
                <a:hlinkClick r:id="rId4"/>
              </a:rPr>
              <a:t>/</a:t>
            </a:r>
            <a:endParaRPr lang="en-US" sz="1200" dirty="0" smtClean="0"/>
          </a:p>
          <a:p>
            <a:pPr marL="0" indent="0" algn="ctr">
              <a:buNone/>
            </a:pPr>
            <a:endParaRPr lang="en-US" sz="1900" dirty="0" smtClean="0"/>
          </a:p>
          <a:p>
            <a:pPr marL="0" indent="0">
              <a:buNone/>
            </a:pPr>
            <a:endParaRPr lang="en-US" sz="1900" dirty="0" smtClean="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lgn="ctr">
              <a:buNone/>
            </a:pPr>
            <a:r>
              <a:rPr lang="en-US" sz="800" dirty="0" smtClean="0">
                <a:hlinkClick r:id="rId5"/>
              </a:rPr>
              <a:t>http</a:t>
            </a:r>
            <a:r>
              <a:rPr lang="en-US" sz="800" dirty="0">
                <a:hlinkClick r:id="rId5"/>
              </a:rPr>
              <a:t>://</a:t>
            </a:r>
            <a:r>
              <a:rPr lang="en-US" sz="800" dirty="0" smtClean="0">
                <a:hlinkClick r:id="rId5"/>
              </a:rPr>
              <a:t>www.centralillinoisproud.com/story/pontiac-students-get-100k-to-save-endangered-allig/d/story/3dNTDVHgo0ehHR9ZJ_6Waw</a:t>
            </a:r>
            <a:endParaRPr lang="en-US" sz="800" dirty="0" smtClean="0"/>
          </a:p>
          <a:p>
            <a:pPr marL="0" indent="0" algn="ctr">
              <a:buNone/>
            </a:pPr>
            <a:endParaRPr lang="en-US" sz="800" dirty="0" smtClean="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5875" y="2209800"/>
            <a:ext cx="6572250" cy="4381500"/>
          </a:xfrm>
          <a:prstGeom prst="rect">
            <a:avLst/>
          </a:prstGeom>
        </p:spPr>
      </p:pic>
    </p:spTree>
    <p:extLst>
      <p:ext uri="{BB962C8B-B14F-4D97-AF65-F5344CB8AC3E}">
        <p14:creationId xmlns:p14="http://schemas.microsoft.com/office/powerpoint/2010/main" val="156665678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382000" cy="5524589"/>
          </a:xfrm>
        </p:spPr>
        <p:txBody>
          <a:bodyPr/>
          <a:lstStyle/>
          <a:p>
            <a:pPr lvl="0" defTabSz="914400">
              <a:lnSpc>
                <a:spcPct val="100000"/>
              </a:lnSpc>
              <a:spcBef>
                <a:spcPts val="0"/>
              </a:spcBef>
            </a:pPr>
            <a:r>
              <a:rPr lang="en-US" sz="4400" b="1" spc="0" dirty="0" smtClean="0">
                <a:ln>
                  <a:noFill/>
                </a:ln>
                <a:solidFill>
                  <a:srgbClr val="FFFFFF"/>
                </a:solidFill>
                <a:effectLst/>
              </a:rPr>
              <a:t>                             $</a:t>
            </a:r>
            <a:r>
              <a:rPr lang="en-US" sz="4400" b="1" spc="0" dirty="0">
                <a:ln>
                  <a:noFill/>
                </a:ln>
                <a:solidFill>
                  <a:srgbClr val="FFFFFF"/>
                </a:solidFill>
                <a:effectLst/>
              </a:rPr>
              <a:t>2,000 </a:t>
            </a:r>
            <a:r>
              <a:rPr lang="en-US" sz="4400" b="1" spc="0" dirty="0" smtClean="0">
                <a:ln>
                  <a:noFill/>
                </a:ln>
                <a:solidFill>
                  <a:srgbClr val="FFFFFF"/>
                </a:solidFill>
                <a:effectLst/>
              </a:rPr>
              <a:t>scholarship</a:t>
            </a:r>
            <a:br>
              <a:rPr lang="en-US" sz="4400" b="1" spc="0" dirty="0" smtClean="0">
                <a:ln>
                  <a:noFill/>
                </a:ln>
                <a:solidFill>
                  <a:srgbClr val="FFFFFF"/>
                </a:solidFill>
                <a:effectLst/>
              </a:rPr>
            </a:br>
            <a:r>
              <a:rPr lang="en-US" sz="1600" spc="0" dirty="0" smtClean="0">
                <a:ln>
                  <a:noFill/>
                </a:ln>
                <a:solidFill>
                  <a:srgbClr val="FFFFFF"/>
                </a:solidFill>
                <a:effectLst/>
                <a:hlinkClick r:id="rId2"/>
              </a:rPr>
              <a:t>http</a:t>
            </a:r>
            <a:r>
              <a:rPr lang="en-US" sz="1600" spc="0" dirty="0">
                <a:ln>
                  <a:noFill/>
                </a:ln>
                <a:solidFill>
                  <a:srgbClr val="FFFFFF"/>
                </a:solidFill>
                <a:effectLst/>
                <a:hlinkClick r:id="rId2"/>
              </a:rPr>
              <a:t>://</a:t>
            </a:r>
            <a:r>
              <a:rPr lang="en-US" sz="1600" spc="0" dirty="0" smtClean="0">
                <a:ln>
                  <a:noFill/>
                </a:ln>
                <a:solidFill>
                  <a:srgbClr val="FFFFFF"/>
                </a:solidFill>
                <a:effectLst/>
                <a:hlinkClick r:id="rId2"/>
              </a:rPr>
              <a:t>ing.us/about-ing/responsibility/childrens-education/unsung-heroes/award_winners?page=1</a:t>
            </a:r>
            <a:r>
              <a:rPr lang="en-US" sz="1600" spc="0" dirty="0" smtClean="0">
                <a:ln>
                  <a:noFill/>
                </a:ln>
                <a:solidFill>
                  <a:srgbClr val="FFFFFF"/>
                </a:solidFill>
                <a:effectLst/>
              </a:rPr>
              <a:t/>
            </a:r>
            <a:br>
              <a:rPr lang="en-US" sz="1600" spc="0" dirty="0" smtClean="0">
                <a:ln>
                  <a:noFill/>
                </a:ln>
                <a:solidFill>
                  <a:srgbClr val="FFFFFF"/>
                </a:solidFill>
                <a:effectLst/>
              </a:rPr>
            </a:br>
            <a:r>
              <a:rPr lang="en-US" sz="1600" spc="0" dirty="0" smtClean="0">
                <a:ln>
                  <a:noFill/>
                </a:ln>
                <a:solidFill>
                  <a:srgbClr val="FFFFFF"/>
                </a:solidFill>
                <a:effectLst/>
              </a:rPr>
              <a:t/>
            </a:r>
            <a:br>
              <a:rPr lang="en-US" sz="1600" spc="0" dirty="0" smtClean="0">
                <a:ln>
                  <a:noFill/>
                </a:ln>
                <a:solidFill>
                  <a:srgbClr val="FFFFFF"/>
                </a:solidFill>
                <a:effectLst/>
              </a:rPr>
            </a:br>
            <a:r>
              <a:rPr lang="en-US" sz="1600" spc="0" dirty="0">
                <a:ln>
                  <a:noFill/>
                </a:ln>
                <a:solidFill>
                  <a:srgbClr val="FFFFFF"/>
                </a:solidFill>
                <a:effectLst/>
              </a:rPr>
              <a:t/>
            </a:r>
            <a:br>
              <a:rPr lang="en-US" sz="1600" spc="0" dirty="0">
                <a:ln>
                  <a:noFill/>
                </a:ln>
                <a:solidFill>
                  <a:srgbClr val="FFFFFF"/>
                </a:solidFill>
                <a:effectLst/>
              </a:rPr>
            </a:br>
            <a:r>
              <a:rPr lang="en-US" sz="1600" spc="0" dirty="0" smtClean="0">
                <a:ln>
                  <a:noFill/>
                </a:ln>
                <a:solidFill>
                  <a:srgbClr val="FFFFFF"/>
                </a:solidFill>
                <a:effectLst/>
              </a:rPr>
              <a:t/>
            </a:r>
            <a:br>
              <a:rPr lang="en-US" sz="1600" spc="0" dirty="0" smtClean="0">
                <a:ln>
                  <a:noFill/>
                </a:ln>
                <a:solidFill>
                  <a:srgbClr val="FFFFFF"/>
                </a:solidFill>
                <a:effectLst/>
              </a:rPr>
            </a:br>
            <a:r>
              <a:rPr lang="en-US" sz="4400" b="1" spc="0" dirty="0" smtClean="0">
                <a:ln>
                  <a:noFill/>
                </a:ln>
                <a:solidFill>
                  <a:srgbClr val="FFFFFF"/>
                </a:solidFill>
                <a:effectLst/>
              </a:rPr>
              <a:t>Nearly $2,500 in donated tanks and equipment through</a:t>
            </a:r>
            <a:br>
              <a:rPr lang="en-US" sz="4400" b="1" spc="0" dirty="0" smtClean="0">
                <a:ln>
                  <a:noFill/>
                </a:ln>
                <a:solidFill>
                  <a:srgbClr val="FFFFFF"/>
                </a:solidFill>
                <a:effectLst/>
              </a:rPr>
            </a:br>
            <a:r>
              <a:rPr lang="en-US" dirty="0" smtClean="0"/>
              <a:t/>
            </a:r>
            <a:br>
              <a:rPr lang="en-US" dirty="0" smtClean="0"/>
            </a:br>
            <a:r>
              <a:rPr lang="en-US" dirty="0" smtClean="0"/>
              <a:t/>
            </a:r>
            <a:br>
              <a:rPr lang="en-US" dirty="0" smtClean="0"/>
            </a:br>
            <a:r>
              <a:rPr lang="en-US" sz="1900" spc="0" dirty="0">
                <a:ln>
                  <a:noFill/>
                </a:ln>
                <a:solidFill>
                  <a:srgbClr val="FFFFFF"/>
                </a:solidFill>
                <a:effectLst/>
              </a:rPr>
              <a:t/>
            </a:r>
            <a:br>
              <a:rPr lang="en-US" sz="1900" spc="0" dirty="0">
                <a:ln>
                  <a:noFill/>
                </a:ln>
                <a:solidFill>
                  <a:srgbClr val="FFFFFF"/>
                </a:solidFill>
                <a:effectLst/>
              </a:rPr>
            </a:br>
            <a:endParaRPr lang="en-US" dirty="0"/>
          </a:p>
        </p:txBody>
      </p:sp>
      <p:sp>
        <p:nvSpPr>
          <p:cNvPr id="4" name="Text Placeholder 2"/>
          <p:cNvSpPr txBox="1">
            <a:spLocks/>
          </p:cNvSpPr>
          <p:nvPr/>
        </p:nvSpPr>
        <p:spPr>
          <a:xfrm>
            <a:off x="381000" y="4343400"/>
            <a:ext cx="8382000" cy="1064097"/>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900" dirty="0" smtClean="0"/>
          </a:p>
          <a:p>
            <a:pPr marL="0" indent="0">
              <a:buNone/>
            </a:pPr>
            <a:endParaRPr lang="en-US" sz="1900" dirty="0" smtClean="0"/>
          </a:p>
          <a:p>
            <a:pPr marL="0" indent="0">
              <a:buNone/>
            </a:pPr>
            <a:endParaRPr lang="en-US" sz="1900" dirty="0" smtClean="0"/>
          </a:p>
        </p:txBody>
      </p:sp>
      <p:sp>
        <p:nvSpPr>
          <p:cNvPr id="6" name="Title 1"/>
          <p:cNvSpPr txBox="1">
            <a:spLocks/>
          </p:cNvSpPr>
          <p:nvPr/>
        </p:nvSpPr>
        <p:spPr>
          <a:xfrm>
            <a:off x="381000" y="230188"/>
            <a:ext cx="838200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dirty="0" smtClean="0"/>
              <a:t>Other Sources</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096902"/>
            <a:ext cx="3470898" cy="143463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9200" y="4419600"/>
            <a:ext cx="3429819" cy="1752600"/>
          </a:xfrm>
          <a:prstGeom prst="rect">
            <a:avLst/>
          </a:prstGeom>
        </p:spPr>
      </p:pic>
    </p:spTree>
    <p:extLst>
      <p:ext uri="{BB962C8B-B14F-4D97-AF65-F5344CB8AC3E}">
        <p14:creationId xmlns:p14="http://schemas.microsoft.com/office/powerpoint/2010/main" val="416549285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03683"/>
          </a:xfrm>
        </p:spPr>
        <p:txBody>
          <a:bodyPr/>
          <a:lstStyle/>
          <a:p>
            <a:pPr algn="ctr"/>
            <a:r>
              <a:rPr lang="en-US" dirty="0" smtClean="0"/>
              <a:t>Support Organizations</a:t>
            </a:r>
            <a:endParaRPr lang="en-US" dirty="0"/>
          </a:p>
        </p:txBody>
      </p:sp>
      <p:pic>
        <p:nvPicPr>
          <p:cNvPr id="4" name="Picture 3" descr="dnr_logo"/>
          <p:cNvPicPr/>
          <p:nvPr/>
        </p:nvPicPr>
        <p:blipFill>
          <a:blip r:embed="rId2" cstate="print"/>
          <a:srcRect/>
          <a:stretch>
            <a:fillRect/>
          </a:stretch>
        </p:blipFill>
        <p:spPr bwMode="auto">
          <a:xfrm>
            <a:off x="990600" y="990600"/>
            <a:ext cx="1247775" cy="2168636"/>
          </a:xfrm>
          <a:prstGeom prst="rect">
            <a:avLst/>
          </a:prstGeom>
          <a:noFill/>
        </p:spPr>
      </p:pic>
      <p:pic>
        <p:nvPicPr>
          <p:cNvPr id="5" name="il_fi" descr="http://mae.cee.illinois.edu/images/ista_2004.jpg"/>
          <p:cNvPicPr/>
          <p:nvPr/>
        </p:nvPicPr>
        <p:blipFill>
          <a:blip r:embed="rId3" cstate="print"/>
          <a:srcRect/>
          <a:stretch>
            <a:fillRect/>
          </a:stretch>
        </p:blipFill>
        <p:spPr bwMode="auto">
          <a:xfrm>
            <a:off x="2679590" y="1078706"/>
            <a:ext cx="2000250" cy="1992423"/>
          </a:xfrm>
          <a:prstGeom prst="rect">
            <a:avLst/>
          </a:prstGeom>
          <a:noFill/>
          <a:ln w="9525">
            <a:noFill/>
            <a:miter lim="800000"/>
            <a:headEnd/>
            <a:tailEnd/>
          </a:ln>
        </p:spPr>
      </p:pic>
      <p:pic>
        <p:nvPicPr>
          <p:cNvPr id="6" name="il_fi" descr="http://www.ilcma.org/images/pages/N312/ILAmericanWater_logo_09_thumb.jpg"/>
          <p:cNvPicPr/>
          <p:nvPr/>
        </p:nvPicPr>
        <p:blipFill>
          <a:blip r:embed="rId4" cstate="print"/>
          <a:srcRect l="8667" t="17742" r="7140" b="22581"/>
          <a:stretch>
            <a:fillRect/>
          </a:stretch>
        </p:blipFill>
        <p:spPr bwMode="auto">
          <a:xfrm>
            <a:off x="6400800" y="5132202"/>
            <a:ext cx="1674494" cy="1344797"/>
          </a:xfrm>
          <a:prstGeom prst="rect">
            <a:avLst/>
          </a:prstGeom>
          <a:noFill/>
          <a:ln w="9525">
            <a:noFill/>
            <a:miter lim="800000"/>
            <a:headEnd/>
            <a:tailEnd/>
          </a:ln>
        </p:spPr>
      </p:pic>
      <p:pic>
        <p:nvPicPr>
          <p:cNvPr id="7" name="il_fi" descr="http://www.letsgetready.org/uploads/Main/YAB.jpg"/>
          <p:cNvPicPr/>
          <p:nvPr/>
        </p:nvPicPr>
        <p:blipFill>
          <a:blip r:embed="rId5" cstate="print"/>
          <a:srcRect/>
          <a:stretch>
            <a:fillRect/>
          </a:stretch>
        </p:blipFill>
        <p:spPr bwMode="auto">
          <a:xfrm>
            <a:off x="5181600" y="3192318"/>
            <a:ext cx="3352800" cy="1773452"/>
          </a:xfrm>
          <a:prstGeom prst="rect">
            <a:avLst/>
          </a:prstGeom>
          <a:noFill/>
          <a:ln w="9525">
            <a:noFill/>
            <a:miter lim="800000"/>
            <a:headEnd/>
            <a:tailEnd/>
          </a:ln>
        </p:spPr>
      </p:pic>
      <p:pic>
        <p:nvPicPr>
          <p:cNvPr id="8" name="Picture 7" descr="Description: EnLiST-Brochure_Masthead.jpg"/>
          <p:cNvPicPr/>
          <p:nvPr/>
        </p:nvPicPr>
        <p:blipFill>
          <a:blip r:embed="rId6" cstate="print"/>
          <a:srcRect/>
          <a:stretch>
            <a:fillRect/>
          </a:stretch>
        </p:blipFill>
        <p:spPr bwMode="auto">
          <a:xfrm>
            <a:off x="5029200" y="1019147"/>
            <a:ext cx="3505200" cy="2111541"/>
          </a:xfrm>
          <a:prstGeom prst="rect">
            <a:avLst/>
          </a:prstGeom>
          <a:noFill/>
          <a:ln w="9525">
            <a:noFill/>
            <a:miter lim="800000"/>
            <a:headEnd/>
            <a:tailEnd/>
          </a:ln>
        </p:spPr>
      </p:pic>
      <p:pic>
        <p:nvPicPr>
          <p:cNvPr id="9" name="Picture 8" descr="http://www.ypogp.org/ypofiles/shared/peoria-zoo-logo-200-for-web.gif"/>
          <p:cNvPicPr/>
          <p:nvPr/>
        </p:nvPicPr>
        <p:blipFill>
          <a:blip r:embed="rId7" cstate="print"/>
          <a:srcRect/>
          <a:stretch>
            <a:fillRect/>
          </a:stretch>
        </p:blipFill>
        <p:spPr bwMode="auto">
          <a:xfrm>
            <a:off x="4191000" y="4998853"/>
            <a:ext cx="1552575" cy="1409700"/>
          </a:xfrm>
          <a:prstGeom prst="rect">
            <a:avLst/>
          </a:prstGeom>
          <a:noFill/>
        </p:spPr>
      </p:pic>
      <p:pic>
        <p:nvPicPr>
          <p:cNvPr id="11" name="il_fi" descr="http://upload.wikimedia.org/wikipedia/en/0/0c/Saint_Louis_Zoo_logo.png"/>
          <p:cNvPicPr/>
          <p:nvPr/>
        </p:nvPicPr>
        <p:blipFill>
          <a:blip r:embed="rId8" cstate="print"/>
          <a:srcRect/>
          <a:stretch>
            <a:fillRect/>
          </a:stretch>
        </p:blipFill>
        <p:spPr bwMode="auto">
          <a:xfrm>
            <a:off x="685800" y="5233247"/>
            <a:ext cx="3124200" cy="1175306"/>
          </a:xfrm>
          <a:prstGeom prst="rect">
            <a:avLst/>
          </a:prstGeom>
          <a:noFill/>
          <a:ln w="9525">
            <a:noFill/>
            <a:miter lim="800000"/>
            <a:headEnd/>
            <a:tailEnd/>
          </a:ln>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86809" y="3412585"/>
            <a:ext cx="1035160" cy="1244812"/>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19070" y="3293752"/>
            <a:ext cx="2289526" cy="1718325"/>
          </a:xfrm>
          <a:prstGeom prst="rect">
            <a:avLst/>
          </a:prstGeom>
        </p:spPr>
      </p:pic>
    </p:spTree>
    <p:extLst>
      <p:ext uri="{BB962C8B-B14F-4D97-AF65-F5344CB8AC3E}">
        <p14:creationId xmlns:p14="http://schemas.microsoft.com/office/powerpoint/2010/main" val="245104407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6612"/>
          </a:xfrm>
        </p:spPr>
        <p:txBody>
          <a:bodyPr/>
          <a:lstStyle/>
          <a:p>
            <a:pPr algn="ctr"/>
            <a:r>
              <a:rPr lang="en-US" dirty="0" smtClean="0"/>
              <a:t>Biology Classroom</a:t>
            </a:r>
            <a:br>
              <a:rPr lang="en-US" dirty="0" smtClean="0"/>
            </a:br>
            <a:r>
              <a:rPr lang="en-US" dirty="0"/>
              <a:t/>
            </a:r>
            <a:br>
              <a:rPr lang="en-US" dirty="0"/>
            </a:br>
            <a:endParaRPr lang="en-US" dirty="0"/>
          </a:p>
        </p:txBody>
      </p:sp>
      <p:sp>
        <p:nvSpPr>
          <p:cNvPr id="26" name="Rectangle 25"/>
          <p:cNvSpPr/>
          <p:nvPr/>
        </p:nvSpPr>
        <p:spPr>
          <a:xfrm>
            <a:off x="457200" y="1065212"/>
            <a:ext cx="7924800" cy="6124754"/>
          </a:xfrm>
          <a:prstGeom prst="rect">
            <a:avLst/>
          </a:prstGeom>
        </p:spPr>
        <p:txBody>
          <a:bodyPr wrap="square">
            <a:spAutoFit/>
          </a:bodyPr>
          <a:lstStyle/>
          <a:p>
            <a:r>
              <a:rPr lang="en-US" sz="2800" b="1" dirty="0" smtClean="0"/>
              <a:t>Common Core Literacy Standards</a:t>
            </a:r>
          </a:p>
          <a:p>
            <a:r>
              <a:rPr lang="en-US" sz="2800" b="1" dirty="0"/>
              <a:t> </a:t>
            </a:r>
            <a:r>
              <a:rPr lang="en-US" sz="2800" b="1" dirty="0" smtClean="0"/>
              <a:t>     </a:t>
            </a:r>
            <a:r>
              <a:rPr lang="en-US" sz="2800" b="1" dirty="0" smtClean="0">
                <a:solidFill>
                  <a:schemeClr val="tx2">
                    <a:lumMod val="90000"/>
                  </a:schemeClr>
                </a:solidFill>
              </a:rPr>
              <a:t>Research, reading non-fiction text</a:t>
            </a:r>
          </a:p>
          <a:p>
            <a:r>
              <a:rPr lang="en-US" sz="2800" b="1" dirty="0">
                <a:solidFill>
                  <a:schemeClr val="tx2">
                    <a:lumMod val="90000"/>
                  </a:schemeClr>
                </a:solidFill>
              </a:rPr>
              <a:t> </a:t>
            </a:r>
            <a:r>
              <a:rPr lang="en-US" sz="2800" b="1" dirty="0" smtClean="0">
                <a:solidFill>
                  <a:schemeClr val="tx2">
                    <a:lumMod val="90000"/>
                  </a:schemeClr>
                </a:solidFill>
              </a:rPr>
              <a:t>     “Write informative/explanatory texts, including</a:t>
            </a:r>
          </a:p>
          <a:p>
            <a:r>
              <a:rPr lang="en-US" sz="2800" b="1" dirty="0">
                <a:solidFill>
                  <a:schemeClr val="tx2">
                    <a:lumMod val="90000"/>
                  </a:schemeClr>
                </a:solidFill>
              </a:rPr>
              <a:t> </a:t>
            </a:r>
            <a:r>
              <a:rPr lang="en-US" sz="2800" b="1" dirty="0" smtClean="0">
                <a:solidFill>
                  <a:schemeClr val="tx2">
                    <a:lumMod val="90000"/>
                  </a:schemeClr>
                </a:solidFill>
              </a:rPr>
              <a:t>     […] scientific procedures/experiments…”</a:t>
            </a:r>
            <a:endParaRPr lang="en-US" sz="2800" b="1" dirty="0" smtClean="0"/>
          </a:p>
          <a:p>
            <a:r>
              <a:rPr lang="en-US" sz="2800" b="1" dirty="0" smtClean="0"/>
              <a:t>Next Generation Science Standards</a:t>
            </a:r>
          </a:p>
          <a:p>
            <a:r>
              <a:rPr lang="en-US" sz="2800" b="1" dirty="0" smtClean="0"/>
              <a:t>      </a:t>
            </a:r>
            <a:r>
              <a:rPr lang="en-US" sz="2800" b="1" dirty="0" smtClean="0">
                <a:solidFill>
                  <a:schemeClr val="tx2">
                    <a:lumMod val="90000"/>
                  </a:schemeClr>
                </a:solidFill>
              </a:rPr>
              <a:t>Elementary –  Interdependent Relationships in  </a:t>
            </a:r>
          </a:p>
          <a:p>
            <a:r>
              <a:rPr lang="en-US" sz="2800" b="1" dirty="0">
                <a:solidFill>
                  <a:schemeClr val="tx2">
                    <a:lumMod val="90000"/>
                  </a:schemeClr>
                </a:solidFill>
              </a:rPr>
              <a:t> </a:t>
            </a:r>
            <a:r>
              <a:rPr lang="en-US" sz="2800" b="1" dirty="0" smtClean="0">
                <a:solidFill>
                  <a:schemeClr val="tx2">
                    <a:lumMod val="90000"/>
                  </a:schemeClr>
                </a:solidFill>
              </a:rPr>
              <a:t>                               Ecosystems</a:t>
            </a:r>
          </a:p>
          <a:p>
            <a:r>
              <a:rPr lang="en-US" sz="2800" b="1" dirty="0">
                <a:solidFill>
                  <a:schemeClr val="tx2">
                    <a:lumMod val="90000"/>
                  </a:schemeClr>
                </a:solidFill>
              </a:rPr>
              <a:t> </a:t>
            </a:r>
            <a:r>
              <a:rPr lang="en-US" sz="2800" b="1" dirty="0" smtClean="0">
                <a:solidFill>
                  <a:schemeClr val="tx2">
                    <a:lumMod val="90000"/>
                  </a:schemeClr>
                </a:solidFill>
              </a:rPr>
              <a:t>     Middle School – Growth, Development, and </a:t>
            </a:r>
          </a:p>
          <a:p>
            <a:r>
              <a:rPr lang="en-US" sz="2800" b="1" dirty="0">
                <a:solidFill>
                  <a:schemeClr val="tx2">
                    <a:lumMod val="90000"/>
                  </a:schemeClr>
                </a:solidFill>
              </a:rPr>
              <a:t> </a:t>
            </a:r>
            <a:r>
              <a:rPr lang="en-US" sz="2800" b="1" dirty="0" smtClean="0">
                <a:solidFill>
                  <a:schemeClr val="tx2">
                    <a:lumMod val="90000"/>
                  </a:schemeClr>
                </a:solidFill>
              </a:rPr>
              <a:t>                                   Reproduction of Organisms</a:t>
            </a:r>
          </a:p>
          <a:p>
            <a:r>
              <a:rPr lang="en-US" sz="2800" b="1" dirty="0">
                <a:solidFill>
                  <a:schemeClr val="tx2">
                    <a:lumMod val="90000"/>
                  </a:schemeClr>
                </a:solidFill>
              </a:rPr>
              <a:t> </a:t>
            </a:r>
            <a:r>
              <a:rPr lang="en-US" sz="2800" b="1" dirty="0" smtClean="0">
                <a:solidFill>
                  <a:schemeClr val="tx2">
                    <a:lumMod val="90000"/>
                  </a:schemeClr>
                </a:solidFill>
              </a:rPr>
              <a:t>     High School –  Matter and Energy in Organisms</a:t>
            </a:r>
          </a:p>
          <a:p>
            <a:r>
              <a:rPr lang="en-US" sz="2800" b="1" dirty="0">
                <a:solidFill>
                  <a:schemeClr val="tx2">
                    <a:lumMod val="90000"/>
                  </a:schemeClr>
                </a:solidFill>
              </a:rPr>
              <a:t> </a:t>
            </a:r>
            <a:r>
              <a:rPr lang="en-US" sz="2800" b="1" dirty="0" smtClean="0">
                <a:solidFill>
                  <a:schemeClr val="tx2">
                    <a:lumMod val="90000"/>
                  </a:schemeClr>
                </a:solidFill>
              </a:rPr>
              <a:t>                               and Ecosystems</a:t>
            </a:r>
          </a:p>
          <a:p>
            <a:r>
              <a:rPr lang="en-US" sz="2800" b="1" dirty="0"/>
              <a:t>“Real World Scientists”</a:t>
            </a:r>
          </a:p>
          <a:p>
            <a:r>
              <a:rPr lang="en-US" sz="2800" b="1" dirty="0" smtClean="0">
                <a:solidFill>
                  <a:schemeClr val="tx2">
                    <a:lumMod val="90000"/>
                  </a:schemeClr>
                </a:solidFill>
              </a:rPr>
              <a:t>                                                                                         →</a:t>
            </a:r>
          </a:p>
          <a:p>
            <a:r>
              <a:rPr lang="en-US" sz="2800" b="1" dirty="0" smtClean="0"/>
              <a:t> </a:t>
            </a:r>
            <a:endParaRPr lang="en-US" sz="2800" b="1" dirty="0"/>
          </a:p>
        </p:txBody>
      </p:sp>
    </p:spTree>
    <p:extLst>
      <p:ext uri="{BB962C8B-B14F-4D97-AF65-F5344CB8AC3E}">
        <p14:creationId xmlns:p14="http://schemas.microsoft.com/office/powerpoint/2010/main" val="44800919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Equipment- Scale</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990600"/>
            <a:ext cx="7510423" cy="5609637"/>
          </a:xfrm>
          <a:prstGeom prst="rect">
            <a:avLst/>
          </a:prstGeom>
        </p:spPr>
      </p:pic>
    </p:spTree>
    <p:extLst>
      <p:ext uri="{BB962C8B-B14F-4D97-AF65-F5344CB8AC3E}">
        <p14:creationId xmlns:p14="http://schemas.microsoft.com/office/powerpoint/2010/main" val="427101863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49805"/>
            <a:ext cx="8229600" cy="1523494"/>
          </a:xfrm>
        </p:spPr>
        <p:txBody>
          <a:bodyPr/>
          <a:lstStyle/>
          <a:p>
            <a:pPr algn="ctr"/>
            <a:r>
              <a:rPr lang="en-US" dirty="0" smtClean="0"/>
              <a:t>Operation Endangered Species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2152704"/>
            <a:ext cx="4038600" cy="4038600"/>
          </a:xfrm>
          <a:prstGeom prst="rect">
            <a:avLst/>
          </a:prstGeom>
        </p:spPr>
      </p:pic>
    </p:spTree>
    <p:extLst>
      <p:ext uri="{BB962C8B-B14F-4D97-AF65-F5344CB8AC3E}">
        <p14:creationId xmlns:p14="http://schemas.microsoft.com/office/powerpoint/2010/main" val="65465193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Equipment - Calipers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066800"/>
            <a:ext cx="7467600" cy="5577652"/>
          </a:xfrm>
          <a:prstGeom prst="rect">
            <a:avLst/>
          </a:prstGeom>
        </p:spPr>
      </p:pic>
    </p:spTree>
    <p:extLst>
      <p:ext uri="{BB962C8B-B14F-4D97-AF65-F5344CB8AC3E}">
        <p14:creationId xmlns:p14="http://schemas.microsoft.com/office/powerpoint/2010/main" val="47029501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Equipment – Tank &amp; Filter </a:t>
            </a:r>
            <a:endParaRPr lang="en-US" dirty="0"/>
          </a:p>
        </p:txBody>
      </p:sp>
      <p:pic>
        <p:nvPicPr>
          <p:cNvPr id="4" name="Picture 3" descr="C:\Users\pritter\Desktop\Operation Endangered Species\photo (1).JPG"/>
          <p:cNvPicPr/>
          <p:nvPr/>
        </p:nvPicPr>
        <p:blipFill>
          <a:blip r:embed="rId2" cstate="print"/>
          <a:srcRect/>
          <a:stretch>
            <a:fillRect/>
          </a:stretch>
        </p:blipFill>
        <p:spPr bwMode="auto">
          <a:xfrm>
            <a:off x="762000" y="990600"/>
            <a:ext cx="3505200" cy="2362200"/>
          </a:xfrm>
          <a:prstGeom prst="rect">
            <a:avLst/>
          </a:prstGeom>
          <a:noFill/>
          <a:ln w="9525">
            <a:noFill/>
            <a:miter lim="800000"/>
            <a:headEnd/>
            <a:tailEnd/>
          </a:ln>
        </p:spPr>
      </p:pic>
      <p:pic>
        <p:nvPicPr>
          <p:cNvPr id="5" name="Picture 4" descr="C:\Users\pritter\Desktop\Operation Endangered Species\photo (2).JPG"/>
          <p:cNvPicPr/>
          <p:nvPr/>
        </p:nvPicPr>
        <p:blipFill>
          <a:blip r:embed="rId3" cstate="print"/>
          <a:srcRect/>
          <a:stretch>
            <a:fillRect/>
          </a:stretch>
        </p:blipFill>
        <p:spPr bwMode="auto">
          <a:xfrm>
            <a:off x="4572000" y="990600"/>
            <a:ext cx="3276600" cy="2362200"/>
          </a:xfrm>
          <a:prstGeom prst="rect">
            <a:avLst/>
          </a:prstGeom>
          <a:noFill/>
          <a:ln w="9525">
            <a:noFill/>
            <a:miter lim="800000"/>
            <a:headEnd/>
            <a:tailEnd/>
          </a:ln>
        </p:spPr>
      </p:pic>
      <p:pic>
        <p:nvPicPr>
          <p:cNvPr id="6" name="Picture 5" descr="C:\Users\pritter\AppData\Local\Microsoft\Windows\Temporary Internet Files\Content.Outlook\2ZQP0WBA\photo (5).JPG"/>
          <p:cNvPicPr/>
          <p:nvPr/>
        </p:nvPicPr>
        <p:blipFill>
          <a:blip r:embed="rId4" cstate="print"/>
          <a:srcRect/>
          <a:stretch>
            <a:fillRect/>
          </a:stretch>
        </p:blipFill>
        <p:spPr bwMode="auto">
          <a:xfrm>
            <a:off x="2171700" y="3505200"/>
            <a:ext cx="4800600" cy="3165082"/>
          </a:xfrm>
          <a:prstGeom prst="rect">
            <a:avLst/>
          </a:prstGeom>
          <a:noFill/>
          <a:ln w="9525">
            <a:noFill/>
            <a:miter lim="800000"/>
            <a:headEnd/>
            <a:tailEnd/>
          </a:ln>
        </p:spPr>
      </p:pic>
    </p:spTree>
    <p:extLst>
      <p:ext uri="{BB962C8B-B14F-4D97-AF65-F5344CB8AC3E}">
        <p14:creationId xmlns:p14="http://schemas.microsoft.com/office/powerpoint/2010/main" val="212514828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Food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295400"/>
            <a:ext cx="6427250" cy="4800600"/>
          </a:xfrm>
          <a:prstGeom prst="rect">
            <a:avLst/>
          </a:prstGeom>
        </p:spPr>
      </p:pic>
    </p:spTree>
    <p:extLst>
      <p:ext uri="{BB962C8B-B14F-4D97-AF65-F5344CB8AC3E}">
        <p14:creationId xmlns:p14="http://schemas.microsoft.com/office/powerpoint/2010/main" val="409870405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Measurements</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3611"/>
          <a:stretch/>
        </p:blipFill>
        <p:spPr>
          <a:xfrm>
            <a:off x="61978" y="857250"/>
            <a:ext cx="9020043" cy="5924550"/>
          </a:xfrm>
          <a:prstGeom prst="rect">
            <a:avLst/>
          </a:prstGeom>
        </p:spPr>
      </p:pic>
    </p:spTree>
    <p:extLst>
      <p:ext uri="{BB962C8B-B14F-4D97-AF65-F5344CB8AC3E}">
        <p14:creationId xmlns:p14="http://schemas.microsoft.com/office/powerpoint/2010/main" val="119235072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English Classroom</a:t>
            </a:r>
            <a:endParaRPr lang="en-US" dirty="0"/>
          </a:p>
        </p:txBody>
      </p:sp>
      <p:sp>
        <p:nvSpPr>
          <p:cNvPr id="3" name="Rectangle 2"/>
          <p:cNvSpPr/>
          <p:nvPr/>
        </p:nvSpPr>
        <p:spPr>
          <a:xfrm>
            <a:off x="381000" y="894985"/>
            <a:ext cx="8153400" cy="6124754"/>
          </a:xfrm>
          <a:prstGeom prst="rect">
            <a:avLst/>
          </a:prstGeom>
        </p:spPr>
        <p:txBody>
          <a:bodyPr wrap="square">
            <a:spAutoFit/>
          </a:bodyPr>
          <a:lstStyle/>
          <a:p>
            <a:r>
              <a:rPr lang="en-US" sz="2800" b="1" dirty="0" smtClean="0"/>
              <a:t>Common Core Language Arts Standards</a:t>
            </a:r>
          </a:p>
          <a:p>
            <a:r>
              <a:rPr lang="en-US" sz="2800" b="1" dirty="0"/>
              <a:t> </a:t>
            </a:r>
            <a:r>
              <a:rPr lang="en-US" sz="2800" b="1" dirty="0" smtClean="0"/>
              <a:t>     </a:t>
            </a:r>
            <a:r>
              <a:rPr lang="en-US" sz="2800" b="1" dirty="0" smtClean="0">
                <a:solidFill>
                  <a:schemeClr val="tx2">
                    <a:lumMod val="90000"/>
                  </a:schemeClr>
                </a:solidFill>
              </a:rPr>
              <a:t>Reading: Informational Text - “technical meaning”</a:t>
            </a:r>
          </a:p>
          <a:p>
            <a:r>
              <a:rPr lang="en-US" sz="2800" b="1" dirty="0">
                <a:solidFill>
                  <a:schemeClr val="tx2">
                    <a:lumMod val="90000"/>
                  </a:schemeClr>
                </a:solidFill>
              </a:rPr>
              <a:t> </a:t>
            </a:r>
            <a:r>
              <a:rPr lang="en-US" sz="2800" b="1" dirty="0" smtClean="0">
                <a:solidFill>
                  <a:schemeClr val="tx2">
                    <a:lumMod val="90000"/>
                  </a:schemeClr>
                </a:solidFill>
              </a:rPr>
              <a:t>                                                           “analysis of ideas”</a:t>
            </a:r>
          </a:p>
          <a:p>
            <a:r>
              <a:rPr lang="en-US" sz="2800" b="1" dirty="0">
                <a:solidFill>
                  <a:schemeClr val="tx2">
                    <a:lumMod val="90000"/>
                  </a:schemeClr>
                </a:solidFill>
              </a:rPr>
              <a:t> </a:t>
            </a:r>
            <a:r>
              <a:rPr lang="en-US" sz="2800" b="1" dirty="0" smtClean="0">
                <a:solidFill>
                  <a:schemeClr val="tx2">
                    <a:lumMod val="90000"/>
                  </a:schemeClr>
                </a:solidFill>
              </a:rPr>
              <a:t>                                                           “different mediums”</a:t>
            </a:r>
          </a:p>
          <a:p>
            <a:r>
              <a:rPr lang="en-US" sz="2800" b="1" dirty="0" smtClean="0"/>
              <a:t>      </a:t>
            </a:r>
            <a:r>
              <a:rPr lang="en-US" sz="2800" b="1" dirty="0" smtClean="0">
                <a:solidFill>
                  <a:schemeClr val="tx2">
                    <a:lumMod val="90000"/>
                  </a:schemeClr>
                </a:solidFill>
              </a:rPr>
              <a:t>Language -</a:t>
            </a:r>
            <a:r>
              <a:rPr lang="en-US" sz="2800" b="1" dirty="0" smtClean="0"/>
              <a:t> </a:t>
            </a:r>
            <a:r>
              <a:rPr lang="en-US" sz="2800" b="1" dirty="0" smtClean="0">
                <a:solidFill>
                  <a:schemeClr val="tx2">
                    <a:lumMod val="90000"/>
                  </a:schemeClr>
                </a:solidFill>
              </a:rPr>
              <a:t>“</a:t>
            </a:r>
            <a:r>
              <a:rPr lang="en-US" sz="2800" b="1" dirty="0">
                <a:solidFill>
                  <a:schemeClr val="tx2">
                    <a:lumMod val="90000"/>
                  </a:schemeClr>
                </a:solidFill>
              </a:rPr>
              <a:t>Consult general and specialized </a:t>
            </a:r>
            <a:endParaRPr lang="en-US" sz="2800" b="1" dirty="0" smtClean="0">
              <a:solidFill>
                <a:schemeClr val="tx2">
                  <a:lumMod val="90000"/>
                </a:schemeClr>
              </a:solidFill>
            </a:endParaRPr>
          </a:p>
          <a:p>
            <a:r>
              <a:rPr lang="en-US" sz="2800" b="1" dirty="0">
                <a:solidFill>
                  <a:schemeClr val="tx2">
                    <a:lumMod val="90000"/>
                  </a:schemeClr>
                </a:solidFill>
              </a:rPr>
              <a:t> </a:t>
            </a:r>
            <a:r>
              <a:rPr lang="en-US" sz="2800" b="1" dirty="0" smtClean="0">
                <a:solidFill>
                  <a:schemeClr val="tx2">
                    <a:lumMod val="90000"/>
                  </a:schemeClr>
                </a:solidFill>
              </a:rPr>
              <a:t>                          reference materials” </a:t>
            </a:r>
          </a:p>
          <a:p>
            <a:r>
              <a:rPr lang="en-US" sz="2800" b="1" dirty="0" smtClean="0"/>
              <a:t>      </a:t>
            </a:r>
            <a:r>
              <a:rPr lang="en-US" sz="2800" b="1" dirty="0" smtClean="0">
                <a:solidFill>
                  <a:schemeClr val="tx2">
                    <a:lumMod val="90000"/>
                  </a:schemeClr>
                </a:solidFill>
              </a:rPr>
              <a:t>Writing – “</a:t>
            </a:r>
            <a:r>
              <a:rPr lang="en-US" sz="2800" b="1" dirty="0">
                <a:solidFill>
                  <a:schemeClr val="tx2">
                    <a:lumMod val="90000"/>
                  </a:schemeClr>
                </a:solidFill>
              </a:rPr>
              <a:t>precise language and domain-specific </a:t>
            </a:r>
            <a:endParaRPr lang="en-US" sz="2800" b="1" dirty="0" smtClean="0">
              <a:solidFill>
                <a:schemeClr val="tx2">
                  <a:lumMod val="90000"/>
                </a:schemeClr>
              </a:solidFill>
            </a:endParaRPr>
          </a:p>
          <a:p>
            <a:r>
              <a:rPr lang="en-US" sz="2800" b="1" dirty="0">
                <a:solidFill>
                  <a:schemeClr val="tx2">
                    <a:lumMod val="90000"/>
                  </a:schemeClr>
                </a:solidFill>
              </a:rPr>
              <a:t> </a:t>
            </a:r>
            <a:r>
              <a:rPr lang="en-US" sz="2800" b="1" dirty="0" smtClean="0">
                <a:solidFill>
                  <a:schemeClr val="tx2">
                    <a:lumMod val="90000"/>
                  </a:schemeClr>
                </a:solidFill>
              </a:rPr>
              <a:t>                       vocabulary” </a:t>
            </a:r>
          </a:p>
          <a:p>
            <a:r>
              <a:rPr lang="en-US" sz="2800" dirty="0" smtClean="0"/>
              <a:t>                        </a:t>
            </a:r>
            <a:r>
              <a:rPr lang="en-US" sz="2800" b="1" dirty="0" smtClean="0">
                <a:solidFill>
                  <a:schemeClr val="tx2">
                    <a:lumMod val="90000"/>
                  </a:schemeClr>
                </a:solidFill>
              </a:rPr>
              <a:t>“Gather </a:t>
            </a:r>
            <a:r>
              <a:rPr lang="en-US" sz="2800" b="1" dirty="0">
                <a:solidFill>
                  <a:schemeClr val="tx2">
                    <a:lumMod val="90000"/>
                  </a:schemeClr>
                </a:solidFill>
              </a:rPr>
              <a:t>relevant information from </a:t>
            </a:r>
            <a:endParaRPr lang="en-US" sz="2800" b="1" dirty="0" smtClean="0">
              <a:solidFill>
                <a:schemeClr val="tx2">
                  <a:lumMod val="90000"/>
                </a:schemeClr>
              </a:solidFill>
            </a:endParaRPr>
          </a:p>
          <a:p>
            <a:r>
              <a:rPr lang="en-US" sz="2800" b="1" dirty="0">
                <a:solidFill>
                  <a:schemeClr val="tx2">
                    <a:lumMod val="90000"/>
                  </a:schemeClr>
                </a:solidFill>
              </a:rPr>
              <a:t> </a:t>
            </a:r>
            <a:r>
              <a:rPr lang="en-US" sz="2800" b="1" dirty="0" smtClean="0">
                <a:solidFill>
                  <a:schemeClr val="tx2">
                    <a:lumMod val="90000"/>
                  </a:schemeClr>
                </a:solidFill>
              </a:rPr>
              <a:t>                        multiple </a:t>
            </a:r>
            <a:r>
              <a:rPr lang="en-US" sz="2800" b="1" dirty="0">
                <a:solidFill>
                  <a:schemeClr val="tx2">
                    <a:lumMod val="90000"/>
                  </a:schemeClr>
                </a:solidFill>
              </a:rPr>
              <a:t>authoritative print and digital </a:t>
            </a:r>
            <a:endParaRPr lang="en-US" sz="2800" b="1" dirty="0" smtClean="0">
              <a:solidFill>
                <a:schemeClr val="tx2">
                  <a:lumMod val="90000"/>
                </a:schemeClr>
              </a:solidFill>
            </a:endParaRPr>
          </a:p>
          <a:p>
            <a:r>
              <a:rPr lang="en-US" sz="2800" b="1" dirty="0">
                <a:solidFill>
                  <a:schemeClr val="tx2">
                    <a:lumMod val="90000"/>
                  </a:schemeClr>
                </a:solidFill>
              </a:rPr>
              <a:t> </a:t>
            </a:r>
            <a:r>
              <a:rPr lang="en-US" sz="2800" b="1" dirty="0" smtClean="0">
                <a:solidFill>
                  <a:schemeClr val="tx2">
                    <a:lumMod val="90000"/>
                  </a:schemeClr>
                </a:solidFill>
              </a:rPr>
              <a:t>                        sources”</a:t>
            </a:r>
          </a:p>
          <a:p>
            <a:endParaRPr lang="en-US" sz="2800" b="1" dirty="0" smtClean="0">
              <a:solidFill>
                <a:schemeClr val="tx2">
                  <a:lumMod val="90000"/>
                </a:schemeClr>
              </a:solidFill>
            </a:endParaRPr>
          </a:p>
          <a:p>
            <a:r>
              <a:rPr lang="en-US" sz="2800" b="1" dirty="0" smtClean="0"/>
              <a:t>Writing in Multiple Genres</a:t>
            </a:r>
          </a:p>
          <a:p>
            <a:r>
              <a:rPr lang="en-US" sz="2800" b="1" dirty="0"/>
              <a:t> </a:t>
            </a:r>
            <a:r>
              <a:rPr lang="en-US" sz="2800" b="1" dirty="0" smtClean="0"/>
              <a:t>     </a:t>
            </a:r>
          </a:p>
        </p:txBody>
      </p:sp>
    </p:spTree>
    <p:extLst>
      <p:ext uri="{BB962C8B-B14F-4D97-AF65-F5344CB8AC3E}">
        <p14:creationId xmlns:p14="http://schemas.microsoft.com/office/powerpoint/2010/main" val="392959202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AST Multi-Media Portfolio Project</a:t>
            </a:r>
            <a:endParaRPr lang="en-US" dirty="0"/>
          </a:p>
        </p:txBody>
      </p:sp>
      <p:sp>
        <p:nvSpPr>
          <p:cNvPr id="3" name="Text Placeholder 2"/>
          <p:cNvSpPr txBox="1">
            <a:spLocks/>
          </p:cNvSpPr>
          <p:nvPr/>
        </p:nvSpPr>
        <p:spPr>
          <a:xfrm>
            <a:off x="381000" y="1411552"/>
            <a:ext cx="8382000" cy="4819781"/>
          </a:xfrm>
          <a:prstGeom prst="rect">
            <a:avLst/>
          </a:prstGeom>
        </p:spPr>
        <p:txBody>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endParaRPr lang="en-US" sz="5400" i="1" dirty="0"/>
          </a:p>
        </p:txBody>
      </p:sp>
      <p:sp>
        <p:nvSpPr>
          <p:cNvPr id="4" name="Rectangle 3"/>
          <p:cNvSpPr/>
          <p:nvPr/>
        </p:nvSpPr>
        <p:spPr>
          <a:xfrm>
            <a:off x="381000" y="894985"/>
            <a:ext cx="7924800" cy="5909310"/>
          </a:xfrm>
          <a:prstGeom prst="rect">
            <a:avLst/>
          </a:prstGeom>
        </p:spPr>
        <p:txBody>
          <a:bodyPr wrap="square">
            <a:spAutoFit/>
          </a:bodyPr>
          <a:lstStyle/>
          <a:p>
            <a:pPr algn="ctr"/>
            <a:r>
              <a:rPr lang="en-US" i="1" dirty="0"/>
              <a:t>“Inspiring Struggling Students with Operation Endangered Species”</a:t>
            </a:r>
            <a:endParaRPr lang="en-US" dirty="0"/>
          </a:p>
          <a:p>
            <a:pPr algn="ctr"/>
            <a:r>
              <a:rPr lang="en-US" b="1" dirty="0"/>
              <a:t>Alligator Snapping Turtle (AST) Multi-Media Portfolio Project:</a:t>
            </a:r>
            <a:endParaRPr lang="en-US" dirty="0"/>
          </a:p>
          <a:p>
            <a:pPr algn="ctr"/>
            <a:r>
              <a:rPr lang="en-US" b="1" dirty="0"/>
              <a:t>The </a:t>
            </a:r>
            <a:r>
              <a:rPr lang="en-US" b="1" dirty="0" smtClean="0"/>
              <a:t>English 2Snapper </a:t>
            </a:r>
            <a:r>
              <a:rPr lang="en-US" b="1" dirty="0"/>
              <a:t>Initiative</a:t>
            </a:r>
            <a:endParaRPr lang="en-US" dirty="0"/>
          </a:p>
          <a:p>
            <a:r>
              <a:rPr lang="en-US" b="1" dirty="0"/>
              <a:t> </a:t>
            </a:r>
            <a:r>
              <a:rPr lang="en-US" b="1" u="sng" dirty="0" smtClean="0"/>
              <a:t>Five </a:t>
            </a:r>
            <a:r>
              <a:rPr lang="en-US" b="1" u="sng" dirty="0"/>
              <a:t>Step </a:t>
            </a:r>
            <a:r>
              <a:rPr lang="en-US" b="1" u="sng" dirty="0" err="1"/>
              <a:t>Intiative</a:t>
            </a:r>
            <a:endParaRPr lang="en-US" dirty="0"/>
          </a:p>
          <a:p>
            <a:r>
              <a:rPr lang="en-US" dirty="0"/>
              <a:t>1. Peer edit, revise, and expand existing AST Guidebook.</a:t>
            </a:r>
          </a:p>
          <a:p>
            <a:pPr marL="342900" indent="-342900">
              <a:buAutoNum type="arabicPeriod" startAt="2"/>
            </a:pPr>
            <a:r>
              <a:rPr lang="en-US" dirty="0" smtClean="0"/>
              <a:t>Develop </a:t>
            </a:r>
            <a:r>
              <a:rPr lang="en-US" dirty="0"/>
              <a:t>accompanying AST Promotional Portfolios</a:t>
            </a:r>
            <a:r>
              <a:rPr lang="en-US" dirty="0" smtClean="0"/>
              <a:t>.</a:t>
            </a:r>
          </a:p>
          <a:p>
            <a:r>
              <a:rPr lang="en-US" dirty="0"/>
              <a:t>3.  Write and produce AST PSA’s.</a:t>
            </a:r>
          </a:p>
          <a:p>
            <a:r>
              <a:rPr lang="en-US" dirty="0"/>
              <a:t>4.  Develop PTHS AST website.</a:t>
            </a:r>
          </a:p>
          <a:p>
            <a:r>
              <a:rPr lang="en-US" dirty="0"/>
              <a:t>5.  Create and distribute curriculum kits designed for Pre-K, K-5, and 6-8.</a:t>
            </a:r>
          </a:p>
          <a:p>
            <a:r>
              <a:rPr lang="en-US" b="1" u="sng" dirty="0"/>
              <a:t>Rationale</a:t>
            </a:r>
            <a:endParaRPr lang="en-US" dirty="0"/>
          </a:p>
          <a:p>
            <a:r>
              <a:rPr lang="en-US" dirty="0"/>
              <a:t>Students will meet Common Core standards and develop their English/Language Arts comprehension skills in a real-world situation by developing multiple modes of information promoting Operation Endangered Species Project and creating content for collaborating school districts.</a:t>
            </a:r>
          </a:p>
          <a:p>
            <a:r>
              <a:rPr lang="en-US" b="1" u="sng" dirty="0"/>
              <a:t>Methodology</a:t>
            </a:r>
            <a:endParaRPr lang="en-US" dirty="0"/>
          </a:p>
          <a:p>
            <a:r>
              <a:rPr lang="en-US" dirty="0" smtClean="0"/>
              <a:t>Brainstorming, </a:t>
            </a:r>
            <a:r>
              <a:rPr lang="en-US" dirty="0"/>
              <a:t>e</a:t>
            </a:r>
            <a:r>
              <a:rPr lang="en-US" dirty="0" smtClean="0"/>
              <a:t>xtensive </a:t>
            </a:r>
            <a:r>
              <a:rPr lang="en-US" dirty="0"/>
              <a:t>research using Netbooks and internet lab</a:t>
            </a:r>
          </a:p>
          <a:p>
            <a:r>
              <a:rPr lang="en-US" dirty="0"/>
              <a:t>MLA documentation </a:t>
            </a:r>
          </a:p>
          <a:p>
            <a:r>
              <a:rPr lang="en-US" dirty="0"/>
              <a:t>Composition and development of supporting texts and graphics</a:t>
            </a:r>
          </a:p>
          <a:p>
            <a:r>
              <a:rPr lang="en-US" dirty="0"/>
              <a:t>Speech development and filming of Public Service Announcements using Media Center Resources</a:t>
            </a:r>
          </a:p>
          <a:p>
            <a:r>
              <a:rPr lang="en-US" dirty="0"/>
              <a:t>Website development and enhancement using Front </a:t>
            </a:r>
            <a:r>
              <a:rPr lang="en-US" dirty="0" smtClean="0"/>
              <a:t>Page</a:t>
            </a:r>
            <a:endParaRPr lang="en-US" dirty="0"/>
          </a:p>
        </p:txBody>
      </p:sp>
    </p:spTree>
    <p:extLst>
      <p:ext uri="{BB962C8B-B14F-4D97-AF65-F5344CB8AC3E}">
        <p14:creationId xmlns:p14="http://schemas.microsoft.com/office/powerpoint/2010/main" val="128795978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AST Care and Curriculum Guide</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4525" b="6469"/>
          <a:stretch/>
        </p:blipFill>
        <p:spPr>
          <a:xfrm>
            <a:off x="2057400" y="944321"/>
            <a:ext cx="4935682" cy="5685079"/>
          </a:xfrm>
          <a:prstGeom prst="rect">
            <a:avLst/>
          </a:prstGeom>
        </p:spPr>
      </p:pic>
    </p:spTree>
    <p:extLst>
      <p:ext uri="{BB962C8B-B14F-4D97-AF65-F5344CB8AC3E}">
        <p14:creationId xmlns:p14="http://schemas.microsoft.com/office/powerpoint/2010/main" val="41748910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Classrooms</a:t>
            </a:r>
            <a:endParaRPr lang="en-US" dirty="0"/>
          </a:p>
        </p:txBody>
      </p:sp>
      <p:sp>
        <p:nvSpPr>
          <p:cNvPr id="3" name="Rectangle 2"/>
          <p:cNvSpPr/>
          <p:nvPr/>
        </p:nvSpPr>
        <p:spPr>
          <a:xfrm>
            <a:off x="457200" y="1219200"/>
            <a:ext cx="8229600" cy="4832092"/>
          </a:xfrm>
          <a:prstGeom prst="rect">
            <a:avLst/>
          </a:prstGeom>
        </p:spPr>
        <p:txBody>
          <a:bodyPr wrap="square">
            <a:spAutoFit/>
          </a:bodyPr>
          <a:lstStyle/>
          <a:p>
            <a:pPr marL="457200" indent="-457200">
              <a:buFont typeface="Arial" panose="020B0604020202020204" pitchFamily="34" charset="0"/>
              <a:buChar char="•"/>
            </a:pPr>
            <a:r>
              <a:rPr lang="en-US" sz="2800" b="1" dirty="0" smtClean="0"/>
              <a:t>Civics – Proclamations, letters to legislators</a:t>
            </a:r>
          </a:p>
          <a:p>
            <a:r>
              <a:rPr lang="en-US" sz="2800" b="1" dirty="0"/>
              <a:t> </a:t>
            </a:r>
            <a:r>
              <a:rPr lang="en-US" sz="2800" b="1" dirty="0" smtClean="0"/>
              <a:t>      </a:t>
            </a:r>
            <a:r>
              <a:rPr lang="en-US" sz="2800" dirty="0">
                <a:solidFill>
                  <a:srgbClr val="FFFF00"/>
                </a:solidFill>
              </a:rPr>
              <a:t>House Resolution 1029 </a:t>
            </a:r>
            <a:r>
              <a:rPr lang="en-US" sz="2800" dirty="0" smtClean="0">
                <a:solidFill>
                  <a:srgbClr val="FFFF00"/>
                </a:solidFill>
              </a:rPr>
              <a:t>- May </a:t>
            </a:r>
            <a:r>
              <a:rPr lang="en-US" sz="2800" dirty="0">
                <a:solidFill>
                  <a:srgbClr val="FFFF00"/>
                </a:solidFill>
              </a:rPr>
              <a:t>18, 2012 </a:t>
            </a:r>
            <a:r>
              <a:rPr lang="en-US" sz="2800" dirty="0" smtClean="0">
                <a:solidFill>
                  <a:srgbClr val="FFFF00"/>
                </a:solidFill>
              </a:rPr>
              <a:t>designated</a:t>
            </a:r>
          </a:p>
          <a:p>
            <a:r>
              <a:rPr lang="en-US" sz="2800" dirty="0">
                <a:solidFill>
                  <a:srgbClr val="FFFF00"/>
                </a:solidFill>
              </a:rPr>
              <a:t> </a:t>
            </a:r>
            <a:r>
              <a:rPr lang="en-US" sz="2800" dirty="0" smtClean="0">
                <a:solidFill>
                  <a:srgbClr val="FFFF00"/>
                </a:solidFill>
              </a:rPr>
              <a:t>      as </a:t>
            </a:r>
            <a:r>
              <a:rPr lang="en-US" sz="2800" dirty="0">
                <a:solidFill>
                  <a:srgbClr val="FFFF00"/>
                </a:solidFill>
              </a:rPr>
              <a:t>Endangered </a:t>
            </a:r>
            <a:r>
              <a:rPr lang="en-US" sz="2800" dirty="0" smtClean="0">
                <a:solidFill>
                  <a:srgbClr val="FFFF00"/>
                </a:solidFill>
              </a:rPr>
              <a:t>Species Day </a:t>
            </a:r>
            <a:r>
              <a:rPr lang="en-US" sz="2800" dirty="0">
                <a:solidFill>
                  <a:srgbClr val="FFFF00"/>
                </a:solidFill>
              </a:rPr>
              <a:t>in the State of </a:t>
            </a:r>
            <a:r>
              <a:rPr lang="en-US" sz="2800" dirty="0" smtClean="0">
                <a:solidFill>
                  <a:srgbClr val="FFFF00"/>
                </a:solidFill>
              </a:rPr>
              <a:t>Illinois </a:t>
            </a:r>
          </a:p>
          <a:p>
            <a:r>
              <a:rPr lang="en-US" sz="2800" dirty="0" smtClean="0">
                <a:solidFill>
                  <a:srgbClr val="FFFF00"/>
                </a:solidFill>
              </a:rPr>
              <a:t>       (with State Rep. </a:t>
            </a:r>
            <a:r>
              <a:rPr lang="en-US" sz="2800" dirty="0">
                <a:solidFill>
                  <a:srgbClr val="FFFF00"/>
                </a:solidFill>
              </a:rPr>
              <a:t>Jason </a:t>
            </a:r>
            <a:r>
              <a:rPr lang="en-US" sz="2800" dirty="0" err="1">
                <a:solidFill>
                  <a:srgbClr val="FFFF00"/>
                </a:solidFill>
              </a:rPr>
              <a:t>Barickman</a:t>
            </a:r>
            <a:r>
              <a:rPr lang="en-US" sz="2800" dirty="0">
                <a:solidFill>
                  <a:srgbClr val="FFFF00"/>
                </a:solidFill>
              </a:rPr>
              <a:t> (R-Champaign</a:t>
            </a:r>
            <a:r>
              <a:rPr lang="en-US" sz="2800" dirty="0" smtClean="0">
                <a:solidFill>
                  <a:srgbClr val="FFFF00"/>
                </a:solidFill>
              </a:rPr>
              <a:t>).</a:t>
            </a:r>
          </a:p>
          <a:p>
            <a:endParaRPr lang="en-US" sz="2800" dirty="0" smtClean="0">
              <a:solidFill>
                <a:srgbClr val="FFFF00"/>
              </a:solidFill>
            </a:endParaRPr>
          </a:p>
          <a:p>
            <a:pPr marL="457200" indent="-457200">
              <a:buFont typeface="Arial" panose="020B0604020202020204" pitchFamily="34" charset="0"/>
              <a:buChar char="•"/>
            </a:pPr>
            <a:r>
              <a:rPr lang="en-US" sz="2800" b="1" dirty="0"/>
              <a:t>Speech – PSA’s </a:t>
            </a:r>
            <a:endParaRPr lang="en-US" sz="2800" b="1" dirty="0" smtClean="0"/>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smtClean="0"/>
              <a:t>Music Theory – Theme Songs </a:t>
            </a:r>
            <a:endParaRPr lang="en-US" sz="2800" b="1"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b="1" dirty="0" smtClean="0"/>
              <a:t>Art – Posters, sculptures</a:t>
            </a:r>
            <a:endParaRPr lang="en-US" sz="2800" b="1" dirty="0"/>
          </a:p>
          <a:p>
            <a:endParaRPr lang="en-US" sz="2800" b="1" dirty="0"/>
          </a:p>
        </p:txBody>
      </p:sp>
    </p:spTree>
    <p:extLst>
      <p:ext uri="{BB962C8B-B14F-4D97-AF65-F5344CB8AC3E}">
        <p14:creationId xmlns:p14="http://schemas.microsoft.com/office/powerpoint/2010/main" val="348122232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Beyond the Classroom</a:t>
            </a:r>
            <a:endParaRPr lang="en-US" dirty="0"/>
          </a:p>
        </p:txBody>
      </p:sp>
      <p:sp>
        <p:nvSpPr>
          <p:cNvPr id="3" name="Rectangle 2"/>
          <p:cNvSpPr/>
          <p:nvPr/>
        </p:nvSpPr>
        <p:spPr>
          <a:xfrm>
            <a:off x="685800" y="1219200"/>
            <a:ext cx="7010400" cy="5078313"/>
          </a:xfrm>
          <a:prstGeom prst="rect">
            <a:avLst/>
          </a:prstGeom>
        </p:spPr>
        <p:txBody>
          <a:bodyPr wrap="square">
            <a:spAutoFit/>
          </a:bodyPr>
          <a:lstStyle/>
          <a:p>
            <a:pPr algn="ctr"/>
            <a:r>
              <a:rPr lang="en-US" sz="2400" b="1" dirty="0" smtClean="0"/>
              <a:t>      AST’s tagged and released by IDNR with students  into the Cache Watershed (Southern IL)</a:t>
            </a:r>
          </a:p>
          <a:p>
            <a:pPr algn="ctr"/>
            <a:endParaRPr lang="en-US" sz="2400" b="1" dirty="0"/>
          </a:p>
          <a:p>
            <a:pPr algn="ctr"/>
            <a:r>
              <a:rPr lang="en-US" sz="2400" b="1" dirty="0" err="1" smtClean="0"/>
              <a:t>Riends</a:t>
            </a:r>
            <a:r>
              <a:rPr lang="en-US" sz="2400" b="1" dirty="0" smtClean="0"/>
              <a:t> of the cache watershed</a:t>
            </a:r>
          </a:p>
          <a:p>
            <a:pPr algn="ctr"/>
            <a:endParaRPr lang="en-US" sz="2400" b="1" dirty="0"/>
          </a:p>
          <a:p>
            <a:pPr algn="ctr"/>
            <a:endParaRPr lang="en-US" sz="2400" b="1" dirty="0" smtClean="0"/>
          </a:p>
          <a:p>
            <a:pPr algn="ctr"/>
            <a:endParaRPr lang="en-US" sz="2400" b="1" dirty="0"/>
          </a:p>
          <a:p>
            <a:pPr algn="ctr"/>
            <a:endParaRPr lang="en-US" sz="2400" b="1" dirty="0" smtClean="0"/>
          </a:p>
          <a:p>
            <a:pPr algn="ctr"/>
            <a:endParaRPr lang="en-US" sz="2400" b="1" dirty="0"/>
          </a:p>
          <a:p>
            <a:pPr algn="ctr"/>
            <a:endParaRPr lang="en-US" sz="2400" b="1" dirty="0" smtClean="0"/>
          </a:p>
          <a:p>
            <a:pPr algn="ctr"/>
            <a:endParaRPr lang="en-US" sz="2400" b="1" dirty="0"/>
          </a:p>
          <a:p>
            <a:pPr algn="ctr"/>
            <a:endParaRPr lang="en-US" sz="2400" b="1" dirty="0" smtClean="0"/>
          </a:p>
          <a:p>
            <a:pPr algn="ctr"/>
            <a:endParaRPr lang="en-US" sz="2400" b="1" dirty="0"/>
          </a:p>
          <a:p>
            <a:pPr algn="ctr"/>
            <a:r>
              <a:rPr lang="en-US" sz="1200" b="1" dirty="0" smtClean="0">
                <a:solidFill>
                  <a:schemeClr val="tx2"/>
                </a:solidFill>
              </a:rPr>
              <a:t>                                                                            Photo from Friends of the Cache Watershed</a:t>
            </a:r>
            <a:endParaRPr lang="en-US" sz="1200" b="1" dirty="0">
              <a:solidFill>
                <a:schemeClr val="tx2"/>
              </a:solidFill>
            </a:endParaRPr>
          </a:p>
        </p:txBody>
      </p:sp>
      <p:pic>
        <p:nvPicPr>
          <p:cNvPr id="5" name="Picture 4"/>
          <p:cNvPicPr>
            <a:picLocks noChangeAspect="1"/>
          </p:cNvPicPr>
          <p:nvPr/>
        </p:nvPicPr>
        <p:blipFill>
          <a:blip r:embed="rId2"/>
          <a:stretch>
            <a:fillRect/>
          </a:stretch>
        </p:blipFill>
        <p:spPr>
          <a:xfrm>
            <a:off x="1905000" y="2209800"/>
            <a:ext cx="5329238" cy="3552825"/>
          </a:xfrm>
          <a:prstGeom prst="rect">
            <a:avLst/>
          </a:prstGeom>
        </p:spPr>
      </p:pic>
    </p:spTree>
    <p:extLst>
      <p:ext uri="{BB962C8B-B14F-4D97-AF65-F5344CB8AC3E}">
        <p14:creationId xmlns:p14="http://schemas.microsoft.com/office/powerpoint/2010/main" val="224251357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Whitney Young Magnet School</a:t>
            </a:r>
            <a:endParaRPr lang="en-US" dirty="0"/>
          </a:p>
        </p:txBody>
      </p:sp>
      <p:sp>
        <p:nvSpPr>
          <p:cNvPr id="3" name="Content Placeholder 2"/>
          <p:cNvSpPr>
            <a:spLocks noGrp="1"/>
          </p:cNvSpPr>
          <p:nvPr>
            <p:ph idx="1"/>
          </p:nvPr>
        </p:nvSpPr>
        <p:spPr>
          <a:xfrm>
            <a:off x="457200" y="1219200"/>
            <a:ext cx="8382000" cy="5426101"/>
          </a:xfrm>
        </p:spPr>
        <p:txBody>
          <a:bodyPr/>
          <a:lstStyle/>
          <a:p>
            <a:r>
              <a:rPr lang="en-US" dirty="0" smtClean="0"/>
              <a:t>From the tank to the computer: sensors for water </a:t>
            </a:r>
            <a:r>
              <a:rPr lang="en-US" dirty="0"/>
              <a:t>level, temperature, pH, and nitrate or nitrite </a:t>
            </a:r>
            <a:r>
              <a:rPr lang="en-US" dirty="0" smtClean="0"/>
              <a:t>levels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sz="1800" dirty="0" smtClean="0"/>
              <a:t>Source: news.medill.northwestern.edu/</a:t>
            </a:r>
            <a:r>
              <a:rPr lang="en-US" sz="1800" dirty="0" err="1" smtClean="0"/>
              <a:t>chicago</a:t>
            </a:r>
            <a:r>
              <a:rPr lang="en-US" sz="1800" dirty="0" smtClean="0"/>
              <a:t>/</a:t>
            </a:r>
            <a:r>
              <a:rPr lang="en-US" sz="1800" dirty="0" err="1" smtClean="0"/>
              <a:t>news.aspx?id</a:t>
            </a:r>
            <a:r>
              <a:rPr lang="en-US" sz="1800" dirty="0" smtClean="0"/>
              <a:t>=225953</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971800"/>
            <a:ext cx="4267200" cy="3200400"/>
          </a:xfrm>
          <a:prstGeom prst="rect">
            <a:avLst/>
          </a:prstGeom>
        </p:spPr>
      </p:pic>
    </p:spTree>
    <p:extLst>
      <p:ext uri="{BB962C8B-B14F-4D97-AF65-F5344CB8AC3E}">
        <p14:creationId xmlns:p14="http://schemas.microsoft.com/office/powerpoint/2010/main" val="162976746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a:t>
            </a:r>
            <a:endParaRPr lang="en-US" dirty="0"/>
          </a:p>
        </p:txBody>
      </p:sp>
      <p:sp>
        <p:nvSpPr>
          <p:cNvPr id="3" name="Text Placeholder 2"/>
          <p:cNvSpPr>
            <a:spLocks noGrp="1"/>
          </p:cNvSpPr>
          <p:nvPr>
            <p:ph type="body" sz="quarter" idx="10"/>
          </p:nvPr>
        </p:nvSpPr>
        <p:spPr>
          <a:xfrm>
            <a:off x="838200" y="1600200"/>
            <a:ext cx="8001000" cy="3312848"/>
          </a:xfrm>
        </p:spPr>
        <p:txBody>
          <a:bodyPr>
            <a:normAutofit fontScale="92500" lnSpcReduction="20000"/>
          </a:bodyPr>
          <a:lstStyle/>
          <a:p>
            <a:r>
              <a:rPr lang="en-US" dirty="0" smtClean="0"/>
              <a:t>Bachelors English Ed – 1991-1995 </a:t>
            </a:r>
          </a:p>
          <a:p>
            <a:r>
              <a:rPr lang="en-US" dirty="0" smtClean="0"/>
              <a:t>Masters in Literature – 2000-2004</a:t>
            </a:r>
          </a:p>
          <a:p>
            <a:r>
              <a:rPr lang="en-US" dirty="0" smtClean="0"/>
              <a:t>PhD student in English Studies – 2013-present</a:t>
            </a:r>
          </a:p>
          <a:p>
            <a:r>
              <a:rPr lang="en-US" dirty="0" smtClean="0"/>
              <a:t>English Instructor PTHS –  1997-present</a:t>
            </a:r>
          </a:p>
          <a:p>
            <a:pPr marL="0" indent="0">
              <a:buNone/>
            </a:pPr>
            <a:endParaRPr lang="en-US" dirty="0"/>
          </a:p>
          <a:p>
            <a:endParaRPr lang="en-US" dirty="0" smtClean="0"/>
          </a:p>
          <a:p>
            <a:r>
              <a:rPr lang="en-US" sz="5200" dirty="0" smtClean="0"/>
              <a:t>NOT A BIOLOGY TEACHER </a:t>
            </a:r>
            <a:r>
              <a:rPr lang="en-US" sz="5200" dirty="0" smtClean="0">
                <a:sym typeface="Wingdings" panose="05000000000000000000" pitchFamily="2" charset="2"/>
              </a:rPr>
              <a:t></a:t>
            </a:r>
            <a:endParaRPr lang="en-US" sz="5200" dirty="0" smtClean="0"/>
          </a:p>
          <a:p>
            <a:pPr marL="0" indent="0" algn="ctr">
              <a:buNone/>
            </a:pPr>
            <a:endParaRPr lang="en-US" sz="5200"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Products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066800"/>
            <a:ext cx="7338782" cy="5663662"/>
          </a:xfrm>
          <a:prstGeom prst="rect">
            <a:avLst/>
          </a:prstGeom>
        </p:spPr>
      </p:pic>
    </p:spTree>
    <p:extLst>
      <p:ext uri="{BB962C8B-B14F-4D97-AF65-F5344CB8AC3E}">
        <p14:creationId xmlns:p14="http://schemas.microsoft.com/office/powerpoint/2010/main" val="134112218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ISU Connection</a:t>
            </a:r>
            <a:endParaRPr lang="en-US" dirty="0"/>
          </a:p>
        </p:txBody>
      </p:sp>
      <p:sp>
        <p:nvSpPr>
          <p:cNvPr id="5" name="Content Placeholder 4"/>
          <p:cNvSpPr>
            <a:spLocks noGrp="1"/>
          </p:cNvSpPr>
          <p:nvPr>
            <p:ph sz="half" idx="2"/>
          </p:nvPr>
        </p:nvSpPr>
        <p:spPr>
          <a:xfrm>
            <a:off x="4953000" y="1411553"/>
            <a:ext cx="3810000" cy="775597"/>
          </a:xfrm>
        </p:spPr>
        <p:txBody>
          <a:bodyPr/>
          <a:lstStyle/>
          <a:p>
            <a:r>
              <a:rPr lang="en-US" dirty="0" smtClean="0"/>
              <a:t>Metcalf Laboratory School</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795078" y="2882348"/>
            <a:ext cx="3701773" cy="277633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9" y="1251446"/>
            <a:ext cx="3862015" cy="5149353"/>
          </a:xfrm>
          <a:prstGeom prst="rect">
            <a:avLst/>
          </a:prstGeom>
        </p:spPr>
      </p:pic>
    </p:spTree>
    <p:extLst>
      <p:ext uri="{BB962C8B-B14F-4D97-AF65-F5344CB8AC3E}">
        <p14:creationId xmlns:p14="http://schemas.microsoft.com/office/powerpoint/2010/main" val="57941956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Recovery Model</a:t>
            </a:r>
            <a:endParaRPr lang="en-US" dirty="0"/>
          </a:p>
        </p:txBody>
      </p:sp>
      <p:sp>
        <p:nvSpPr>
          <p:cNvPr id="3" name="Content Placeholder 2"/>
          <p:cNvSpPr>
            <a:spLocks noGrp="1"/>
          </p:cNvSpPr>
          <p:nvPr>
            <p:ph sz="half" idx="1"/>
          </p:nvPr>
        </p:nvSpPr>
        <p:spPr>
          <a:xfrm>
            <a:off x="381000" y="1411553"/>
            <a:ext cx="8153400" cy="4222694"/>
          </a:xfrm>
        </p:spPr>
        <p:txBody>
          <a:bodyPr/>
          <a:lstStyle/>
          <a:p>
            <a:pPr marL="0" indent="0">
              <a:buNone/>
            </a:pPr>
            <a:r>
              <a:rPr lang="en-US" b="1" dirty="0" smtClean="0"/>
              <a:t>Proposal Summary:</a:t>
            </a:r>
          </a:p>
          <a:p>
            <a:pPr marL="0" indent="0">
              <a:buNone/>
            </a:pPr>
            <a:r>
              <a:rPr lang="en-US" b="1" dirty="0" smtClean="0">
                <a:solidFill>
                  <a:schemeClr val="tx2">
                    <a:lumMod val="90000"/>
                  </a:schemeClr>
                </a:solidFill>
              </a:rPr>
              <a:t>“To expand Operation </a:t>
            </a:r>
            <a:r>
              <a:rPr lang="en-US" b="1" dirty="0">
                <a:solidFill>
                  <a:schemeClr val="tx2">
                    <a:lumMod val="90000"/>
                  </a:schemeClr>
                </a:solidFill>
              </a:rPr>
              <a:t>E</a:t>
            </a:r>
            <a:r>
              <a:rPr lang="en-US" b="1" dirty="0" smtClean="0">
                <a:solidFill>
                  <a:schemeClr val="tx2">
                    <a:lumMod val="90000"/>
                  </a:schemeClr>
                </a:solidFill>
              </a:rPr>
              <a:t>ndangered </a:t>
            </a:r>
            <a:r>
              <a:rPr lang="en-US" b="1" dirty="0">
                <a:solidFill>
                  <a:schemeClr val="tx2">
                    <a:lumMod val="90000"/>
                  </a:schemeClr>
                </a:solidFill>
              </a:rPr>
              <a:t>S</a:t>
            </a:r>
            <a:r>
              <a:rPr lang="en-US" b="1" dirty="0" smtClean="0">
                <a:solidFill>
                  <a:schemeClr val="tx2">
                    <a:lumMod val="90000"/>
                  </a:schemeClr>
                </a:solidFill>
              </a:rPr>
              <a:t>pecies through creating species recovery modules for other Illinois state-listed Threatened &amp; Endangered Species/Species in Greatest Need of Conservation which are tractable for high schools to adopt and permitted by the Illinois Department of Natural Resources.”</a:t>
            </a:r>
          </a:p>
          <a:p>
            <a:pPr marL="0" indent="0">
              <a:buNone/>
            </a:pPr>
            <a:r>
              <a:rPr lang="en-US" b="1" dirty="0">
                <a:solidFill>
                  <a:schemeClr val="tx2">
                    <a:lumMod val="90000"/>
                  </a:schemeClr>
                </a:solidFill>
              </a:rPr>
              <a:t> </a:t>
            </a:r>
            <a:r>
              <a:rPr lang="en-US" b="1" dirty="0" smtClean="0">
                <a:solidFill>
                  <a:schemeClr val="tx2">
                    <a:lumMod val="90000"/>
                  </a:schemeClr>
                </a:solidFill>
              </a:rPr>
              <a:t>         </a:t>
            </a:r>
          </a:p>
          <a:p>
            <a:pPr marL="0" indent="0">
              <a:buNone/>
            </a:pPr>
            <a:r>
              <a:rPr lang="en-US" sz="2000" b="1" dirty="0">
                <a:solidFill>
                  <a:schemeClr val="tx2">
                    <a:lumMod val="90000"/>
                  </a:schemeClr>
                </a:solidFill>
              </a:rPr>
              <a:t> </a:t>
            </a:r>
            <a:r>
              <a:rPr lang="en-US" sz="2000" b="1" dirty="0" smtClean="0">
                <a:solidFill>
                  <a:schemeClr val="tx2">
                    <a:lumMod val="90000"/>
                  </a:schemeClr>
                </a:solidFill>
              </a:rPr>
              <a:t>         </a:t>
            </a:r>
            <a:r>
              <a:rPr lang="en-US" sz="2000" b="1" dirty="0" smtClean="0"/>
              <a:t>Source: </a:t>
            </a:r>
            <a:r>
              <a:rPr lang="en-US" sz="1800" b="1" dirty="0" smtClean="0"/>
              <a:t>Angelo </a:t>
            </a:r>
            <a:r>
              <a:rPr lang="en-US" sz="1800" b="1" dirty="0" err="1" smtClean="0"/>
              <a:t>Capparella</a:t>
            </a:r>
            <a:r>
              <a:rPr lang="en-US" sz="1800" b="1" dirty="0" smtClean="0"/>
              <a:t>, PhD., Associate Professor of Zoology, </a:t>
            </a:r>
          </a:p>
          <a:p>
            <a:pPr marL="0" indent="0">
              <a:buNone/>
            </a:pPr>
            <a:r>
              <a:rPr lang="en-US" sz="1800" b="1" dirty="0"/>
              <a:t> </a:t>
            </a:r>
            <a:r>
              <a:rPr lang="en-US" sz="1800" b="1" dirty="0" smtClean="0"/>
              <a:t>                          School of Biological Sciences, Illinois State University</a:t>
            </a:r>
          </a:p>
          <a:p>
            <a:pPr marL="0" indent="0">
              <a:buNone/>
            </a:pPr>
            <a:endParaRPr lang="en-US" sz="1800" dirty="0"/>
          </a:p>
        </p:txBody>
      </p:sp>
    </p:spTree>
    <p:extLst>
      <p:ext uri="{BB962C8B-B14F-4D97-AF65-F5344CB8AC3E}">
        <p14:creationId xmlns:p14="http://schemas.microsoft.com/office/powerpoint/2010/main" val="411914037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Final Quote</a:t>
            </a:r>
            <a:endParaRPr lang="en-US" dirty="0"/>
          </a:p>
        </p:txBody>
      </p:sp>
      <p:sp>
        <p:nvSpPr>
          <p:cNvPr id="3" name="Content Placeholder 2"/>
          <p:cNvSpPr>
            <a:spLocks noGrp="1"/>
          </p:cNvSpPr>
          <p:nvPr>
            <p:ph sz="half" idx="1"/>
          </p:nvPr>
        </p:nvSpPr>
        <p:spPr>
          <a:xfrm>
            <a:off x="457200" y="1447800"/>
            <a:ext cx="8229600" cy="2880789"/>
          </a:xfrm>
        </p:spPr>
        <p:txBody>
          <a:bodyPr/>
          <a:lstStyle/>
          <a:p>
            <a:pPr marL="0" indent="0" algn="ctr">
              <a:lnSpc>
                <a:spcPct val="100000"/>
              </a:lnSpc>
              <a:buNone/>
            </a:pPr>
            <a:r>
              <a:rPr lang="en-US" sz="3600" b="1" dirty="0" smtClean="0"/>
              <a:t>“Hands-on activities with animals in the classroom can literally change a kid’s life. I am a living, breathing example of that.”</a:t>
            </a:r>
          </a:p>
          <a:p>
            <a:pPr marL="0" indent="0" algn="ctr">
              <a:buNone/>
            </a:pPr>
            <a:r>
              <a:rPr lang="en-US" sz="3600" b="1" dirty="0" smtClean="0">
                <a:solidFill>
                  <a:schemeClr val="tx2">
                    <a:lumMod val="90000"/>
                  </a:schemeClr>
                </a:solidFill>
              </a:rPr>
              <a:t>Dr. Brady Barr, Resident Scientist</a:t>
            </a:r>
          </a:p>
          <a:p>
            <a:pPr marL="0" indent="0" algn="ctr">
              <a:buNone/>
            </a:pPr>
            <a:r>
              <a:rPr lang="en-US" sz="3600" b="1" i="1" dirty="0" smtClean="0">
                <a:solidFill>
                  <a:schemeClr val="tx2">
                    <a:lumMod val="90000"/>
                  </a:schemeClr>
                </a:solidFill>
              </a:rPr>
              <a:t>National Geographic</a:t>
            </a:r>
            <a:endParaRPr lang="en-US" sz="3600" b="1" dirty="0">
              <a:solidFill>
                <a:schemeClr val="tx2">
                  <a:lumMod val="90000"/>
                </a:schemeClr>
              </a:solidFill>
            </a:endParaRPr>
          </a:p>
        </p:txBody>
      </p:sp>
    </p:spTree>
    <p:extLst>
      <p:ext uri="{BB962C8B-B14F-4D97-AF65-F5344CB8AC3E}">
        <p14:creationId xmlns:p14="http://schemas.microsoft.com/office/powerpoint/2010/main" val="20468407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Alligator Snapping Turtle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371600"/>
            <a:ext cx="6858000" cy="5122334"/>
          </a:xfrm>
          <a:prstGeom prst="rect">
            <a:avLst/>
          </a:prstGeom>
        </p:spPr>
      </p:pic>
    </p:spTree>
    <p:extLst>
      <p:ext uri="{BB962C8B-B14F-4D97-AF65-F5344CB8AC3E}">
        <p14:creationId xmlns:p14="http://schemas.microsoft.com/office/powerpoint/2010/main" val="25691062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ike\AppData\Local\Microsoft\Windows\Temporary Internet Files\Content.Word\eat goldfis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8458200" cy="6172200"/>
          </a:xfrm>
          <a:prstGeom prst="rect">
            <a:avLst/>
          </a:prstGeom>
          <a:noFill/>
          <a:ln>
            <a:noFill/>
          </a:ln>
        </p:spPr>
      </p:pic>
    </p:spTree>
    <p:extLst>
      <p:ext uri="{BB962C8B-B14F-4D97-AF65-F5344CB8AC3E}">
        <p14:creationId xmlns:p14="http://schemas.microsoft.com/office/powerpoint/2010/main" val="237478118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762000"/>
            <a:ext cx="8534400" cy="5638800"/>
          </a:xfrm>
          <a:prstGeom prst="rect">
            <a:avLst/>
          </a:prstGeom>
        </p:spPr>
      </p:pic>
    </p:spTree>
    <p:extLst>
      <p:ext uri="{BB962C8B-B14F-4D97-AF65-F5344CB8AC3E}">
        <p14:creationId xmlns:p14="http://schemas.microsoft.com/office/powerpoint/2010/main" val="1369149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08011"/>
          </a:xfrm>
        </p:spPr>
        <p:txBody>
          <a:bodyPr/>
          <a:lstStyle/>
          <a:p>
            <a:pPr algn="ctr"/>
            <a:r>
              <a:rPr lang="en-US" dirty="0" smtClean="0"/>
              <a:t>Turtle Facts</a:t>
            </a:r>
            <a:br>
              <a:rPr lang="en-US" dirty="0" smtClean="0"/>
            </a:br>
            <a:endParaRPr lang="en-US" dirty="0"/>
          </a:p>
        </p:txBody>
      </p:sp>
      <p:sp>
        <p:nvSpPr>
          <p:cNvPr id="5" name="Rectangle 4"/>
          <p:cNvSpPr/>
          <p:nvPr/>
        </p:nvSpPr>
        <p:spPr>
          <a:xfrm>
            <a:off x="457200" y="848802"/>
            <a:ext cx="8458200" cy="5922134"/>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b="1" dirty="0" smtClean="0"/>
              <a:t>“Dinosaur of the turtle world”</a:t>
            </a:r>
          </a:p>
          <a:p>
            <a:pPr marL="457200" indent="-457200">
              <a:lnSpc>
                <a:spcPct val="150000"/>
              </a:lnSpc>
              <a:buFont typeface="Arial" panose="020B0604020202020204" pitchFamily="34" charset="0"/>
              <a:buChar char="•"/>
            </a:pPr>
            <a:r>
              <a:rPr lang="en-US" sz="2800" b="1" dirty="0" smtClean="0"/>
              <a:t>Largest freshwater turtle in North America</a:t>
            </a:r>
          </a:p>
          <a:p>
            <a:pPr marL="457200" indent="-457200">
              <a:lnSpc>
                <a:spcPct val="150000"/>
              </a:lnSpc>
              <a:buFont typeface="Arial" panose="020B0604020202020204" pitchFamily="34" charset="0"/>
              <a:buChar char="•"/>
            </a:pPr>
            <a:r>
              <a:rPr lang="en-US" sz="2800" b="1" dirty="0" smtClean="0"/>
              <a:t>Average lifespan 20-70 years</a:t>
            </a:r>
          </a:p>
          <a:p>
            <a:pPr marL="457200" indent="-457200">
              <a:lnSpc>
                <a:spcPct val="150000"/>
              </a:lnSpc>
              <a:buFont typeface="Arial" panose="020B0604020202020204" pitchFamily="34" charset="0"/>
              <a:buChar char="•"/>
            </a:pPr>
            <a:r>
              <a:rPr lang="en-US" sz="2800" b="1" dirty="0" smtClean="0"/>
              <a:t>Males average 175 pounds</a:t>
            </a:r>
          </a:p>
          <a:p>
            <a:pPr marL="457200" indent="-457200">
              <a:lnSpc>
                <a:spcPct val="150000"/>
              </a:lnSpc>
              <a:buFont typeface="Arial" panose="020B0604020202020204" pitchFamily="34" charset="0"/>
              <a:buChar char="•"/>
            </a:pPr>
            <a:r>
              <a:rPr lang="en-US" sz="2800" b="1" dirty="0" smtClean="0"/>
              <a:t>Can submerge for 40-50 minutes</a:t>
            </a:r>
          </a:p>
          <a:p>
            <a:pPr marL="457200" indent="-457200">
              <a:lnSpc>
                <a:spcPct val="150000"/>
              </a:lnSpc>
              <a:buFont typeface="Arial" panose="020B0604020202020204" pitchFamily="34" charset="0"/>
              <a:buChar char="•"/>
            </a:pPr>
            <a:r>
              <a:rPr lang="en-US" sz="2800" b="1" dirty="0" smtClean="0"/>
              <a:t>Endangered in Illinois and protected by state law</a:t>
            </a:r>
          </a:p>
          <a:p>
            <a:pPr marL="457200" indent="-457200">
              <a:lnSpc>
                <a:spcPct val="150000"/>
              </a:lnSpc>
              <a:spcAft>
                <a:spcPts val="100"/>
              </a:spcAft>
              <a:buFont typeface="Arial" panose="020B0604020202020204" pitchFamily="34" charset="0"/>
              <a:buChar char="•"/>
            </a:pPr>
            <a:r>
              <a:rPr lang="en-US" sz="2800" b="1" dirty="0" smtClean="0"/>
              <a:t>“Adult </a:t>
            </a:r>
            <a:r>
              <a:rPr lang="en-US" sz="2800" b="1" dirty="0"/>
              <a:t>snappers have no natural predators other than </a:t>
            </a:r>
            <a:r>
              <a:rPr lang="en-US" sz="2800" b="1" dirty="0" smtClean="0"/>
              <a:t>humans…”</a:t>
            </a:r>
          </a:p>
          <a:p>
            <a:pPr>
              <a:lnSpc>
                <a:spcPct val="150000"/>
              </a:lnSpc>
              <a:spcAft>
                <a:spcPts val="100"/>
              </a:spcAft>
            </a:pPr>
            <a:r>
              <a:rPr lang="en-US" sz="2800" b="1" dirty="0"/>
              <a:t> </a:t>
            </a:r>
            <a:r>
              <a:rPr lang="en-US" sz="2800" b="1" dirty="0" smtClean="0"/>
              <a:t>                                              </a:t>
            </a:r>
            <a:r>
              <a:rPr lang="en-US" sz="1600" b="1" dirty="0" smtClean="0">
                <a:solidFill>
                  <a:srgbClr val="FFFF00"/>
                </a:solidFill>
              </a:rPr>
              <a:t>Sources: National Geographic and Peoria Zoo</a:t>
            </a:r>
            <a:endParaRPr lang="en-US" sz="1600" b="1" dirty="0"/>
          </a:p>
        </p:txBody>
      </p:sp>
    </p:spTree>
    <p:extLst>
      <p:ext uri="{BB962C8B-B14F-4D97-AF65-F5344CB8AC3E}">
        <p14:creationId xmlns:p14="http://schemas.microsoft.com/office/powerpoint/2010/main" val="42353421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Program Philosophy</a:t>
            </a:r>
            <a:endParaRPr lang="en-US" dirty="0"/>
          </a:p>
        </p:txBody>
      </p:sp>
      <p:sp>
        <p:nvSpPr>
          <p:cNvPr id="3" name="Text Placeholder 2"/>
          <p:cNvSpPr>
            <a:spLocks noGrp="1"/>
          </p:cNvSpPr>
          <p:nvPr>
            <p:ph type="body" sz="quarter" idx="10"/>
          </p:nvPr>
        </p:nvSpPr>
        <p:spPr>
          <a:xfrm>
            <a:off x="381000" y="1411552"/>
            <a:ext cx="8382000" cy="4819781"/>
          </a:xfrm>
        </p:spPr>
        <p:txBody>
          <a:bodyPr/>
          <a:lstStyle/>
          <a:p>
            <a:pPr marL="0" indent="0" algn="ctr">
              <a:buNone/>
            </a:pPr>
            <a:r>
              <a:rPr lang="en-US" sz="5400" dirty="0" smtClean="0"/>
              <a:t>“What </a:t>
            </a:r>
            <a:r>
              <a:rPr lang="en-US" sz="5400" dirty="0"/>
              <a:t>you get by achieving your goals is not as important as what you become by achieving your goals</a:t>
            </a:r>
            <a:r>
              <a:rPr lang="en-US" sz="5400" dirty="0" smtClean="0"/>
              <a:t>.”</a:t>
            </a:r>
          </a:p>
          <a:p>
            <a:pPr marL="0" indent="0" algn="ctr">
              <a:buNone/>
            </a:pPr>
            <a:endParaRPr lang="en-US" sz="5400" dirty="0"/>
          </a:p>
          <a:p>
            <a:pPr marL="0" indent="0" algn="ctr">
              <a:buNone/>
            </a:pPr>
            <a:r>
              <a:rPr lang="en-US" sz="5400" i="1" dirty="0" smtClean="0"/>
              <a:t>Henry David Thoreau</a:t>
            </a:r>
            <a:endParaRPr lang="en-US" sz="5400" i="1" dirty="0"/>
          </a:p>
        </p:txBody>
      </p:sp>
    </p:spTree>
    <p:extLst>
      <p:ext uri="{BB962C8B-B14F-4D97-AF65-F5344CB8AC3E}">
        <p14:creationId xmlns:p14="http://schemas.microsoft.com/office/powerpoint/2010/main" val="8076498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Mission</a:t>
            </a:r>
            <a:endParaRPr lang="en-US" dirty="0"/>
          </a:p>
        </p:txBody>
      </p:sp>
      <p:sp>
        <p:nvSpPr>
          <p:cNvPr id="3" name="Rectangle 2"/>
          <p:cNvSpPr/>
          <p:nvPr/>
        </p:nvSpPr>
        <p:spPr>
          <a:xfrm>
            <a:off x="457200" y="1219200"/>
            <a:ext cx="7924800" cy="3970318"/>
          </a:xfrm>
          <a:prstGeom prst="rect">
            <a:avLst/>
          </a:prstGeom>
        </p:spPr>
        <p:txBody>
          <a:bodyPr wrap="square">
            <a:spAutoFit/>
          </a:bodyPr>
          <a:lstStyle/>
          <a:p>
            <a:r>
              <a:rPr lang="en-US" sz="2800" b="1" dirty="0"/>
              <a:t>To engineer innovative education techniques through the use of pioneering interdisciplinary curriculum designed to empower students to write in a wide variety of new and familiar genres, to collaborate with a spectrum of students and professionals in multiple contexts, and to foster the eco-conscious objective of restoring an endangered species to a breeding population in its historical habitat.</a:t>
            </a:r>
          </a:p>
        </p:txBody>
      </p:sp>
    </p:spTree>
    <p:extLst>
      <p:ext uri="{BB962C8B-B14F-4D97-AF65-F5344CB8AC3E}">
        <p14:creationId xmlns:p14="http://schemas.microsoft.com/office/powerpoint/2010/main" val="186878497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7674CFD-E741-4A15-9EFD-C25B47BCA6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(Bright blue underwater design)</Template>
  <TotalTime>6617</TotalTime>
  <Words>1173</Words>
  <Application>Microsoft Office PowerPoint</Application>
  <PresentationFormat>On-screen Show (4:3)</PresentationFormat>
  <Paragraphs>206</Paragraphs>
  <Slides>33</Slides>
  <Notes>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Blue Segoe 4-3 template-template_April-17-2007</vt:lpstr>
      <vt:lpstr>White with Courier font for code slides</vt:lpstr>
      <vt:lpstr>Think Outside the Shell: Interdisciplinary Curriculum and Alligator Snapping Turtles   January 8, 2014 Normal, IL Marriott Redbird F </vt:lpstr>
      <vt:lpstr>Operation Endangered Species</vt:lpstr>
      <vt:lpstr>Introduction</vt:lpstr>
      <vt:lpstr>The Alligator Snapping Turtle</vt:lpstr>
      <vt:lpstr>PowerPoint Presentation</vt:lpstr>
      <vt:lpstr>PowerPoint Presentation</vt:lpstr>
      <vt:lpstr>Turtle Facts </vt:lpstr>
      <vt:lpstr>Program Philosophy</vt:lpstr>
      <vt:lpstr>The Mission</vt:lpstr>
      <vt:lpstr>The Rationale</vt:lpstr>
      <vt:lpstr>Genesis</vt:lpstr>
      <vt:lpstr>PTHS “Hub” School</vt:lpstr>
      <vt:lpstr>Map Operation Endangered Species Programs</vt:lpstr>
      <vt:lpstr>Participating Schools</vt:lpstr>
      <vt:lpstr>Funding</vt:lpstr>
      <vt:lpstr>                             $2,000 scholarship http://ing.us/about-ing/responsibility/childrens-education/unsung-heroes/award_winners?page=1    Nearly $2,500 in donated tanks and equipment through    </vt:lpstr>
      <vt:lpstr>Support Organizations</vt:lpstr>
      <vt:lpstr>Biology Classroom  </vt:lpstr>
      <vt:lpstr>Equipment- Scale</vt:lpstr>
      <vt:lpstr>Equipment - Calipers</vt:lpstr>
      <vt:lpstr>Equipment – Tank &amp; Filter </vt:lpstr>
      <vt:lpstr>Food</vt:lpstr>
      <vt:lpstr>Measurements</vt:lpstr>
      <vt:lpstr>English Classroom</vt:lpstr>
      <vt:lpstr>AST Multi-Media Portfolio Project</vt:lpstr>
      <vt:lpstr>AST Care and Curriculum Guide</vt:lpstr>
      <vt:lpstr>Other Classrooms</vt:lpstr>
      <vt:lpstr>Beyond the Classroom</vt:lpstr>
      <vt:lpstr>Whitney Young Magnet School</vt:lpstr>
      <vt:lpstr>Products</vt:lpstr>
      <vt:lpstr>ISU Connection</vt:lpstr>
      <vt:lpstr>Recovery Model</vt:lpstr>
      <vt:lpstr>Final Quote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Isaac</dc:creator>
  <cp:lastModifiedBy>Thomas W Silvia</cp:lastModifiedBy>
  <cp:revision>90</cp:revision>
  <dcterms:created xsi:type="dcterms:W3CDTF">2014-01-01T16:08:08Z</dcterms:created>
  <dcterms:modified xsi:type="dcterms:W3CDTF">2014-01-15T17:52:20Z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TC102867209990</vt:lpwstr>
  </property>
</Properties>
</file>