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5.xml" ContentType="application/vnd.ms-office.chartstyle+xml"/>
  <Override PartName="/ppt/charts/colors5.xml" ContentType="application/vnd.ms-office.chartcolorstyle+xml"/>
  <Override PartName="/ppt/charts/style7.xml" ContentType="application/vnd.ms-office.chartstyle+xml"/>
  <Override PartName="/ppt/charts/colors7.xml" ContentType="application/vnd.ms-office.chartcolorstyle+xml"/>
  <Override PartName="/ppt/charts/style9.xml" ContentType="application/vnd.ms-office.chartstyle+xml"/>
  <Override PartName="/ppt/charts/colors9.xml" ContentType="application/vnd.ms-office.chartcolorstyle+xml"/>
  <Override PartName="/ppt/charts/style8.xml" ContentType="application/vnd.ms-office.chartstyle+xml"/>
  <Override PartName="/ppt/charts/colors8.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19"/>
  </p:notesMasterIdLst>
  <p:sldIdLst>
    <p:sldId id="257" r:id="rId2"/>
    <p:sldId id="258" r:id="rId3"/>
    <p:sldId id="260" r:id="rId4"/>
    <p:sldId id="280" r:id="rId5"/>
    <p:sldId id="298" r:id="rId6"/>
    <p:sldId id="281" r:id="rId7"/>
    <p:sldId id="282" r:id="rId8"/>
    <p:sldId id="283" r:id="rId9"/>
    <p:sldId id="284" r:id="rId10"/>
    <p:sldId id="286" r:id="rId11"/>
    <p:sldId id="268" r:id="rId12"/>
    <p:sldId id="289" r:id="rId13"/>
    <p:sldId id="288" r:id="rId14"/>
    <p:sldId id="290" r:id="rId15"/>
    <p:sldId id="277" r:id="rId16"/>
    <p:sldId id="292" r:id="rId17"/>
    <p:sldId id="29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ory Material" id="{1BC52D79-D68C-4EDC-9B8D-74FB1890FBA9}">
          <p14:sldIdLst>
            <p14:sldId id="257"/>
            <p14:sldId id="258"/>
            <p14:sldId id="260"/>
            <p14:sldId id="280"/>
            <p14:sldId id="298"/>
            <p14:sldId id="281"/>
            <p14:sldId id="282"/>
          </p14:sldIdLst>
        </p14:section>
        <p14:section name="Time" id="{4A54BF12-0F3A-4BE3-9BA8-EDD7E59CFC64}">
          <p14:sldIdLst>
            <p14:sldId id="283"/>
          </p14:sldIdLst>
        </p14:section>
        <p14:section name="Challenge" id="{F43D9EF9-C0EE-437B-8EDE-ED0FA8A3B762}">
          <p14:sldIdLst>
            <p14:sldId id="284"/>
          </p14:sldIdLst>
        </p14:section>
        <p14:section name="Confidence Self Efficacy" id="{2EB50F2A-D45A-4ABD-8F66-2384FB70009A}">
          <p14:sldIdLst>
            <p14:sldId id="286"/>
            <p14:sldId id="268"/>
            <p14:sldId id="289"/>
          </p14:sldIdLst>
        </p14:section>
        <p14:section name="To Happen" id="{2A0F624D-FFC3-4EDE-AC83-CF890F4AA1F2}">
          <p14:sldIdLst>
            <p14:sldId id="288"/>
            <p14:sldId id="290"/>
            <p14:sldId id="277"/>
          </p14:sldIdLst>
        </p14:section>
        <p14:section name="Summary" id="{F49F31F2-3506-416B-BAEB-7D6E07696CBF}">
          <p14:sldIdLst>
            <p14:sldId id="292"/>
            <p14:sldId id="29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94660"/>
  </p:normalViewPr>
  <p:slideViewPr>
    <p:cSldViewPr snapToGrid="0" snapToObjects="1">
      <p:cViewPr>
        <p:scale>
          <a:sx n="90" d="100"/>
          <a:sy n="90" d="100"/>
        </p:scale>
        <p:origin x="-714" y="-3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rlsmith\Documents\BCSSE\BCSSE-Excel.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rlsmith\Documents\BCSSE\BCSSE-Excel.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C:\Users\rlsmith\Documents\BCSSE\BCSSE-Excel.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C:\Users\rlsmith\Documents\BCSSE\BCSSE-Excel.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C:\Users\rlsmith\Documents\BCSSE\BCSSE-Excel.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C:\Users\rlsmith\Documents\BCSSE\BCSSE-Excel.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oleObject" Target="file:///C:\Users\rlsmith\Documents\BCSSE\BCSSE-Excel.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file:///C:\Users\rlsmith\Documents\BCSSE\BCSSE-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800" dirty="0" smtClean="0">
                <a:solidFill>
                  <a:schemeClr val="tx1"/>
                </a:solidFill>
              </a:rPr>
              <a:t>Changes</a:t>
            </a:r>
            <a:r>
              <a:rPr lang="en-US" sz="1800" baseline="0" dirty="0" smtClean="0">
                <a:solidFill>
                  <a:schemeClr val="tx1"/>
                </a:solidFill>
              </a:rPr>
              <a:t> in Time Allocation in High School and Expectations in College, by Hours per Week </a:t>
            </a:r>
          </a:p>
          <a:p>
            <a:pPr>
              <a:defRPr sz="1600" b="0" i="0" u="none" strike="noStrike" kern="1200" spc="0" baseline="0">
                <a:solidFill>
                  <a:schemeClr val="tx1"/>
                </a:solidFill>
                <a:latin typeface="+mn-lt"/>
                <a:ea typeface="+mn-ea"/>
                <a:cs typeface="+mn-cs"/>
              </a:defRPr>
            </a:pPr>
            <a:r>
              <a:rPr lang="en-US" sz="1400" i="1" baseline="0" dirty="0" smtClean="0">
                <a:solidFill>
                  <a:schemeClr val="tx1"/>
                </a:solidFill>
              </a:rPr>
              <a:t>(College Expectations Hour Range – High School Hour Range)</a:t>
            </a:r>
            <a:endParaRPr lang="en-US" sz="1400" i="1" dirty="0">
              <a:solidFill>
                <a:schemeClr val="tx1"/>
              </a:solidFill>
            </a:endParaRPr>
          </a:p>
        </c:rich>
      </c:tx>
      <c:layout/>
      <c:overlay val="0"/>
      <c:spPr>
        <a:noFill/>
        <a:ln>
          <a:noFill/>
        </a:ln>
        <a:effectLst/>
      </c:spPr>
    </c:title>
    <c:autoTitleDeleted val="0"/>
    <c:plotArea>
      <c:layout/>
      <c:barChart>
        <c:barDir val="col"/>
        <c:grouping val="clustered"/>
        <c:varyColors val="0"/>
        <c:ser>
          <c:idx val="0"/>
          <c:order val="0"/>
          <c:tx>
            <c:strRef>
              <c:f>Academic!$B$10</c:f>
              <c:strCache>
                <c:ptCount val="1"/>
                <c:pt idx="0">
                  <c:v>0</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Academic!$A$11:$A$14</c:f>
              <c:strCache>
                <c:ptCount val="4"/>
                <c:pt idx="0">
                  <c:v>Preparing for class</c:v>
                </c:pt>
                <c:pt idx="1">
                  <c:v>Working for pay</c:v>
                </c:pt>
                <c:pt idx="2">
                  <c:v>Participating in co-curricular activities</c:v>
                </c:pt>
                <c:pt idx="3">
                  <c:v>Relaxing/Socializing</c:v>
                </c:pt>
              </c:strCache>
            </c:strRef>
          </c:cat>
          <c:val>
            <c:numRef>
              <c:f>Academic!$B$11:$B$14</c:f>
              <c:numCache>
                <c:formatCode>0%</c:formatCode>
                <c:ptCount val="4"/>
                <c:pt idx="0">
                  <c:v>-0.01</c:v>
                </c:pt>
                <c:pt idx="1">
                  <c:v>-9.9999999999999978E-2</c:v>
                </c:pt>
                <c:pt idx="2">
                  <c:v>-0.06</c:v>
                </c:pt>
                <c:pt idx="3">
                  <c:v>0</c:v>
                </c:pt>
              </c:numCache>
            </c:numRef>
          </c:val>
        </c:ser>
        <c:ser>
          <c:idx val="1"/>
          <c:order val="1"/>
          <c:tx>
            <c:strRef>
              <c:f>Academic!$C$10</c:f>
              <c:strCache>
                <c:ptCount val="1"/>
                <c:pt idx="0">
                  <c:v>1-5</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Academic!$A$11:$A$14</c:f>
              <c:strCache>
                <c:ptCount val="4"/>
                <c:pt idx="0">
                  <c:v>Preparing for class</c:v>
                </c:pt>
                <c:pt idx="1">
                  <c:v>Working for pay</c:v>
                </c:pt>
                <c:pt idx="2">
                  <c:v>Participating in co-curricular activities</c:v>
                </c:pt>
                <c:pt idx="3">
                  <c:v>Relaxing/Socializing</c:v>
                </c:pt>
              </c:strCache>
            </c:strRef>
          </c:cat>
          <c:val>
            <c:numRef>
              <c:f>Academic!$C$11:$C$14</c:f>
              <c:numCache>
                <c:formatCode>0%</c:formatCode>
                <c:ptCount val="4"/>
                <c:pt idx="0">
                  <c:v>-0.4</c:v>
                </c:pt>
                <c:pt idx="1">
                  <c:v>0</c:v>
                </c:pt>
                <c:pt idx="2">
                  <c:v>-0.03</c:v>
                </c:pt>
                <c:pt idx="3">
                  <c:v>-6.0000000000000012E-2</c:v>
                </c:pt>
              </c:numCache>
            </c:numRef>
          </c:val>
        </c:ser>
        <c:ser>
          <c:idx val="2"/>
          <c:order val="2"/>
          <c:tx>
            <c:strRef>
              <c:f>Academic!$D$10</c:f>
              <c:strCache>
                <c:ptCount val="1"/>
                <c:pt idx="0">
                  <c:v>6-10</c:v>
                </c:pt>
              </c:strCache>
            </c:strRef>
          </c:tx>
          <c:spPr>
            <a:solidFill>
              <a:srgbClr val="FFFF00"/>
            </a:solidFill>
            <a:ln>
              <a:noFill/>
            </a:ln>
            <a:effectLst/>
          </c:spPr>
          <c:invertIfNegative val="0"/>
          <c:dLbls>
            <c:dLbl>
              <c:idx val="1"/>
              <c:layout>
                <c:manualLayout>
                  <c:x val="-1.4557307132013954E-3"/>
                  <c:y val="2.1614942562970538E-3"/>
                </c:manualLayout>
              </c:layout>
              <c:showLegendKey val="0"/>
              <c:showVal val="0"/>
              <c:showCatName val="0"/>
              <c:showSerName val="1"/>
              <c:showPercent val="0"/>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Academic!$A$11:$A$14</c:f>
              <c:strCache>
                <c:ptCount val="4"/>
                <c:pt idx="0">
                  <c:v>Preparing for class</c:v>
                </c:pt>
                <c:pt idx="1">
                  <c:v>Working for pay</c:v>
                </c:pt>
                <c:pt idx="2">
                  <c:v>Participating in co-curricular activities</c:v>
                </c:pt>
                <c:pt idx="3">
                  <c:v>Relaxing/Socializing</c:v>
                </c:pt>
              </c:strCache>
            </c:strRef>
          </c:cat>
          <c:val>
            <c:numRef>
              <c:f>Academic!$D$11:$D$14</c:f>
              <c:numCache>
                <c:formatCode>0%</c:formatCode>
                <c:ptCount val="4"/>
                <c:pt idx="0">
                  <c:v>-0.15</c:v>
                </c:pt>
                <c:pt idx="1">
                  <c:v>7.9999999999999988E-2</c:v>
                </c:pt>
                <c:pt idx="2">
                  <c:v>0.14000000000000001</c:v>
                </c:pt>
                <c:pt idx="3">
                  <c:v>-3.0000000000000027E-2</c:v>
                </c:pt>
              </c:numCache>
            </c:numRef>
          </c:val>
        </c:ser>
        <c:ser>
          <c:idx val="3"/>
          <c:order val="3"/>
          <c:tx>
            <c:strRef>
              <c:f>Academic!$E$10</c:f>
              <c:strCache>
                <c:ptCount val="1"/>
                <c:pt idx="0">
                  <c:v>11-15</c:v>
                </c:pt>
              </c:strCache>
            </c:strRef>
          </c:tx>
          <c:spPr>
            <a:solidFill>
              <a:schemeClr val="accent6"/>
            </a:solidFill>
            <a:ln>
              <a:noFill/>
            </a:ln>
            <a:effectLst/>
          </c:spPr>
          <c:invertIfNegative val="0"/>
          <c:dLbls>
            <c:dLbl>
              <c:idx val="0"/>
              <c:layout>
                <c:manualLayout>
                  <c:x val="-1.1372237106209082E-2"/>
                  <c:y val="-9.9044091929882481E-3"/>
                </c:manualLayout>
              </c:layout>
              <c:showLegendKey val="0"/>
              <c:showVal val="0"/>
              <c:showCatName val="0"/>
              <c:showSerName val="1"/>
              <c:showPercent val="0"/>
              <c:showBubbleSize val="0"/>
              <c:extLst>
                <c:ext xmlns:c15="http://schemas.microsoft.com/office/drawing/2012/chart" uri="{CE6537A1-D6FC-4f65-9D91-7224C49458BB}">
                  <c15:layout/>
                </c:ext>
              </c:extLst>
            </c:dLbl>
            <c:dLbl>
              <c:idx val="1"/>
              <c:layout>
                <c:manualLayout>
                  <c:x val="6.0620294880607732E-3"/>
                  <c:y val="2.490143501093126E-3"/>
                </c:manualLayout>
              </c:layout>
              <c:showLegendKey val="0"/>
              <c:showVal val="0"/>
              <c:showCatName val="0"/>
              <c:showSerName val="1"/>
              <c:showPercent val="0"/>
              <c:showBubbleSize val="0"/>
              <c:extLst>
                <c:ext xmlns:c15="http://schemas.microsoft.com/office/drawing/2012/chart" uri="{CE6537A1-D6FC-4f65-9D91-7224C49458BB}">
                  <c15:layout/>
                </c:ext>
              </c:extLst>
            </c:dLbl>
            <c:dLbl>
              <c:idx val="2"/>
              <c:layout>
                <c:manualLayout>
                  <c:x val="4.6062987748593243E-3"/>
                  <c:y val="1.6966878929941206E-3"/>
                </c:manualLayout>
              </c:layout>
              <c:showLegendKey val="0"/>
              <c:showVal val="0"/>
              <c:showCatName val="0"/>
              <c:showSerName val="1"/>
              <c:showPercent val="0"/>
              <c:showBubbleSize val="0"/>
              <c:extLst>
                <c:ext xmlns:c15="http://schemas.microsoft.com/office/drawing/2012/chart" uri="{CE6537A1-D6FC-4f65-9D91-7224C49458BB}">
                  <c15:layout/>
                </c:ext>
              </c:extLst>
            </c:dLbl>
            <c:dLbl>
              <c:idx val="3"/>
              <c:layout>
                <c:manualLayout>
                  <c:x val="-1.2636659586313426E-2"/>
                  <c:y val="1.0674718090941042E-3"/>
                </c:manualLayout>
              </c:layout>
              <c:showLegendKey val="0"/>
              <c:showVal val="0"/>
              <c:showCatName val="0"/>
              <c:showSerName val="1"/>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Academic!$A$11:$A$14</c:f>
              <c:strCache>
                <c:ptCount val="4"/>
                <c:pt idx="0">
                  <c:v>Preparing for class</c:v>
                </c:pt>
                <c:pt idx="1">
                  <c:v>Working for pay</c:v>
                </c:pt>
                <c:pt idx="2">
                  <c:v>Participating in co-curricular activities</c:v>
                </c:pt>
                <c:pt idx="3">
                  <c:v>Relaxing/Socializing</c:v>
                </c:pt>
              </c:strCache>
            </c:strRef>
          </c:cat>
          <c:val>
            <c:numRef>
              <c:f>Academic!$E$11:$E$14</c:f>
              <c:numCache>
                <c:formatCode>0%</c:formatCode>
                <c:ptCount val="4"/>
                <c:pt idx="0">
                  <c:v>0.15999999999999998</c:v>
                </c:pt>
                <c:pt idx="1">
                  <c:v>8.0000000000000016E-2</c:v>
                </c:pt>
                <c:pt idx="2">
                  <c:v>4.0000000000000008E-2</c:v>
                </c:pt>
                <c:pt idx="3">
                  <c:v>6.9999999999999979E-2</c:v>
                </c:pt>
              </c:numCache>
            </c:numRef>
          </c:val>
        </c:ser>
        <c:ser>
          <c:idx val="4"/>
          <c:order val="4"/>
          <c:tx>
            <c:strRef>
              <c:f>Academic!$F$10</c:f>
              <c:strCache>
                <c:ptCount val="1"/>
                <c:pt idx="0">
                  <c:v>16-20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Academic!$A$11:$A$14</c:f>
              <c:strCache>
                <c:ptCount val="4"/>
                <c:pt idx="0">
                  <c:v>Preparing for class</c:v>
                </c:pt>
                <c:pt idx="1">
                  <c:v>Working for pay</c:v>
                </c:pt>
                <c:pt idx="2">
                  <c:v>Participating in co-curricular activities</c:v>
                </c:pt>
                <c:pt idx="3">
                  <c:v>Relaxing/Socializing</c:v>
                </c:pt>
              </c:strCache>
            </c:strRef>
          </c:cat>
          <c:val>
            <c:numRef>
              <c:f>Academic!$F$11:$F$14</c:f>
              <c:numCache>
                <c:formatCode>0%</c:formatCode>
                <c:ptCount val="4"/>
                <c:pt idx="0">
                  <c:v>0.23000000000000004</c:v>
                </c:pt>
                <c:pt idx="1">
                  <c:v>9.9999999999999811E-3</c:v>
                </c:pt>
                <c:pt idx="2">
                  <c:v>-0.03</c:v>
                </c:pt>
                <c:pt idx="3">
                  <c:v>0.06</c:v>
                </c:pt>
              </c:numCache>
            </c:numRef>
          </c:val>
        </c:ser>
        <c:ser>
          <c:idx val="5"/>
          <c:order val="5"/>
          <c:tx>
            <c:strRef>
              <c:f>Academic!$G$10</c:f>
              <c:strCache>
                <c:ptCount val="1"/>
                <c:pt idx="0">
                  <c:v>21+</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Academic!$A$11:$A$14</c:f>
              <c:strCache>
                <c:ptCount val="4"/>
                <c:pt idx="0">
                  <c:v>Preparing for class</c:v>
                </c:pt>
                <c:pt idx="1">
                  <c:v>Working for pay</c:v>
                </c:pt>
                <c:pt idx="2">
                  <c:v>Participating in co-curricular activities</c:v>
                </c:pt>
                <c:pt idx="3">
                  <c:v>Relaxing/Socializing</c:v>
                </c:pt>
              </c:strCache>
            </c:strRef>
          </c:cat>
          <c:val>
            <c:numRef>
              <c:f>Academic!$G$11:$G$14</c:f>
              <c:numCache>
                <c:formatCode>0%</c:formatCode>
                <c:ptCount val="4"/>
                <c:pt idx="0">
                  <c:v>0.17000000000000004</c:v>
                </c:pt>
                <c:pt idx="1">
                  <c:v>-6.9999999999999951E-2</c:v>
                </c:pt>
                <c:pt idx="2">
                  <c:v>-6.0000000000000053E-2</c:v>
                </c:pt>
                <c:pt idx="3">
                  <c:v>-3.9999999999999925E-2</c:v>
                </c:pt>
              </c:numCache>
            </c:numRef>
          </c:val>
        </c:ser>
        <c:dLbls>
          <c:showLegendKey val="0"/>
          <c:showVal val="0"/>
          <c:showCatName val="0"/>
          <c:showSerName val="0"/>
          <c:showPercent val="0"/>
          <c:showBubbleSize val="0"/>
        </c:dLbls>
        <c:gapWidth val="219"/>
        <c:overlap val="-27"/>
        <c:axId val="109963136"/>
        <c:axId val="109964672"/>
      </c:barChart>
      <c:catAx>
        <c:axId val="109963136"/>
        <c:scaling>
          <c:orientation val="minMax"/>
        </c:scaling>
        <c:delete val="0"/>
        <c:axPos val="b"/>
        <c:majorGridlines>
          <c:spPr>
            <a:ln w="9525" cap="flat" cmpd="sng" algn="ctr">
              <a:solidFill>
                <a:schemeClr val="tx1"/>
              </a:solidFill>
              <a:round/>
            </a:ln>
            <a:effectLst/>
          </c:spPr>
        </c:majorGridlines>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9964672"/>
        <c:crosses val="autoZero"/>
        <c:auto val="1"/>
        <c:lblAlgn val="ctr"/>
        <c:lblOffset val="100"/>
        <c:noMultiLvlLbl val="0"/>
      </c:catAx>
      <c:valAx>
        <c:axId val="109964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9963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solidFill>
                  <a:schemeClr val="tx1"/>
                </a:solidFill>
              </a:rPr>
              <a:t>First Year of College GPA Expectations by Reported</a:t>
            </a:r>
            <a:r>
              <a:rPr lang="en-US" sz="1800" baseline="0" dirty="0">
                <a:solidFill>
                  <a:schemeClr val="tx1"/>
                </a:solidFill>
              </a:rPr>
              <a:t> High School GPA</a:t>
            </a:r>
            <a:endParaRPr lang="en-US" sz="1800" dirty="0">
              <a:solidFill>
                <a:schemeClr val="tx1"/>
              </a:solidFill>
            </a:endParaRPr>
          </a:p>
        </c:rich>
      </c:tx>
      <c:layout/>
      <c:overlay val="0"/>
      <c:spPr>
        <a:noFill/>
        <a:ln>
          <a:noFill/>
        </a:ln>
        <a:effectLst/>
      </c:spPr>
    </c:title>
    <c:autoTitleDeleted val="0"/>
    <c:plotArea>
      <c:layout>
        <c:manualLayout>
          <c:layoutTarget val="inner"/>
          <c:xMode val="edge"/>
          <c:yMode val="edge"/>
          <c:x val="8.4456036745406818E-2"/>
          <c:y val="9.8079783296318751E-2"/>
          <c:w val="0.89535804899387583"/>
          <c:h val="0.74414664513089712"/>
        </c:manualLayout>
      </c:layout>
      <c:barChart>
        <c:barDir val="col"/>
        <c:grouping val="clustered"/>
        <c:varyColors val="0"/>
        <c:ser>
          <c:idx val="0"/>
          <c:order val="0"/>
          <c:tx>
            <c:strRef>
              <c:f>GPA!$F$12</c:f>
              <c:strCache>
                <c:ptCount val="1"/>
                <c:pt idx="0">
                  <c:v>HS: A- or higher</c:v>
                </c:pt>
              </c:strCache>
            </c:strRef>
          </c:tx>
          <c:spPr>
            <a:solidFill>
              <a:srgbClr val="00B050"/>
            </a:solidFill>
            <a:ln>
              <a:noFill/>
            </a:ln>
            <a:effectLst/>
          </c:spPr>
          <c:invertIfNegative val="0"/>
          <c:dPt>
            <c:idx val="1"/>
            <c:invertIfNegative val="0"/>
            <c:bubble3D val="0"/>
            <c:spPr>
              <a:solidFill>
                <a:srgbClr val="00B050"/>
              </a:solidFill>
              <a:ln>
                <a:noFill/>
              </a:ln>
              <a:effectLst/>
            </c:spPr>
          </c:dPt>
          <c:dPt>
            <c:idx val="2"/>
            <c:invertIfNegative val="0"/>
            <c:bubble3D val="0"/>
            <c:spPr>
              <a:solidFill>
                <a:srgbClr val="00B050"/>
              </a:solidFill>
              <a:ln>
                <a:noFill/>
              </a:ln>
              <a:effectLst/>
            </c:spPr>
          </c:dPt>
          <c:dLbls>
            <c:showLegendKey val="0"/>
            <c:showVal val="1"/>
            <c:showCatName val="0"/>
            <c:showSerName val="0"/>
            <c:showPercent val="0"/>
            <c:showBubbleSize val="0"/>
            <c:showLeaderLines val="0"/>
          </c:dLbls>
          <c:cat>
            <c:strRef>
              <c:f>GPA!$E$13:$E$15</c:f>
              <c:strCache>
                <c:ptCount val="3"/>
                <c:pt idx="0">
                  <c:v>C+ or lower</c:v>
                </c:pt>
                <c:pt idx="1">
                  <c:v>B+ or lower</c:v>
                </c:pt>
                <c:pt idx="2">
                  <c:v>A- or higher</c:v>
                </c:pt>
              </c:strCache>
            </c:strRef>
          </c:cat>
          <c:val>
            <c:numRef>
              <c:f>GPA!$F$13:$F$15</c:f>
              <c:numCache>
                <c:formatCode>0%</c:formatCode>
                <c:ptCount val="3"/>
                <c:pt idx="0">
                  <c:v>0</c:v>
                </c:pt>
                <c:pt idx="1">
                  <c:v>0.39</c:v>
                </c:pt>
                <c:pt idx="2">
                  <c:v>0.61</c:v>
                </c:pt>
              </c:numCache>
            </c:numRef>
          </c:val>
        </c:ser>
        <c:ser>
          <c:idx val="1"/>
          <c:order val="1"/>
          <c:tx>
            <c:strRef>
              <c:f>GPA!$G$12</c:f>
              <c:strCache>
                <c:ptCount val="1"/>
                <c:pt idx="0">
                  <c:v>HS: B+ or lower</c:v>
                </c:pt>
              </c:strCache>
            </c:strRef>
          </c:tx>
          <c:spPr>
            <a:solidFill>
              <a:srgbClr val="FF0000"/>
            </a:solidFill>
            <a:ln>
              <a:noFill/>
            </a:ln>
            <a:effectLst/>
          </c:spPr>
          <c:invertIfNegative val="0"/>
          <c:dPt>
            <c:idx val="0"/>
            <c:invertIfNegative val="0"/>
            <c:bubble3D val="0"/>
            <c:spPr>
              <a:solidFill>
                <a:srgbClr val="FF0000"/>
              </a:solidFill>
              <a:ln>
                <a:noFill/>
              </a:ln>
              <a:effectLst/>
            </c:spPr>
          </c:dPt>
          <c:dPt>
            <c:idx val="1"/>
            <c:invertIfNegative val="0"/>
            <c:bubble3D val="0"/>
            <c:spPr>
              <a:solidFill>
                <a:srgbClr val="FF0000"/>
              </a:solidFill>
              <a:ln>
                <a:noFill/>
              </a:ln>
              <a:effectLst/>
            </c:spPr>
          </c:dPt>
          <c:dLbls>
            <c:showLegendKey val="0"/>
            <c:showVal val="1"/>
            <c:showCatName val="0"/>
            <c:showSerName val="0"/>
            <c:showPercent val="0"/>
            <c:showBubbleSize val="0"/>
            <c:showLeaderLines val="0"/>
          </c:dLbls>
          <c:cat>
            <c:strRef>
              <c:f>GPA!$E$13:$E$15</c:f>
              <c:strCache>
                <c:ptCount val="3"/>
                <c:pt idx="0">
                  <c:v>C+ or lower</c:v>
                </c:pt>
                <c:pt idx="1">
                  <c:v>B+ or lower</c:v>
                </c:pt>
                <c:pt idx="2">
                  <c:v>A- or higher</c:v>
                </c:pt>
              </c:strCache>
            </c:strRef>
          </c:cat>
          <c:val>
            <c:numRef>
              <c:f>GPA!$G$13:$G$15</c:f>
              <c:numCache>
                <c:formatCode>0%</c:formatCode>
                <c:ptCount val="3"/>
                <c:pt idx="0">
                  <c:v>0.03</c:v>
                </c:pt>
                <c:pt idx="1">
                  <c:v>0.72</c:v>
                </c:pt>
                <c:pt idx="2">
                  <c:v>0.24</c:v>
                </c:pt>
              </c:numCache>
            </c:numRef>
          </c:val>
        </c:ser>
        <c:dLbls>
          <c:showLegendKey val="0"/>
          <c:showVal val="0"/>
          <c:showCatName val="0"/>
          <c:showSerName val="0"/>
          <c:showPercent val="0"/>
          <c:showBubbleSize val="0"/>
        </c:dLbls>
        <c:gapWidth val="219"/>
        <c:overlap val="-27"/>
        <c:axId val="119326208"/>
        <c:axId val="119328128"/>
      </c:barChart>
      <c:catAx>
        <c:axId val="119326208"/>
        <c:scaling>
          <c:orientation val="minMax"/>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dirty="0">
                    <a:solidFill>
                      <a:schemeClr val="tx1"/>
                    </a:solidFill>
                  </a:rPr>
                  <a:t>GPA</a:t>
                </a:r>
                <a:r>
                  <a:rPr lang="en-US" sz="2000" baseline="0" dirty="0">
                    <a:solidFill>
                      <a:schemeClr val="tx1"/>
                    </a:solidFill>
                  </a:rPr>
                  <a:t> Expectations for First Year of College</a:t>
                </a:r>
                <a:endParaRPr lang="en-US" sz="2000" dirty="0">
                  <a:solidFill>
                    <a:schemeClr val="tx1"/>
                  </a:solidFill>
                </a:endParaRPr>
              </a:p>
            </c:rich>
          </c:tx>
          <c:layout>
            <c:manualLayout>
              <c:xMode val="edge"/>
              <c:yMode val="edge"/>
              <c:x val="0.30307491798880887"/>
              <c:y val="0.91316289790699234"/>
            </c:manualLayout>
          </c:layout>
          <c:overlay val="0"/>
          <c:spPr>
            <a:noFill/>
            <a:ln>
              <a:solidFill>
                <a:schemeClr val="tx1"/>
              </a:solid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9328128"/>
        <c:crosses val="autoZero"/>
        <c:auto val="1"/>
        <c:lblAlgn val="ctr"/>
        <c:lblOffset val="100"/>
        <c:noMultiLvlLbl val="0"/>
      </c:catAx>
      <c:valAx>
        <c:axId val="11932812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9326208"/>
        <c:crosses val="autoZero"/>
        <c:crossBetween val="between"/>
      </c:valAx>
      <c:spPr>
        <a:noFill/>
        <a:ln>
          <a:noFill/>
        </a:ln>
        <a:effectLst/>
      </c:spPr>
    </c:plotArea>
    <c:legend>
      <c:legendPos val="r"/>
      <c:layout>
        <c:manualLayout>
          <c:xMode val="edge"/>
          <c:yMode val="edge"/>
          <c:x val="8.529830928038605E-2"/>
          <c:y val="0.10129180967763647"/>
          <c:w val="0.15642922490071773"/>
          <c:h val="0.12572212127330237"/>
        </c:manualLayout>
      </c:layout>
      <c:overlay val="0"/>
      <c:spPr>
        <a:solidFill>
          <a:schemeClr val="bg1"/>
        </a:solidFill>
      </c:spPr>
      <c:txPr>
        <a:bodyPr/>
        <a:lstStyle/>
        <a:p>
          <a:pPr>
            <a:defRPr sz="1400"/>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mn-lt"/>
                <a:ea typeface="+mn-ea"/>
                <a:cs typeface="+mn-cs"/>
              </a:defRPr>
            </a:pPr>
            <a:r>
              <a:rPr lang="en-US" sz="1800" dirty="0">
                <a:solidFill>
                  <a:schemeClr val="tx1"/>
                </a:solidFill>
              </a:rPr>
              <a:t>Perceived Academic Preparation</a:t>
            </a:r>
            <a:endParaRPr lang="en-US" sz="1800" baseline="0" dirty="0">
              <a:solidFill>
                <a:schemeClr val="tx1"/>
              </a:solidFill>
            </a:endParaRPr>
          </a:p>
          <a:p>
            <a:pPr algn="ctr">
              <a:defRPr sz="1200" b="0" i="0" u="none" strike="noStrike" kern="1200" spc="0" baseline="0">
                <a:solidFill>
                  <a:schemeClr val="tx1"/>
                </a:solidFill>
                <a:latin typeface="+mn-lt"/>
                <a:ea typeface="+mn-ea"/>
                <a:cs typeface="+mn-cs"/>
              </a:defRPr>
            </a:pPr>
            <a:r>
              <a:rPr lang="en-US" sz="1400" i="1" baseline="0" dirty="0">
                <a:solidFill>
                  <a:schemeClr val="tx1"/>
                </a:solidFill>
              </a:rPr>
              <a:t>(% Responding 5 or 6 on a six-point scale from "not at all prepared" [1] to </a:t>
            </a:r>
            <a:br>
              <a:rPr lang="en-US" sz="1400" i="1" baseline="0" dirty="0">
                <a:solidFill>
                  <a:schemeClr val="tx1"/>
                </a:solidFill>
              </a:rPr>
            </a:br>
            <a:r>
              <a:rPr lang="en-US" sz="1400" i="1" baseline="0" dirty="0">
                <a:solidFill>
                  <a:schemeClr val="tx1"/>
                </a:solidFill>
              </a:rPr>
              <a:t>"very prepared" [6]</a:t>
            </a:r>
            <a:endParaRPr lang="en-US" sz="1400" i="1" dirty="0">
              <a:solidFill>
                <a:schemeClr val="tx1"/>
              </a:solidFill>
            </a:endParaRPr>
          </a:p>
        </c:rich>
      </c:tx>
      <c:layout/>
      <c:overlay val="0"/>
      <c:spPr>
        <a:noFill/>
        <a:ln>
          <a:noFill/>
        </a:ln>
        <a:effectLst/>
      </c:spPr>
    </c:title>
    <c:autoTitleDeleted val="0"/>
    <c:plotArea>
      <c:layout>
        <c:manualLayout>
          <c:layoutTarget val="inner"/>
          <c:xMode val="edge"/>
          <c:yMode val="edge"/>
          <c:x val="0.30731811363622524"/>
          <c:y val="0.14675080100158389"/>
          <c:w val="0.634156395445999"/>
          <c:h val="0.77324318480505772"/>
        </c:manualLayout>
      </c:layout>
      <c:barChart>
        <c:barDir val="bar"/>
        <c:grouping val="clustered"/>
        <c:varyColors val="0"/>
        <c:ser>
          <c:idx val="0"/>
          <c:order val="0"/>
          <c:tx>
            <c:v>A- or higher</c:v>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Preparation!$A$2:$A$8</c:f>
              <c:strCache>
                <c:ptCount val="7"/>
                <c:pt idx="0">
                  <c:v>Analyze numerical &amp; statistical info</c:v>
                </c:pt>
                <c:pt idx="1">
                  <c:v>Using computers &amp; info tech</c:v>
                </c:pt>
                <c:pt idx="2">
                  <c:v>Speaking clearly &amp; effectively</c:v>
                </c:pt>
                <c:pt idx="3">
                  <c:v>Learn effectively on your own</c:v>
                </c:pt>
                <c:pt idx="4">
                  <c:v>Writing clearly &amp; effectively</c:v>
                </c:pt>
                <c:pt idx="5">
                  <c:v>Thinking critically &amp; effectively</c:v>
                </c:pt>
                <c:pt idx="6">
                  <c:v>Working effectively with others</c:v>
                </c:pt>
              </c:strCache>
            </c:strRef>
          </c:cat>
          <c:val>
            <c:numRef>
              <c:f>Preparation!$C$2:$C$8</c:f>
              <c:numCache>
                <c:formatCode>0%</c:formatCode>
                <c:ptCount val="7"/>
                <c:pt idx="0">
                  <c:v>0.56999999999999995</c:v>
                </c:pt>
                <c:pt idx="1">
                  <c:v>0.56999999999999995</c:v>
                </c:pt>
                <c:pt idx="2">
                  <c:v>0.64</c:v>
                </c:pt>
                <c:pt idx="3">
                  <c:v>0.69</c:v>
                </c:pt>
                <c:pt idx="4">
                  <c:v>0.69</c:v>
                </c:pt>
                <c:pt idx="5">
                  <c:v>0.7</c:v>
                </c:pt>
                <c:pt idx="6">
                  <c:v>0.81</c:v>
                </c:pt>
              </c:numCache>
            </c:numRef>
          </c:val>
        </c:ser>
        <c:ser>
          <c:idx val="1"/>
          <c:order val="1"/>
          <c:tx>
            <c:v>B+ or lower</c:v>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Preparation!$D$2:$D$8</c:f>
              <c:numCache>
                <c:formatCode>0%</c:formatCode>
                <c:ptCount val="7"/>
                <c:pt idx="0">
                  <c:v>0.48</c:v>
                </c:pt>
                <c:pt idx="1">
                  <c:v>0.57999999999999996</c:v>
                </c:pt>
                <c:pt idx="2">
                  <c:v>0.59</c:v>
                </c:pt>
                <c:pt idx="3">
                  <c:v>0.56999999999999995</c:v>
                </c:pt>
                <c:pt idx="4">
                  <c:v>0.59</c:v>
                </c:pt>
                <c:pt idx="5">
                  <c:v>0.62</c:v>
                </c:pt>
                <c:pt idx="6">
                  <c:v>0.74</c:v>
                </c:pt>
              </c:numCache>
            </c:numRef>
          </c:val>
        </c:ser>
        <c:dLbls>
          <c:showLegendKey val="0"/>
          <c:showVal val="0"/>
          <c:showCatName val="0"/>
          <c:showSerName val="0"/>
          <c:showPercent val="0"/>
          <c:showBubbleSize val="0"/>
        </c:dLbls>
        <c:gapWidth val="182"/>
        <c:axId val="119252864"/>
        <c:axId val="119254400"/>
      </c:barChart>
      <c:catAx>
        <c:axId val="119252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9254400"/>
        <c:crosses val="autoZero"/>
        <c:auto val="1"/>
        <c:lblAlgn val="ctr"/>
        <c:lblOffset val="100"/>
        <c:noMultiLvlLbl val="0"/>
      </c:catAx>
      <c:valAx>
        <c:axId val="11925440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9252864"/>
        <c:crosses val="autoZero"/>
        <c:crossBetween val="between"/>
      </c:valAx>
      <c:spPr>
        <a:noFill/>
        <a:ln>
          <a:noFill/>
        </a:ln>
        <a:effectLst/>
      </c:spPr>
    </c:plotArea>
    <c:legend>
      <c:legendPos val="r"/>
      <c:layout>
        <c:manualLayout>
          <c:xMode val="edge"/>
          <c:yMode val="edge"/>
          <c:x val="0.81700368809950219"/>
          <c:y val="0.50398294829960943"/>
          <c:w val="0.12714369514958421"/>
          <c:h val="0.1163975703119229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mn-lt"/>
                <a:ea typeface="+mn-ea"/>
                <a:cs typeface="+mn-cs"/>
              </a:defRPr>
            </a:pPr>
            <a:r>
              <a:rPr lang="en-US" sz="1800" b="0" i="0" baseline="0" dirty="0">
                <a:solidFill>
                  <a:schemeClr val="tx1"/>
                </a:solidFill>
                <a:effectLst/>
              </a:rPr>
              <a:t>Student Certainty About Persistence in the Face of Academic Adversity</a:t>
            </a:r>
            <a:endParaRPr lang="en-US" sz="1800" dirty="0">
              <a:solidFill>
                <a:schemeClr val="tx1"/>
              </a:solidFill>
              <a:effectLst/>
            </a:endParaRPr>
          </a:p>
          <a:p>
            <a:pPr algn="ctr">
              <a:defRPr sz="1200" b="0" i="0" u="none" strike="noStrike" kern="1200" spc="0" baseline="0">
                <a:solidFill>
                  <a:schemeClr val="tx1"/>
                </a:solidFill>
                <a:latin typeface="+mn-lt"/>
                <a:ea typeface="+mn-ea"/>
                <a:cs typeface="+mn-cs"/>
              </a:defRPr>
            </a:pPr>
            <a:r>
              <a:rPr lang="en-US" sz="1400" b="0" i="1" baseline="0" dirty="0">
                <a:solidFill>
                  <a:schemeClr val="tx1"/>
                </a:solidFill>
                <a:effectLst/>
              </a:rPr>
              <a:t>(% Responding 5 or 6 on a six-point scale from "not at all certain" [1] to </a:t>
            </a:r>
            <a:br>
              <a:rPr lang="en-US" sz="1400" b="0" i="1" baseline="0" dirty="0">
                <a:solidFill>
                  <a:schemeClr val="tx1"/>
                </a:solidFill>
                <a:effectLst/>
              </a:rPr>
            </a:br>
            <a:r>
              <a:rPr lang="en-US" sz="1400" b="0" i="1" baseline="0" dirty="0">
                <a:solidFill>
                  <a:schemeClr val="tx1"/>
                </a:solidFill>
                <a:effectLst/>
              </a:rPr>
              <a:t>"very certain" [6]</a:t>
            </a:r>
            <a:endParaRPr lang="en-US" sz="1400" i="1" dirty="0">
              <a:solidFill>
                <a:schemeClr val="tx1"/>
              </a:solidFill>
              <a:effectLst/>
            </a:endParaRPr>
          </a:p>
        </c:rich>
      </c:tx>
      <c:layout/>
      <c:overlay val="0"/>
      <c:spPr>
        <a:noFill/>
        <a:ln>
          <a:noFill/>
        </a:ln>
        <a:effectLst/>
      </c:spPr>
    </c:title>
    <c:autoTitleDeleted val="0"/>
    <c:plotArea>
      <c:layout>
        <c:manualLayout>
          <c:layoutTarget val="inner"/>
          <c:xMode val="edge"/>
          <c:yMode val="edge"/>
          <c:x val="0.30731811363622524"/>
          <c:y val="0.20368570038191985"/>
          <c:w val="0.634156395445999"/>
          <c:h val="0.71630828188205242"/>
        </c:manualLayout>
      </c:layout>
      <c:barChart>
        <c:barDir val="bar"/>
        <c:grouping val="clustered"/>
        <c:varyColors val="0"/>
        <c:ser>
          <c:idx val="0"/>
          <c:order val="0"/>
          <c:tx>
            <c:v>A- or higher</c:v>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Preservance'!$A$2:$A$7</c:f>
              <c:strCache>
                <c:ptCount val="6"/>
                <c:pt idx="0">
                  <c:v>Study when there are other interesting things to do</c:v>
                </c:pt>
                <c:pt idx="1">
                  <c:v>Participate in course discussions </c:v>
                </c:pt>
                <c:pt idx="2">
                  <c:v>Find addtl info when course material isn't understood</c:v>
                </c:pt>
                <c:pt idx="3">
                  <c:v>Stay positive even after poor performance</c:v>
                </c:pt>
                <c:pt idx="4">
                  <c:v>Ask facutly for help when struggling</c:v>
                </c:pt>
                <c:pt idx="5">
                  <c:v>Finish something when encountering challenges</c:v>
                </c:pt>
              </c:strCache>
            </c:strRef>
          </c:cat>
          <c:val>
            <c:numRef>
              <c:f>' Preservance'!$C$2:$C$7</c:f>
              <c:numCache>
                <c:formatCode>0%</c:formatCode>
                <c:ptCount val="6"/>
                <c:pt idx="0">
                  <c:v>0.51</c:v>
                </c:pt>
                <c:pt idx="1">
                  <c:v>0.42</c:v>
                </c:pt>
                <c:pt idx="2">
                  <c:v>0.65</c:v>
                </c:pt>
                <c:pt idx="3">
                  <c:v>0.6</c:v>
                </c:pt>
                <c:pt idx="4">
                  <c:v>0.68</c:v>
                </c:pt>
                <c:pt idx="5">
                  <c:v>0.72</c:v>
                </c:pt>
              </c:numCache>
            </c:numRef>
          </c:val>
        </c:ser>
        <c:ser>
          <c:idx val="1"/>
          <c:order val="1"/>
          <c:tx>
            <c:v>B+ or lower</c:v>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 Preservance'!$A$2:$A$7</c:f>
              <c:strCache>
                <c:ptCount val="6"/>
                <c:pt idx="0">
                  <c:v>Study when there are other interesting things to do</c:v>
                </c:pt>
                <c:pt idx="1">
                  <c:v>Participate in course discussions </c:v>
                </c:pt>
                <c:pt idx="2">
                  <c:v>Find addtl info when course material isn't understood</c:v>
                </c:pt>
                <c:pt idx="3">
                  <c:v>Stay positive even after poor performance</c:v>
                </c:pt>
                <c:pt idx="4">
                  <c:v>Ask facutly for help when struggling</c:v>
                </c:pt>
                <c:pt idx="5">
                  <c:v>Finish something when encountering challenges</c:v>
                </c:pt>
              </c:strCache>
            </c:strRef>
          </c:cat>
          <c:val>
            <c:numRef>
              <c:f>' Preservance'!$D$2:$D$7</c:f>
              <c:numCache>
                <c:formatCode>0%</c:formatCode>
                <c:ptCount val="6"/>
                <c:pt idx="0">
                  <c:v>0.42</c:v>
                </c:pt>
                <c:pt idx="1">
                  <c:v>0.35</c:v>
                </c:pt>
                <c:pt idx="2">
                  <c:v>0.57999999999999996</c:v>
                </c:pt>
                <c:pt idx="3">
                  <c:v>0.64</c:v>
                </c:pt>
                <c:pt idx="4">
                  <c:v>0.66</c:v>
                </c:pt>
                <c:pt idx="5">
                  <c:v>0.68</c:v>
                </c:pt>
              </c:numCache>
            </c:numRef>
          </c:val>
        </c:ser>
        <c:dLbls>
          <c:showLegendKey val="0"/>
          <c:showVal val="0"/>
          <c:showCatName val="0"/>
          <c:showSerName val="0"/>
          <c:showPercent val="0"/>
          <c:showBubbleSize val="0"/>
        </c:dLbls>
        <c:gapWidth val="182"/>
        <c:axId val="119433856"/>
        <c:axId val="119460224"/>
      </c:barChart>
      <c:catAx>
        <c:axId val="119433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9460224"/>
        <c:crosses val="autoZero"/>
        <c:auto val="1"/>
        <c:lblAlgn val="ctr"/>
        <c:lblOffset val="100"/>
        <c:noMultiLvlLbl val="0"/>
      </c:catAx>
      <c:valAx>
        <c:axId val="11946022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9433856"/>
        <c:crosses val="autoZero"/>
        <c:crossBetween val="between"/>
      </c:valAx>
      <c:spPr>
        <a:noFill/>
        <a:ln>
          <a:noFill/>
        </a:ln>
        <a:effectLst/>
      </c:spPr>
    </c:plotArea>
    <c:legend>
      <c:legendPos val="r"/>
      <c:layout>
        <c:manualLayout>
          <c:xMode val="edge"/>
          <c:yMode val="edge"/>
          <c:x val="0.81700368809950219"/>
          <c:y val="0.50398294829960943"/>
          <c:w val="0.12714369514958421"/>
          <c:h val="0.1163975703119229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ysClr val="windowText" lastClr="000000"/>
                </a:solidFill>
                <a:latin typeface="+mn-lt"/>
                <a:ea typeface="+mn-ea"/>
                <a:cs typeface="+mn-cs"/>
              </a:defRPr>
            </a:pPr>
            <a:r>
              <a:rPr lang="en-US" sz="1800" b="0" i="0" baseline="0" dirty="0">
                <a:solidFill>
                  <a:sysClr val="windowText" lastClr="000000"/>
                </a:solidFill>
                <a:effectLst/>
              </a:rPr>
              <a:t>Importance of Campus Environment</a:t>
            </a:r>
            <a:endParaRPr lang="en-US" sz="1800" dirty="0">
              <a:solidFill>
                <a:sysClr val="windowText" lastClr="000000"/>
              </a:solidFill>
              <a:effectLst/>
            </a:endParaRPr>
          </a:p>
          <a:p>
            <a:pPr algn="ctr">
              <a:defRPr sz="1200" b="0" i="0" u="none" strike="noStrike" kern="1200" spc="0" baseline="0">
                <a:solidFill>
                  <a:sysClr val="windowText" lastClr="000000"/>
                </a:solidFill>
                <a:latin typeface="+mn-lt"/>
                <a:ea typeface="+mn-ea"/>
                <a:cs typeface="+mn-cs"/>
              </a:defRPr>
            </a:pPr>
            <a:r>
              <a:rPr lang="en-US" sz="1400" b="0" i="1" baseline="0" dirty="0">
                <a:solidFill>
                  <a:sysClr val="windowText" lastClr="000000"/>
                </a:solidFill>
                <a:effectLst/>
              </a:rPr>
              <a:t>(% Responding 5 or 6 on a six-point scale from "not important" [1] to </a:t>
            </a:r>
            <a:br>
              <a:rPr lang="en-US" sz="1400" b="0" i="1" baseline="0" dirty="0">
                <a:solidFill>
                  <a:sysClr val="windowText" lastClr="000000"/>
                </a:solidFill>
                <a:effectLst/>
              </a:rPr>
            </a:br>
            <a:r>
              <a:rPr lang="en-US" sz="1400" b="0" i="1" baseline="0" dirty="0">
                <a:solidFill>
                  <a:sysClr val="windowText" lastClr="000000"/>
                </a:solidFill>
                <a:effectLst/>
              </a:rPr>
              <a:t>"very important" [6]</a:t>
            </a:r>
            <a:endParaRPr lang="en-US" sz="1400" i="1" dirty="0">
              <a:solidFill>
                <a:sysClr val="windowText" lastClr="000000"/>
              </a:solidFill>
              <a:effectLst/>
            </a:endParaRPr>
          </a:p>
        </c:rich>
      </c:tx>
      <c:layout/>
      <c:overlay val="0"/>
      <c:spPr>
        <a:noFill/>
        <a:ln>
          <a:noFill/>
        </a:ln>
        <a:effectLst/>
      </c:spPr>
    </c:title>
    <c:autoTitleDeleted val="0"/>
    <c:plotArea>
      <c:layout>
        <c:manualLayout>
          <c:layoutTarget val="inner"/>
          <c:xMode val="edge"/>
          <c:yMode val="edge"/>
          <c:x val="0.30731811363622524"/>
          <c:y val="0.15513616306552741"/>
          <c:w val="0.634156395445999"/>
          <c:h val="0.76485793591520879"/>
        </c:manualLayout>
      </c:layout>
      <c:barChart>
        <c:barDir val="bar"/>
        <c:grouping val="clustered"/>
        <c:varyColors val="0"/>
        <c:ser>
          <c:idx val="0"/>
          <c:order val="0"/>
          <c:tx>
            <c:v>A- or higher</c:v>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'Imp Campus Env'!$A$2:$A$8</c:f>
              <c:strCache>
                <c:ptCount val="7"/>
                <c:pt idx="0">
                  <c:v>Support to succeed academically</c:v>
                </c:pt>
                <c:pt idx="1">
                  <c:v>Opportunities to attend campus events &amp; activities</c:v>
                </c:pt>
                <c:pt idx="2">
                  <c:v>Opportunities to be involved socially</c:v>
                </c:pt>
                <c:pt idx="3">
                  <c:v>Learning support services (writing, tutoring, etc.)</c:v>
                </c:pt>
                <c:pt idx="4">
                  <c:v>Opportunities to interact with people from diff backgrounds</c:v>
                </c:pt>
                <c:pt idx="5">
                  <c:v>Help managing non-academic responsibilities</c:v>
                </c:pt>
                <c:pt idx="6">
                  <c:v>Challenging academic experience</c:v>
                </c:pt>
              </c:strCache>
            </c:strRef>
          </c:cat>
          <c:val>
            <c:numRef>
              <c:f>'Imp Campus Env'!$C$2:$C$8</c:f>
              <c:numCache>
                <c:formatCode>0%</c:formatCode>
                <c:ptCount val="7"/>
                <c:pt idx="0">
                  <c:v>0.64</c:v>
                </c:pt>
                <c:pt idx="1">
                  <c:v>0.77</c:v>
                </c:pt>
                <c:pt idx="2">
                  <c:v>0.75</c:v>
                </c:pt>
                <c:pt idx="3">
                  <c:v>0.72</c:v>
                </c:pt>
                <c:pt idx="4">
                  <c:v>0.64</c:v>
                </c:pt>
                <c:pt idx="5">
                  <c:v>0.56999999999999995</c:v>
                </c:pt>
                <c:pt idx="6">
                  <c:v>0.53</c:v>
                </c:pt>
              </c:numCache>
            </c:numRef>
          </c:val>
        </c:ser>
        <c:ser>
          <c:idx val="1"/>
          <c:order val="1"/>
          <c:tx>
            <c:v>B+ or lower</c:v>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'Imp Campus Env'!$A$2:$A$8</c:f>
              <c:strCache>
                <c:ptCount val="7"/>
                <c:pt idx="0">
                  <c:v>Support to succeed academically</c:v>
                </c:pt>
                <c:pt idx="1">
                  <c:v>Opportunities to attend campus events &amp; activities</c:v>
                </c:pt>
                <c:pt idx="2">
                  <c:v>Opportunities to be involved socially</c:v>
                </c:pt>
                <c:pt idx="3">
                  <c:v>Learning support services (writing, tutoring, etc.)</c:v>
                </c:pt>
                <c:pt idx="4">
                  <c:v>Opportunities to interact with people from diff backgrounds</c:v>
                </c:pt>
                <c:pt idx="5">
                  <c:v>Help managing non-academic responsibilities</c:v>
                </c:pt>
                <c:pt idx="6">
                  <c:v>Challenging academic experience</c:v>
                </c:pt>
              </c:strCache>
            </c:strRef>
          </c:cat>
          <c:val>
            <c:numRef>
              <c:f>'Imp Campus Env'!$D$2:$D$8</c:f>
              <c:numCache>
                <c:formatCode>0%</c:formatCode>
                <c:ptCount val="7"/>
                <c:pt idx="0">
                  <c:v>0.6</c:v>
                </c:pt>
                <c:pt idx="1">
                  <c:v>0.67</c:v>
                </c:pt>
                <c:pt idx="2">
                  <c:v>0.66</c:v>
                </c:pt>
                <c:pt idx="3">
                  <c:v>0.65</c:v>
                </c:pt>
                <c:pt idx="4">
                  <c:v>0.6</c:v>
                </c:pt>
                <c:pt idx="5">
                  <c:v>0.55000000000000004</c:v>
                </c:pt>
                <c:pt idx="6">
                  <c:v>0.43</c:v>
                </c:pt>
              </c:numCache>
            </c:numRef>
          </c:val>
        </c:ser>
        <c:dLbls>
          <c:showLegendKey val="0"/>
          <c:showVal val="0"/>
          <c:showCatName val="0"/>
          <c:showSerName val="0"/>
          <c:showPercent val="0"/>
          <c:showBubbleSize val="0"/>
        </c:dLbls>
        <c:gapWidth val="182"/>
        <c:axId val="119544832"/>
        <c:axId val="119591680"/>
      </c:barChart>
      <c:catAx>
        <c:axId val="119544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9591680"/>
        <c:crosses val="autoZero"/>
        <c:auto val="1"/>
        <c:lblAlgn val="ctr"/>
        <c:lblOffset val="100"/>
        <c:noMultiLvlLbl val="0"/>
      </c:catAx>
      <c:valAx>
        <c:axId val="11959168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9544832"/>
        <c:crosses val="autoZero"/>
        <c:crossBetween val="between"/>
      </c:valAx>
      <c:spPr>
        <a:noFill/>
        <a:ln>
          <a:noFill/>
        </a:ln>
        <a:effectLst/>
      </c:spPr>
    </c:plotArea>
    <c:legend>
      <c:legendPos val="r"/>
      <c:layout>
        <c:manualLayout>
          <c:xMode val="edge"/>
          <c:yMode val="edge"/>
          <c:x val="0.81700368809950219"/>
          <c:y val="0.50398294829960943"/>
          <c:w val="0.12714369514958421"/>
          <c:h val="0.1163975703119229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mn-lt"/>
                <a:ea typeface="+mn-ea"/>
                <a:cs typeface="+mn-cs"/>
              </a:defRPr>
            </a:pPr>
            <a:r>
              <a:rPr lang="en-US" sz="1800" dirty="0">
                <a:solidFill>
                  <a:schemeClr val="tx1"/>
                </a:solidFill>
              </a:rPr>
              <a:t>Expected Academic Difficulties During First Year of College</a:t>
            </a:r>
            <a:endParaRPr lang="en-US" sz="1800" baseline="0" dirty="0">
              <a:solidFill>
                <a:schemeClr val="tx1"/>
              </a:solidFill>
            </a:endParaRPr>
          </a:p>
          <a:p>
            <a:pPr algn="ctr">
              <a:defRPr sz="1200" b="0" i="0" u="none" strike="noStrike" kern="1200" spc="0" baseline="0">
                <a:solidFill>
                  <a:schemeClr val="tx1"/>
                </a:solidFill>
                <a:latin typeface="+mn-lt"/>
                <a:ea typeface="+mn-ea"/>
                <a:cs typeface="+mn-cs"/>
              </a:defRPr>
            </a:pPr>
            <a:r>
              <a:rPr lang="en-US" sz="1400" i="1" baseline="0" dirty="0">
                <a:solidFill>
                  <a:schemeClr val="tx1"/>
                </a:solidFill>
              </a:rPr>
              <a:t>(% Responding 5 or 6 on a six-point scale from "not at all difficult" [1] to </a:t>
            </a:r>
            <a:br>
              <a:rPr lang="en-US" sz="1400" i="1" baseline="0" dirty="0">
                <a:solidFill>
                  <a:schemeClr val="tx1"/>
                </a:solidFill>
              </a:rPr>
            </a:br>
            <a:r>
              <a:rPr lang="en-US" sz="1400" i="1" baseline="0" dirty="0">
                <a:solidFill>
                  <a:schemeClr val="tx1"/>
                </a:solidFill>
              </a:rPr>
              <a:t>"very difficult" [6]</a:t>
            </a:r>
            <a:endParaRPr lang="en-US" sz="1400" i="1" dirty="0">
              <a:solidFill>
                <a:schemeClr val="tx1"/>
              </a:solidFill>
            </a:endParaRPr>
          </a:p>
        </c:rich>
      </c:tx>
      <c:layout/>
      <c:overlay val="0"/>
      <c:spPr>
        <a:noFill/>
        <a:ln>
          <a:noFill/>
        </a:ln>
        <a:effectLst/>
      </c:spPr>
    </c:title>
    <c:autoTitleDeleted val="0"/>
    <c:plotArea>
      <c:layout>
        <c:manualLayout>
          <c:layoutTarget val="inner"/>
          <c:xMode val="edge"/>
          <c:yMode val="edge"/>
          <c:x val="0.30731811363622524"/>
          <c:y val="0.15202511167287705"/>
          <c:w val="0.634156395445999"/>
          <c:h val="0.76796888837288546"/>
        </c:manualLayout>
      </c:layout>
      <c:barChart>
        <c:barDir val="bar"/>
        <c:grouping val="clustered"/>
        <c:varyColors val="0"/>
        <c:ser>
          <c:idx val="0"/>
          <c:order val="0"/>
          <c:tx>
            <c:v>A- or higher</c:v>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Difficulty!$A$2:$A$7</c:f>
              <c:strCache>
                <c:ptCount val="6"/>
                <c:pt idx="0">
                  <c:v>Interacting with faculty</c:v>
                </c:pt>
                <c:pt idx="1">
                  <c:v>Making new friends</c:v>
                </c:pt>
                <c:pt idx="2">
                  <c:v>Learning course material</c:v>
                </c:pt>
                <c:pt idx="3">
                  <c:v>Getting help with schoolwork</c:v>
                </c:pt>
                <c:pt idx="4">
                  <c:v>Paying college expenses</c:v>
                </c:pt>
                <c:pt idx="5">
                  <c:v>Managing time</c:v>
                </c:pt>
              </c:strCache>
            </c:strRef>
          </c:cat>
          <c:val>
            <c:numRef>
              <c:f>Difficulty!$C$2:$C$7</c:f>
              <c:numCache>
                <c:formatCode>0%</c:formatCode>
                <c:ptCount val="6"/>
                <c:pt idx="0">
                  <c:v>0.06</c:v>
                </c:pt>
                <c:pt idx="1">
                  <c:v>0.08</c:v>
                </c:pt>
                <c:pt idx="2">
                  <c:v>0.28000000000000003</c:v>
                </c:pt>
                <c:pt idx="3">
                  <c:v>7.0000000000000007E-2</c:v>
                </c:pt>
                <c:pt idx="4">
                  <c:v>0.43</c:v>
                </c:pt>
                <c:pt idx="5">
                  <c:v>0.39</c:v>
                </c:pt>
              </c:numCache>
            </c:numRef>
          </c:val>
        </c:ser>
        <c:ser>
          <c:idx val="1"/>
          <c:order val="1"/>
          <c:tx>
            <c:v>B+ or lower</c:v>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Difficulty!$A$2:$A$7</c:f>
              <c:strCache>
                <c:ptCount val="6"/>
                <c:pt idx="0">
                  <c:v>Interacting with faculty</c:v>
                </c:pt>
                <c:pt idx="1">
                  <c:v>Making new friends</c:v>
                </c:pt>
                <c:pt idx="2">
                  <c:v>Learning course material</c:v>
                </c:pt>
                <c:pt idx="3">
                  <c:v>Getting help with schoolwork</c:v>
                </c:pt>
                <c:pt idx="4">
                  <c:v>Paying college expenses</c:v>
                </c:pt>
                <c:pt idx="5">
                  <c:v>Managing time</c:v>
                </c:pt>
              </c:strCache>
            </c:strRef>
          </c:cat>
          <c:val>
            <c:numRef>
              <c:f>Difficulty!$D$2:$D$7</c:f>
              <c:numCache>
                <c:formatCode>0%</c:formatCode>
                <c:ptCount val="6"/>
                <c:pt idx="0">
                  <c:v>0.06</c:v>
                </c:pt>
                <c:pt idx="1">
                  <c:v>0.05</c:v>
                </c:pt>
                <c:pt idx="2">
                  <c:v>0.27</c:v>
                </c:pt>
                <c:pt idx="3">
                  <c:v>7.0000000000000007E-2</c:v>
                </c:pt>
                <c:pt idx="4">
                  <c:v>0.42</c:v>
                </c:pt>
                <c:pt idx="5">
                  <c:v>0.47</c:v>
                </c:pt>
              </c:numCache>
            </c:numRef>
          </c:val>
        </c:ser>
        <c:dLbls>
          <c:showLegendKey val="0"/>
          <c:showVal val="0"/>
          <c:showCatName val="0"/>
          <c:showSerName val="0"/>
          <c:showPercent val="0"/>
          <c:showBubbleSize val="0"/>
        </c:dLbls>
        <c:gapWidth val="182"/>
        <c:axId val="119628544"/>
        <c:axId val="119630080"/>
      </c:barChart>
      <c:catAx>
        <c:axId val="119628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9630080"/>
        <c:crosses val="autoZero"/>
        <c:auto val="1"/>
        <c:lblAlgn val="ctr"/>
        <c:lblOffset val="100"/>
        <c:noMultiLvlLbl val="0"/>
      </c:catAx>
      <c:valAx>
        <c:axId val="11963008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9628544"/>
        <c:crosses val="autoZero"/>
        <c:crossBetween val="between"/>
      </c:valAx>
      <c:spPr>
        <a:noFill/>
        <a:ln>
          <a:noFill/>
        </a:ln>
        <a:effectLst/>
      </c:spPr>
    </c:plotArea>
    <c:legend>
      <c:legendPos val="r"/>
      <c:layout>
        <c:manualLayout>
          <c:xMode val="edge"/>
          <c:yMode val="edge"/>
          <c:x val="0.81700368809950219"/>
          <c:y val="0.50398294829960943"/>
          <c:w val="0.12714369514958421"/>
          <c:h val="0.1163975703119229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mn-lt"/>
                <a:ea typeface="+mn-ea"/>
                <a:cs typeface="+mn-cs"/>
              </a:defRPr>
            </a:pPr>
            <a:r>
              <a:rPr lang="en-US" sz="1800" dirty="0" smtClean="0">
                <a:solidFill>
                  <a:schemeClr val="tx1"/>
                </a:solidFill>
              </a:rPr>
              <a:t>Student Expectations for Collaborative Learning with Faculty and Other students</a:t>
            </a:r>
            <a:endParaRPr lang="en-US" sz="1800" baseline="0" dirty="0">
              <a:solidFill>
                <a:schemeClr val="tx1"/>
              </a:solidFill>
            </a:endParaRPr>
          </a:p>
          <a:p>
            <a:pPr algn="ctr">
              <a:defRPr sz="1200" b="0" i="0" u="none" strike="noStrike" kern="1200" spc="0" baseline="0">
                <a:solidFill>
                  <a:schemeClr val="tx1"/>
                </a:solidFill>
                <a:latin typeface="+mn-lt"/>
                <a:ea typeface="+mn-ea"/>
                <a:cs typeface="+mn-cs"/>
              </a:defRPr>
            </a:pPr>
            <a:r>
              <a:rPr lang="en-US" sz="1400" i="1" baseline="0" dirty="0">
                <a:solidFill>
                  <a:schemeClr val="tx1"/>
                </a:solidFill>
              </a:rPr>
              <a:t>(% Responding 'often' and 'very often')</a:t>
            </a:r>
            <a:endParaRPr lang="en-US" sz="1400" i="1" dirty="0">
              <a:solidFill>
                <a:schemeClr val="tx1"/>
              </a:solidFill>
            </a:endParaRPr>
          </a:p>
        </c:rich>
      </c:tx>
      <c:layout/>
      <c:overlay val="0"/>
      <c:spPr>
        <a:noFill/>
        <a:ln>
          <a:noFill/>
        </a:ln>
        <a:effectLst/>
      </c:spPr>
    </c:title>
    <c:autoTitleDeleted val="0"/>
    <c:plotArea>
      <c:layout/>
      <c:barChart>
        <c:barDir val="bar"/>
        <c:grouping val="clustered"/>
        <c:varyColors val="0"/>
        <c:ser>
          <c:idx val="0"/>
          <c:order val="0"/>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CollabSFI!$A$3:$A$11</c:f>
              <c:strCache>
                <c:ptCount val="9"/>
                <c:pt idx="0">
                  <c:v>Explain course material to one or more students</c:v>
                </c:pt>
                <c:pt idx="1">
                  <c:v>Ask another students to help understand course material</c:v>
                </c:pt>
                <c:pt idx="2">
                  <c:v>Work with other students on course projects</c:v>
                </c:pt>
                <c:pt idx="3">
                  <c:v>Prepare for exams with other students</c:v>
                </c:pt>
                <c:pt idx="5">
                  <c:v>Work with faculty members on non-course activities</c:v>
                </c:pt>
                <c:pt idx="6">
                  <c:v>Discuss course topics with faculty outside of class</c:v>
                </c:pt>
                <c:pt idx="7">
                  <c:v>Discuss academic performance with faculty</c:v>
                </c:pt>
                <c:pt idx="8">
                  <c:v>Talk about career plans with faculty</c:v>
                </c:pt>
              </c:strCache>
            </c:strRef>
          </c:cat>
          <c:val>
            <c:numRef>
              <c:f>CollabSFI!$B$3:$B$11</c:f>
              <c:numCache>
                <c:formatCode>0%</c:formatCode>
                <c:ptCount val="9"/>
                <c:pt idx="0">
                  <c:v>0.56000000000000005</c:v>
                </c:pt>
                <c:pt idx="1">
                  <c:v>0.67</c:v>
                </c:pt>
                <c:pt idx="2">
                  <c:v>0.8</c:v>
                </c:pt>
                <c:pt idx="3">
                  <c:v>0.83</c:v>
                </c:pt>
                <c:pt idx="5">
                  <c:v>0.51</c:v>
                </c:pt>
                <c:pt idx="6">
                  <c:v>0.52</c:v>
                </c:pt>
                <c:pt idx="7">
                  <c:v>0.56999999999999995</c:v>
                </c:pt>
                <c:pt idx="8">
                  <c:v>0.62</c:v>
                </c:pt>
              </c:numCache>
            </c:numRef>
          </c:val>
        </c:ser>
        <c:dLbls>
          <c:showLegendKey val="0"/>
          <c:showVal val="0"/>
          <c:showCatName val="0"/>
          <c:showSerName val="0"/>
          <c:showPercent val="0"/>
          <c:showBubbleSize val="0"/>
        </c:dLbls>
        <c:gapWidth val="182"/>
        <c:axId val="119935360"/>
        <c:axId val="119937280"/>
      </c:barChart>
      <c:catAx>
        <c:axId val="119935360"/>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Student-Student</a:t>
                </a:r>
                <a:r>
                  <a:rPr lang="en-US" sz="1400" baseline="0" dirty="0"/>
                  <a:t>      </a:t>
                </a:r>
                <a:r>
                  <a:rPr lang="en-US" sz="1400" baseline="0" dirty="0" smtClean="0"/>
                  <a:t>                           </a:t>
                </a:r>
                <a:r>
                  <a:rPr lang="en-US" sz="1400" baseline="0" dirty="0"/>
                  <a:t>Student-Faculty</a:t>
                </a:r>
                <a:endParaRPr lang="en-US" sz="1400" dirty="0"/>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9937280"/>
        <c:crosses val="autoZero"/>
        <c:auto val="1"/>
        <c:lblAlgn val="ctr"/>
        <c:lblOffset val="100"/>
        <c:noMultiLvlLbl val="0"/>
      </c:catAx>
      <c:valAx>
        <c:axId val="11993728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9935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mn-lt"/>
                <a:ea typeface="+mn-ea"/>
                <a:cs typeface="+mn-cs"/>
              </a:defRPr>
            </a:pPr>
            <a:r>
              <a:rPr lang="en-US" sz="1800" dirty="0">
                <a:solidFill>
                  <a:schemeClr val="tx1"/>
                </a:solidFill>
              </a:rPr>
              <a:t>Student Expectations for Diverse Interactions</a:t>
            </a:r>
            <a:endParaRPr lang="en-US" sz="1800" baseline="0" dirty="0">
              <a:solidFill>
                <a:schemeClr val="tx1"/>
              </a:solidFill>
            </a:endParaRPr>
          </a:p>
          <a:p>
            <a:pPr algn="ctr">
              <a:defRPr sz="1200" b="0" i="0" u="none" strike="noStrike" kern="1200" spc="0" baseline="0">
                <a:solidFill>
                  <a:schemeClr val="tx1"/>
                </a:solidFill>
                <a:latin typeface="+mn-lt"/>
                <a:ea typeface="+mn-ea"/>
                <a:cs typeface="+mn-cs"/>
              </a:defRPr>
            </a:pPr>
            <a:r>
              <a:rPr lang="en-US" sz="1400" i="1" baseline="0" dirty="0">
                <a:solidFill>
                  <a:schemeClr val="tx1"/>
                </a:solidFill>
              </a:rPr>
              <a:t>(% Responding 'often' and 'very often')</a:t>
            </a:r>
            <a:endParaRPr lang="en-US" sz="1400" i="1" dirty="0">
              <a:solidFill>
                <a:schemeClr val="tx1"/>
              </a:solidFill>
            </a:endParaRPr>
          </a:p>
        </c:rich>
      </c:tx>
      <c:layout/>
      <c:overlay val="0"/>
      <c:spPr>
        <a:noFill/>
        <a:ln>
          <a:noFill/>
        </a:ln>
        <a:effectLst/>
      </c:spPr>
    </c:title>
    <c:autoTitleDeleted val="0"/>
    <c:plotArea>
      <c:layout/>
      <c:barChart>
        <c:barDir val="bar"/>
        <c:grouping val="clustered"/>
        <c:varyColors val="0"/>
        <c:ser>
          <c:idx val="0"/>
          <c:order val="0"/>
          <c:spPr>
            <a:solidFill>
              <a:srgbClr val="FF0000"/>
            </a:solidFill>
            <a:ln>
              <a:noFill/>
            </a:ln>
            <a:effectLst/>
          </c:spPr>
          <c:invertIfNegative val="0"/>
          <c:dPt>
            <c:idx val="0"/>
            <c:invertIfNegative val="0"/>
            <c:bubble3D val="0"/>
            <c:spPr>
              <a:solidFill>
                <a:srgbClr val="00B050"/>
              </a:solidFill>
              <a:ln>
                <a:noFill/>
              </a:ln>
              <a:effectLst/>
            </c:spPr>
          </c:dPt>
          <c:dPt>
            <c:idx val="1"/>
            <c:invertIfNegative val="0"/>
            <c:bubble3D val="0"/>
            <c:spPr>
              <a:solidFill>
                <a:srgbClr val="00B050"/>
              </a:solidFill>
              <a:ln>
                <a:noFill/>
              </a:ln>
              <a:effectLst/>
            </c:spPr>
          </c:dPt>
          <c:dPt>
            <c:idx val="2"/>
            <c:invertIfNegative val="0"/>
            <c:bubble3D val="0"/>
            <c:spPr>
              <a:solidFill>
                <a:srgbClr val="00B05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Diversity!$A$2:$A$9</c:f>
              <c:strCache>
                <c:ptCount val="8"/>
                <c:pt idx="0">
                  <c:v>Included diverse perspectives in HS course discussions or assignments</c:v>
                </c:pt>
                <c:pt idx="1">
                  <c:v>Examined strengths or weaknesses of your own views</c:v>
                </c:pt>
                <c:pt idx="2">
                  <c:v>Tried to bettter understand someone else's views</c:v>
                </c:pt>
                <c:pt idx="4">
                  <c:v>Discussions with people from a different religious background</c:v>
                </c:pt>
                <c:pt idx="5">
                  <c:v>Discussions with people with different political views</c:v>
                </c:pt>
                <c:pt idx="6">
                  <c:v>Discussions with people of a different race or ethnicity</c:v>
                </c:pt>
                <c:pt idx="7">
                  <c:v>Discussions with people from a different economic background</c:v>
                </c:pt>
              </c:strCache>
            </c:strRef>
          </c:cat>
          <c:val>
            <c:numRef>
              <c:f>Diversity!$B$2:$B$9</c:f>
              <c:numCache>
                <c:formatCode>0%</c:formatCode>
                <c:ptCount val="8"/>
                <c:pt idx="0">
                  <c:v>0.63</c:v>
                </c:pt>
                <c:pt idx="1">
                  <c:v>0.62</c:v>
                </c:pt>
                <c:pt idx="2">
                  <c:v>0.7</c:v>
                </c:pt>
                <c:pt idx="4">
                  <c:v>0.81</c:v>
                </c:pt>
                <c:pt idx="5">
                  <c:v>0.82</c:v>
                </c:pt>
                <c:pt idx="6">
                  <c:v>0.86</c:v>
                </c:pt>
                <c:pt idx="7">
                  <c:v>0.86</c:v>
                </c:pt>
              </c:numCache>
            </c:numRef>
          </c:val>
        </c:ser>
        <c:dLbls>
          <c:showLegendKey val="0"/>
          <c:showVal val="0"/>
          <c:showCatName val="0"/>
          <c:showSerName val="0"/>
          <c:showPercent val="0"/>
          <c:showBubbleSize val="0"/>
        </c:dLbls>
        <c:gapWidth val="182"/>
        <c:axId val="119886208"/>
        <c:axId val="119888128"/>
      </c:barChart>
      <c:catAx>
        <c:axId val="119886208"/>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a:solidFill>
                      <a:schemeClr val="tx1"/>
                    </a:solidFill>
                  </a:rPr>
                  <a:t>HS Experiences</a:t>
                </a:r>
                <a:r>
                  <a:rPr lang="en-US" sz="1400" baseline="0" dirty="0">
                    <a:solidFill>
                      <a:schemeClr val="tx1"/>
                    </a:solidFill>
                  </a:rPr>
                  <a:t>     </a:t>
                </a:r>
                <a:r>
                  <a:rPr lang="en-US" sz="1400" dirty="0">
                    <a:solidFill>
                      <a:schemeClr val="tx1"/>
                    </a:solidFill>
                  </a:rPr>
                  <a:t>  </a:t>
                </a:r>
                <a:r>
                  <a:rPr lang="en-US" sz="1400" dirty="0" smtClean="0">
                    <a:solidFill>
                      <a:schemeClr val="tx1"/>
                    </a:solidFill>
                  </a:rPr>
                  <a:t>                        </a:t>
                </a:r>
                <a:r>
                  <a:rPr lang="en-US" sz="1400" dirty="0" err="1">
                    <a:solidFill>
                      <a:schemeClr val="tx1"/>
                    </a:solidFill>
                  </a:rPr>
                  <a:t>FIrst-Yr</a:t>
                </a:r>
                <a:r>
                  <a:rPr lang="en-US" sz="1400" baseline="0" dirty="0">
                    <a:solidFill>
                      <a:schemeClr val="tx1"/>
                    </a:solidFill>
                  </a:rPr>
                  <a:t> Expectations</a:t>
                </a:r>
                <a:endParaRPr lang="en-US" sz="1400" dirty="0">
                  <a:solidFill>
                    <a:schemeClr val="tx1"/>
                  </a:solidFill>
                </a:endParaRP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9888128"/>
        <c:crosses val="autoZero"/>
        <c:auto val="1"/>
        <c:lblAlgn val="ctr"/>
        <c:lblOffset val="100"/>
        <c:noMultiLvlLbl val="0"/>
      </c:catAx>
      <c:valAx>
        <c:axId val="11988812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9886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1886FD-D331-4D71-8644-E9214A292B77}" type="datetimeFigureOut">
              <a:rPr lang="en-US" smtClean="0"/>
              <a:t>1/5/2016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1471E-9D81-48EC-95EE-904A0B0F6B7A}" type="slidenum">
              <a:rPr lang="en-US" smtClean="0"/>
              <a:t>‹#›</a:t>
            </a:fld>
            <a:endParaRPr lang="en-US"/>
          </a:p>
        </p:txBody>
      </p:sp>
    </p:spTree>
    <p:extLst>
      <p:ext uri="{BB962C8B-B14F-4D97-AF65-F5344CB8AC3E}">
        <p14:creationId xmlns:p14="http://schemas.microsoft.com/office/powerpoint/2010/main" val="2236798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01471E-9D81-48EC-95EE-904A0B0F6B7A}" type="slidenum">
              <a:rPr lang="en-US" smtClean="0"/>
              <a:t>2</a:t>
            </a:fld>
            <a:endParaRPr lang="en-US"/>
          </a:p>
        </p:txBody>
      </p:sp>
    </p:spTree>
    <p:extLst>
      <p:ext uri="{BB962C8B-B14F-4D97-AF65-F5344CB8AC3E}">
        <p14:creationId xmlns:p14="http://schemas.microsoft.com/office/powerpoint/2010/main" val="4285743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535FE2-56C0-4831-9748-1B7AC549A28E}" type="datetimeFigureOut">
              <a:rPr lang="en-US" smtClean="0"/>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E85E9-AE87-41F9-BC14-40F2A4B5D32C}" type="slidenum">
              <a:rPr lang="en-US" smtClean="0"/>
              <a:t>‹#›</a:t>
            </a:fld>
            <a:endParaRPr lang="en-US"/>
          </a:p>
        </p:txBody>
      </p:sp>
      <p:sp>
        <p:nvSpPr>
          <p:cNvPr id="7" name="TextBox 6"/>
          <p:cNvSpPr txBox="1"/>
          <p:nvPr userDrawn="1"/>
        </p:nvSpPr>
        <p:spPr>
          <a:xfrm>
            <a:off x="5593974" y="31488"/>
            <a:ext cx="3421457" cy="230832"/>
          </a:xfrm>
          <a:prstGeom prst="rect">
            <a:avLst/>
          </a:prstGeom>
          <a:noFill/>
        </p:spPr>
        <p:txBody>
          <a:bodyPr wrap="square" rtlCol="0">
            <a:spAutoFit/>
          </a:bodyPr>
          <a:lstStyle/>
          <a:p>
            <a:pPr algn="r"/>
            <a:r>
              <a:rPr lang="en-US" sz="900" dirty="0" smtClean="0">
                <a:latin typeface="Arial"/>
                <a:cs typeface="Arial"/>
              </a:rPr>
              <a:t>Presentation Title (Select: View &gt; Master &gt; Slide Master</a:t>
            </a:r>
            <a:r>
              <a:rPr lang="en-US" sz="900" baseline="0" dirty="0" smtClean="0">
                <a:latin typeface="Arial"/>
                <a:cs typeface="Arial"/>
              </a:rPr>
              <a:t> to edit)</a:t>
            </a:r>
            <a:endParaRPr lang="en-US" sz="900" dirty="0">
              <a:latin typeface="Arial"/>
              <a:cs typeface="Arial"/>
            </a:endParaRPr>
          </a:p>
        </p:txBody>
      </p:sp>
      <p:sp>
        <p:nvSpPr>
          <p:cNvPr id="8" name="TextBox 7"/>
          <p:cNvSpPr txBox="1"/>
          <p:nvPr userDrawn="1"/>
        </p:nvSpPr>
        <p:spPr>
          <a:xfrm>
            <a:off x="5447044" y="6476284"/>
            <a:ext cx="3568388" cy="230832"/>
          </a:xfrm>
          <a:prstGeom prst="rect">
            <a:avLst/>
          </a:prstGeom>
          <a:noFill/>
        </p:spPr>
        <p:txBody>
          <a:bodyPr wrap="square" rtlCol="0">
            <a:spAutoFit/>
          </a:bodyPr>
          <a:lstStyle/>
          <a:p>
            <a:pPr algn="r"/>
            <a:r>
              <a:rPr lang="en-US" sz="900" dirty="0" smtClean="0">
                <a:latin typeface="Arial"/>
                <a:cs typeface="Arial"/>
              </a:rPr>
              <a:t>Department Name (Select: View &gt; Master &gt; Slide Master</a:t>
            </a:r>
            <a:r>
              <a:rPr lang="en-US" sz="900" baseline="0" dirty="0" smtClean="0">
                <a:latin typeface="Arial"/>
                <a:cs typeface="Arial"/>
              </a:rPr>
              <a:t> to edit)</a:t>
            </a:r>
            <a:endParaRPr lang="en-US" sz="900" dirty="0">
              <a:latin typeface="Arial"/>
              <a:cs typeface="Arial"/>
            </a:endParaRPr>
          </a:p>
        </p:txBody>
      </p:sp>
    </p:spTree>
    <p:extLst>
      <p:ext uri="{BB962C8B-B14F-4D97-AF65-F5344CB8AC3E}">
        <p14:creationId xmlns:p14="http://schemas.microsoft.com/office/powerpoint/2010/main" val="1043317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535FE2-56C0-4831-9748-1B7AC549A28E}" type="datetimeFigureOut">
              <a:rPr lang="en-US" smtClean="0"/>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E85E9-AE87-41F9-BC14-40F2A4B5D32C}" type="slidenum">
              <a:rPr lang="en-US" smtClean="0"/>
              <a:t>‹#›</a:t>
            </a:fld>
            <a:endParaRPr lang="en-US"/>
          </a:p>
        </p:txBody>
      </p:sp>
      <p:sp>
        <p:nvSpPr>
          <p:cNvPr id="7" name="TextBox 6"/>
          <p:cNvSpPr txBox="1"/>
          <p:nvPr userDrawn="1"/>
        </p:nvSpPr>
        <p:spPr>
          <a:xfrm>
            <a:off x="5593974" y="31488"/>
            <a:ext cx="3421457" cy="230832"/>
          </a:xfrm>
          <a:prstGeom prst="rect">
            <a:avLst/>
          </a:prstGeom>
          <a:noFill/>
        </p:spPr>
        <p:txBody>
          <a:bodyPr wrap="square" rtlCol="0">
            <a:spAutoFit/>
          </a:bodyPr>
          <a:lstStyle/>
          <a:p>
            <a:pPr algn="r"/>
            <a:r>
              <a:rPr lang="en-US" sz="900" dirty="0" smtClean="0">
                <a:latin typeface="Arial"/>
                <a:cs typeface="Arial"/>
              </a:rPr>
              <a:t>Presentation Title (Select: View &gt; Master &gt; Slide Master</a:t>
            </a:r>
            <a:r>
              <a:rPr lang="en-US" sz="900" baseline="0" dirty="0" smtClean="0">
                <a:latin typeface="Arial"/>
                <a:cs typeface="Arial"/>
              </a:rPr>
              <a:t> to edit)</a:t>
            </a:r>
            <a:endParaRPr lang="en-US" sz="900" dirty="0">
              <a:latin typeface="Arial"/>
              <a:cs typeface="Arial"/>
            </a:endParaRPr>
          </a:p>
        </p:txBody>
      </p:sp>
      <p:sp>
        <p:nvSpPr>
          <p:cNvPr id="8" name="TextBox 7"/>
          <p:cNvSpPr txBox="1"/>
          <p:nvPr userDrawn="1"/>
        </p:nvSpPr>
        <p:spPr>
          <a:xfrm>
            <a:off x="5447044" y="6476284"/>
            <a:ext cx="3568388" cy="230832"/>
          </a:xfrm>
          <a:prstGeom prst="rect">
            <a:avLst/>
          </a:prstGeom>
          <a:noFill/>
        </p:spPr>
        <p:txBody>
          <a:bodyPr wrap="square" rtlCol="0">
            <a:spAutoFit/>
          </a:bodyPr>
          <a:lstStyle/>
          <a:p>
            <a:pPr algn="r"/>
            <a:r>
              <a:rPr lang="en-US" sz="900" dirty="0" smtClean="0">
                <a:latin typeface="Arial"/>
                <a:cs typeface="Arial"/>
              </a:rPr>
              <a:t>Department Name (Select: View &gt; Master &gt; Slide Master</a:t>
            </a:r>
            <a:r>
              <a:rPr lang="en-US" sz="900" baseline="0" dirty="0" smtClean="0">
                <a:latin typeface="Arial"/>
                <a:cs typeface="Arial"/>
              </a:rPr>
              <a:t> to edit)</a:t>
            </a:r>
            <a:endParaRPr lang="en-US" sz="900" dirty="0">
              <a:latin typeface="Arial"/>
              <a:cs typeface="Arial"/>
            </a:endParaRPr>
          </a:p>
        </p:txBody>
      </p:sp>
    </p:spTree>
    <p:extLst>
      <p:ext uri="{BB962C8B-B14F-4D97-AF65-F5344CB8AC3E}">
        <p14:creationId xmlns:p14="http://schemas.microsoft.com/office/powerpoint/2010/main" val="1709663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535FE2-56C0-4831-9748-1B7AC549A28E}" type="datetimeFigureOut">
              <a:rPr lang="en-US" smtClean="0"/>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E85E9-AE87-41F9-BC14-40F2A4B5D32C}" type="slidenum">
              <a:rPr lang="en-US" smtClean="0"/>
              <a:t>‹#›</a:t>
            </a:fld>
            <a:endParaRPr lang="en-US"/>
          </a:p>
        </p:txBody>
      </p:sp>
      <p:sp>
        <p:nvSpPr>
          <p:cNvPr id="7" name="TextBox 6"/>
          <p:cNvSpPr txBox="1"/>
          <p:nvPr userDrawn="1"/>
        </p:nvSpPr>
        <p:spPr>
          <a:xfrm>
            <a:off x="5593974" y="31488"/>
            <a:ext cx="3421457" cy="230832"/>
          </a:xfrm>
          <a:prstGeom prst="rect">
            <a:avLst/>
          </a:prstGeom>
          <a:noFill/>
        </p:spPr>
        <p:txBody>
          <a:bodyPr wrap="square" rtlCol="0">
            <a:spAutoFit/>
          </a:bodyPr>
          <a:lstStyle/>
          <a:p>
            <a:pPr algn="r"/>
            <a:r>
              <a:rPr lang="en-US" sz="900" dirty="0" smtClean="0">
                <a:latin typeface="Arial"/>
                <a:cs typeface="Arial"/>
              </a:rPr>
              <a:t>Presentation Title (Select: View &gt; Master &gt; Slide Master</a:t>
            </a:r>
            <a:r>
              <a:rPr lang="en-US" sz="900" baseline="0" dirty="0" smtClean="0">
                <a:latin typeface="Arial"/>
                <a:cs typeface="Arial"/>
              </a:rPr>
              <a:t> to edit)</a:t>
            </a:r>
            <a:endParaRPr lang="en-US" sz="900" dirty="0">
              <a:latin typeface="Arial"/>
              <a:cs typeface="Arial"/>
            </a:endParaRPr>
          </a:p>
        </p:txBody>
      </p:sp>
      <p:sp>
        <p:nvSpPr>
          <p:cNvPr id="8" name="TextBox 7"/>
          <p:cNvSpPr txBox="1"/>
          <p:nvPr userDrawn="1"/>
        </p:nvSpPr>
        <p:spPr>
          <a:xfrm>
            <a:off x="5447044" y="6476284"/>
            <a:ext cx="3568388" cy="230832"/>
          </a:xfrm>
          <a:prstGeom prst="rect">
            <a:avLst/>
          </a:prstGeom>
          <a:noFill/>
        </p:spPr>
        <p:txBody>
          <a:bodyPr wrap="square" rtlCol="0">
            <a:spAutoFit/>
          </a:bodyPr>
          <a:lstStyle/>
          <a:p>
            <a:pPr algn="r"/>
            <a:r>
              <a:rPr lang="en-US" sz="900" dirty="0" smtClean="0">
                <a:latin typeface="Arial"/>
                <a:cs typeface="Arial"/>
              </a:rPr>
              <a:t>Department Name (Select: View &gt; Master &gt; Slide Master</a:t>
            </a:r>
            <a:r>
              <a:rPr lang="en-US" sz="900" baseline="0" dirty="0" smtClean="0">
                <a:latin typeface="Arial"/>
                <a:cs typeface="Arial"/>
              </a:rPr>
              <a:t> to edit)</a:t>
            </a:r>
            <a:endParaRPr lang="en-US" sz="900" dirty="0">
              <a:latin typeface="Arial"/>
              <a:cs typeface="Arial"/>
            </a:endParaRPr>
          </a:p>
        </p:txBody>
      </p:sp>
    </p:spTree>
    <p:extLst>
      <p:ext uri="{BB962C8B-B14F-4D97-AF65-F5344CB8AC3E}">
        <p14:creationId xmlns:p14="http://schemas.microsoft.com/office/powerpoint/2010/main" val="4107923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629400" cy="908620"/>
          </a:xfrm>
        </p:spPr>
        <p:txBody>
          <a:body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2057400" y="1524000"/>
            <a:ext cx="66294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quarter" idx="10"/>
          </p:nvPr>
        </p:nvSpPr>
        <p:spPr>
          <a:xfrm>
            <a:off x="6245665" y="3200400"/>
            <a:ext cx="2279904" cy="2279904"/>
          </a:xfrm>
        </p:spPr>
        <p:txBody>
          <a:bodyPr/>
          <a:lstStyle/>
          <a:p>
            <a:endParaRPr lang="en-US"/>
          </a:p>
        </p:txBody>
      </p:sp>
      <p:sp>
        <p:nvSpPr>
          <p:cNvPr id="5" name="TextBox 4"/>
          <p:cNvSpPr txBox="1"/>
          <p:nvPr userDrawn="1"/>
        </p:nvSpPr>
        <p:spPr>
          <a:xfrm>
            <a:off x="5593974" y="31488"/>
            <a:ext cx="3421457" cy="230832"/>
          </a:xfrm>
          <a:prstGeom prst="rect">
            <a:avLst/>
          </a:prstGeom>
          <a:noFill/>
        </p:spPr>
        <p:txBody>
          <a:bodyPr wrap="square" rtlCol="0">
            <a:spAutoFit/>
          </a:bodyPr>
          <a:lstStyle/>
          <a:p>
            <a:pPr algn="r"/>
            <a:r>
              <a:rPr lang="en-US" sz="900" dirty="0" smtClean="0">
                <a:latin typeface="Arial"/>
                <a:cs typeface="Arial"/>
              </a:rPr>
              <a:t>Presentation Title (Select: View &gt; Master &gt; Slide Master</a:t>
            </a:r>
            <a:r>
              <a:rPr lang="en-US" sz="900" baseline="0" dirty="0" smtClean="0">
                <a:latin typeface="Arial"/>
                <a:cs typeface="Arial"/>
              </a:rPr>
              <a:t> to edit)</a:t>
            </a:r>
            <a:endParaRPr lang="en-US" sz="900" dirty="0">
              <a:latin typeface="Arial"/>
              <a:cs typeface="Arial"/>
            </a:endParaRPr>
          </a:p>
        </p:txBody>
      </p:sp>
      <p:sp>
        <p:nvSpPr>
          <p:cNvPr id="7" name="TextBox 6"/>
          <p:cNvSpPr txBox="1"/>
          <p:nvPr userDrawn="1"/>
        </p:nvSpPr>
        <p:spPr>
          <a:xfrm>
            <a:off x="5447044" y="6476284"/>
            <a:ext cx="3568388" cy="230832"/>
          </a:xfrm>
          <a:prstGeom prst="rect">
            <a:avLst/>
          </a:prstGeom>
          <a:noFill/>
        </p:spPr>
        <p:txBody>
          <a:bodyPr wrap="square" rtlCol="0">
            <a:spAutoFit/>
          </a:bodyPr>
          <a:lstStyle/>
          <a:p>
            <a:pPr algn="r"/>
            <a:r>
              <a:rPr lang="en-US" sz="900" dirty="0" smtClean="0">
                <a:latin typeface="Arial"/>
                <a:cs typeface="Arial"/>
              </a:rPr>
              <a:t>Department Name (Select: View &gt; Master &gt; Slide Master</a:t>
            </a:r>
            <a:r>
              <a:rPr lang="en-US" sz="900" baseline="0" dirty="0" smtClean="0">
                <a:latin typeface="Arial"/>
                <a:cs typeface="Arial"/>
              </a:rPr>
              <a:t> to edit)</a:t>
            </a:r>
            <a:endParaRPr lang="en-US" sz="900" dirty="0">
              <a:latin typeface="Arial"/>
              <a:cs typeface="Arial"/>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629400" cy="914400"/>
          </a:xfrm>
        </p:spPr>
        <p:txBody>
          <a:body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2057400" y="1524000"/>
            <a:ext cx="3200400" cy="4114800"/>
          </a:xfrm>
        </p:spPr>
        <p:txBody>
          <a:bodyPr/>
          <a:lstStyle/>
          <a:p>
            <a:endParaRPr lang="en-US"/>
          </a:p>
        </p:txBody>
      </p:sp>
      <p:sp>
        <p:nvSpPr>
          <p:cNvPr id="6" name="Text Placeholder 5"/>
          <p:cNvSpPr>
            <a:spLocks noGrp="1"/>
          </p:cNvSpPr>
          <p:nvPr>
            <p:ph type="body" sz="quarter" idx="11"/>
          </p:nvPr>
        </p:nvSpPr>
        <p:spPr>
          <a:xfrm>
            <a:off x="5486400" y="2514600"/>
            <a:ext cx="32004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2"/>
          </p:nvPr>
        </p:nvSpPr>
        <p:spPr>
          <a:xfrm>
            <a:off x="5486400" y="1524000"/>
            <a:ext cx="3200400" cy="914400"/>
          </a:xfrm>
        </p:spPr>
        <p:txBody>
          <a:bodyPr vert="horz" lIns="91440" tIns="45720" rIns="91440" bIns="45720" rtlCol="0" anchor="ctr">
            <a:noAutofit/>
          </a:bodyPr>
          <a:lstStyle>
            <a:lvl1pPr algn="l" defTabSz="457200" rtl="0" eaLnBrk="1" latinLnBrk="0" hangingPunct="1">
              <a:spcBef>
                <a:spcPct val="0"/>
              </a:spcBef>
              <a:buNone/>
              <a:defRPr lang="en-US" sz="2600" b="1" i="0" kern="1200" cap="small" dirty="0" smtClean="0">
                <a:solidFill>
                  <a:schemeClr val="tx1">
                    <a:lumMod val="95000"/>
                    <a:lumOff val="5000"/>
                  </a:schemeClr>
                </a:solidFill>
                <a:latin typeface="Times New Roman"/>
                <a:ea typeface="+mj-ea"/>
                <a:cs typeface="Times New Roman"/>
              </a:defRPr>
            </a:lvl1pPr>
          </a:lstStyle>
          <a:p>
            <a:pPr lvl="0"/>
            <a:endParaRPr lang="en-US" dirty="0"/>
          </a:p>
        </p:txBody>
      </p:sp>
      <p:sp>
        <p:nvSpPr>
          <p:cNvPr id="7" name="TextBox 6"/>
          <p:cNvSpPr txBox="1"/>
          <p:nvPr userDrawn="1"/>
        </p:nvSpPr>
        <p:spPr>
          <a:xfrm>
            <a:off x="5593974" y="31488"/>
            <a:ext cx="3421457" cy="230832"/>
          </a:xfrm>
          <a:prstGeom prst="rect">
            <a:avLst/>
          </a:prstGeom>
          <a:noFill/>
        </p:spPr>
        <p:txBody>
          <a:bodyPr wrap="square" rtlCol="0">
            <a:spAutoFit/>
          </a:bodyPr>
          <a:lstStyle/>
          <a:p>
            <a:pPr algn="r"/>
            <a:r>
              <a:rPr lang="en-US" sz="900" dirty="0" smtClean="0">
                <a:latin typeface="Arial"/>
                <a:cs typeface="Arial"/>
              </a:rPr>
              <a:t>Presentation Title (Select: View &gt; Master &gt; Slide Master</a:t>
            </a:r>
            <a:r>
              <a:rPr lang="en-US" sz="900" baseline="0" dirty="0" smtClean="0">
                <a:latin typeface="Arial"/>
                <a:cs typeface="Arial"/>
              </a:rPr>
              <a:t> to edit)</a:t>
            </a:r>
            <a:endParaRPr lang="en-US" sz="900" dirty="0">
              <a:latin typeface="Arial"/>
              <a:cs typeface="Arial"/>
            </a:endParaRPr>
          </a:p>
        </p:txBody>
      </p:sp>
      <p:sp>
        <p:nvSpPr>
          <p:cNvPr id="9" name="TextBox 8"/>
          <p:cNvSpPr txBox="1"/>
          <p:nvPr userDrawn="1"/>
        </p:nvSpPr>
        <p:spPr>
          <a:xfrm>
            <a:off x="5447044" y="6476284"/>
            <a:ext cx="3568388" cy="230832"/>
          </a:xfrm>
          <a:prstGeom prst="rect">
            <a:avLst/>
          </a:prstGeom>
          <a:noFill/>
        </p:spPr>
        <p:txBody>
          <a:bodyPr wrap="square" rtlCol="0">
            <a:spAutoFit/>
          </a:bodyPr>
          <a:lstStyle/>
          <a:p>
            <a:pPr algn="r"/>
            <a:r>
              <a:rPr lang="en-US" sz="900" dirty="0" smtClean="0">
                <a:latin typeface="Arial"/>
                <a:cs typeface="Arial"/>
              </a:rPr>
              <a:t>Department Name (Select: View &gt; Master &gt; Slide Master</a:t>
            </a:r>
            <a:r>
              <a:rPr lang="en-US" sz="900" baseline="0" dirty="0" smtClean="0">
                <a:latin typeface="Arial"/>
                <a:cs typeface="Arial"/>
              </a:rPr>
              <a:t> to edit)</a:t>
            </a:r>
            <a:endParaRPr lang="en-US" sz="900" dirty="0">
              <a:latin typeface="Arial"/>
              <a:cs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629400" cy="1036638"/>
          </a:xfrm>
        </p:spPr>
        <p:txBody>
          <a:bodyPr/>
          <a:lstStyle/>
          <a:p>
            <a:r>
              <a:rPr lang="en-US" dirty="0" smtClean="0"/>
              <a:t>Click to edit Master title style</a:t>
            </a:r>
            <a:endParaRPr lang="en-US" dirty="0"/>
          </a:p>
        </p:txBody>
      </p:sp>
      <p:sp>
        <p:nvSpPr>
          <p:cNvPr id="4" name="Media Placeholder 3"/>
          <p:cNvSpPr>
            <a:spLocks noGrp="1"/>
          </p:cNvSpPr>
          <p:nvPr>
            <p:ph type="media" sz="quarter" idx="10"/>
          </p:nvPr>
        </p:nvSpPr>
        <p:spPr>
          <a:xfrm>
            <a:off x="2245986" y="1524000"/>
            <a:ext cx="6172200" cy="3429000"/>
          </a:xfrm>
        </p:spPr>
        <p:txBody>
          <a:bodyPr/>
          <a:lstStyle/>
          <a:p>
            <a:endParaRPr lang="en-US"/>
          </a:p>
        </p:txBody>
      </p:sp>
      <p:sp>
        <p:nvSpPr>
          <p:cNvPr id="6" name="Text Placeholder 5"/>
          <p:cNvSpPr>
            <a:spLocks noGrp="1"/>
          </p:cNvSpPr>
          <p:nvPr>
            <p:ph type="body" sz="quarter" idx="11" hasCustomPrompt="1"/>
          </p:nvPr>
        </p:nvSpPr>
        <p:spPr>
          <a:xfrm>
            <a:off x="2245986" y="5029200"/>
            <a:ext cx="6172200" cy="457200"/>
          </a:xfrm>
        </p:spPr>
        <p:txBody>
          <a:bodyPr>
            <a:normAutofit/>
          </a:bodyPr>
          <a:lstStyle>
            <a:lvl1pPr>
              <a:buNone/>
              <a:defRPr sz="1400">
                <a:latin typeface="Times New Roman"/>
                <a:cs typeface="Times New Roman"/>
              </a:defRPr>
            </a:lvl1pPr>
          </a:lstStyle>
          <a:p>
            <a:pPr lvl="0"/>
            <a:r>
              <a:rPr lang="en-US" dirty="0" smtClean="0"/>
              <a:t>Caption</a:t>
            </a:r>
            <a:endParaRPr lang="en-US" dirty="0"/>
          </a:p>
        </p:txBody>
      </p:sp>
      <p:sp>
        <p:nvSpPr>
          <p:cNvPr id="5" name="TextBox 4"/>
          <p:cNvSpPr txBox="1"/>
          <p:nvPr userDrawn="1"/>
        </p:nvSpPr>
        <p:spPr>
          <a:xfrm>
            <a:off x="5593974" y="31488"/>
            <a:ext cx="3421457" cy="230832"/>
          </a:xfrm>
          <a:prstGeom prst="rect">
            <a:avLst/>
          </a:prstGeom>
          <a:noFill/>
        </p:spPr>
        <p:txBody>
          <a:bodyPr wrap="square" rtlCol="0">
            <a:spAutoFit/>
          </a:bodyPr>
          <a:lstStyle/>
          <a:p>
            <a:pPr algn="r"/>
            <a:r>
              <a:rPr lang="en-US" sz="900" dirty="0" smtClean="0">
                <a:latin typeface="Arial"/>
                <a:cs typeface="Arial"/>
              </a:rPr>
              <a:t>Presentation Title (Select: View &gt; Master &gt; Slide Master</a:t>
            </a:r>
            <a:r>
              <a:rPr lang="en-US" sz="900" baseline="0" dirty="0" smtClean="0">
                <a:latin typeface="Arial"/>
                <a:cs typeface="Arial"/>
              </a:rPr>
              <a:t> to edit)</a:t>
            </a:r>
            <a:endParaRPr lang="en-US" sz="900" dirty="0">
              <a:latin typeface="Arial"/>
              <a:cs typeface="Arial"/>
            </a:endParaRPr>
          </a:p>
        </p:txBody>
      </p:sp>
      <p:sp>
        <p:nvSpPr>
          <p:cNvPr id="7" name="TextBox 6"/>
          <p:cNvSpPr txBox="1"/>
          <p:nvPr userDrawn="1"/>
        </p:nvSpPr>
        <p:spPr>
          <a:xfrm>
            <a:off x="5447044" y="6476284"/>
            <a:ext cx="3568388" cy="230832"/>
          </a:xfrm>
          <a:prstGeom prst="rect">
            <a:avLst/>
          </a:prstGeom>
          <a:noFill/>
        </p:spPr>
        <p:txBody>
          <a:bodyPr wrap="square" rtlCol="0">
            <a:spAutoFit/>
          </a:bodyPr>
          <a:lstStyle/>
          <a:p>
            <a:pPr algn="r"/>
            <a:r>
              <a:rPr lang="en-US" sz="900" dirty="0" smtClean="0">
                <a:latin typeface="Arial"/>
                <a:cs typeface="Arial"/>
              </a:rPr>
              <a:t>Department Name (Select: View &gt; Master &gt; Slide Master</a:t>
            </a:r>
            <a:r>
              <a:rPr lang="en-US" sz="900" baseline="0" dirty="0" smtClean="0">
                <a:latin typeface="Arial"/>
                <a:cs typeface="Arial"/>
              </a:rPr>
              <a:t> to edit)</a:t>
            </a:r>
            <a:endParaRPr lang="en-US" sz="900" dirty="0">
              <a:latin typeface="Arial"/>
              <a:cs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629400" cy="1036638"/>
          </a:xfrm>
        </p:spPr>
        <p:txBody>
          <a:bodyPr/>
          <a:lstStyle/>
          <a:p>
            <a:r>
              <a:rPr lang="en-US" dirty="0" smtClean="0"/>
              <a:t>Click to edit Master title style</a:t>
            </a:r>
            <a:endParaRPr lang="en-US" dirty="0"/>
          </a:p>
        </p:txBody>
      </p:sp>
      <p:sp>
        <p:nvSpPr>
          <p:cNvPr id="4" name="Chart Placeholder 3"/>
          <p:cNvSpPr>
            <a:spLocks noGrp="1"/>
          </p:cNvSpPr>
          <p:nvPr>
            <p:ph type="chart" sz="quarter" idx="10"/>
          </p:nvPr>
        </p:nvSpPr>
        <p:spPr>
          <a:xfrm>
            <a:off x="2057400" y="1524000"/>
            <a:ext cx="6629400" cy="4114800"/>
          </a:xfrm>
        </p:spPr>
        <p:txBody>
          <a:bodyPr/>
          <a:lstStyle/>
          <a:p>
            <a:endParaRPr lang="en-US"/>
          </a:p>
        </p:txBody>
      </p:sp>
      <p:sp>
        <p:nvSpPr>
          <p:cNvPr id="5" name="TextBox 4"/>
          <p:cNvSpPr txBox="1"/>
          <p:nvPr userDrawn="1"/>
        </p:nvSpPr>
        <p:spPr>
          <a:xfrm>
            <a:off x="5593974" y="31488"/>
            <a:ext cx="3421457" cy="230832"/>
          </a:xfrm>
          <a:prstGeom prst="rect">
            <a:avLst/>
          </a:prstGeom>
          <a:noFill/>
        </p:spPr>
        <p:txBody>
          <a:bodyPr wrap="square" rtlCol="0">
            <a:spAutoFit/>
          </a:bodyPr>
          <a:lstStyle/>
          <a:p>
            <a:pPr algn="r"/>
            <a:r>
              <a:rPr lang="en-US" sz="900" dirty="0" smtClean="0">
                <a:latin typeface="Arial"/>
                <a:cs typeface="Arial"/>
              </a:rPr>
              <a:t>Presentation Title (Select: View &gt; Master &gt; Slide Master</a:t>
            </a:r>
            <a:r>
              <a:rPr lang="en-US" sz="900" baseline="0" dirty="0" smtClean="0">
                <a:latin typeface="Arial"/>
                <a:cs typeface="Arial"/>
              </a:rPr>
              <a:t> to edit)</a:t>
            </a:r>
            <a:endParaRPr lang="en-US" sz="900" dirty="0">
              <a:latin typeface="Arial"/>
              <a:cs typeface="Arial"/>
            </a:endParaRPr>
          </a:p>
        </p:txBody>
      </p:sp>
      <p:sp>
        <p:nvSpPr>
          <p:cNvPr id="6" name="TextBox 5"/>
          <p:cNvSpPr txBox="1"/>
          <p:nvPr userDrawn="1"/>
        </p:nvSpPr>
        <p:spPr>
          <a:xfrm>
            <a:off x="5447044" y="6476284"/>
            <a:ext cx="3568388" cy="230832"/>
          </a:xfrm>
          <a:prstGeom prst="rect">
            <a:avLst/>
          </a:prstGeom>
          <a:noFill/>
        </p:spPr>
        <p:txBody>
          <a:bodyPr wrap="square" rtlCol="0">
            <a:spAutoFit/>
          </a:bodyPr>
          <a:lstStyle/>
          <a:p>
            <a:pPr algn="r"/>
            <a:r>
              <a:rPr lang="en-US" sz="900" dirty="0" smtClean="0">
                <a:latin typeface="Arial"/>
                <a:cs typeface="Arial"/>
              </a:rPr>
              <a:t>Department Name (Select: View &gt; Master &gt; Slide Master</a:t>
            </a:r>
            <a:r>
              <a:rPr lang="en-US" sz="900" baseline="0" dirty="0" smtClean="0">
                <a:latin typeface="Arial"/>
                <a:cs typeface="Arial"/>
              </a:rPr>
              <a:t> to edit)</a:t>
            </a:r>
            <a:endParaRPr lang="en-US" sz="900" dirty="0">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535FE2-56C0-4831-9748-1B7AC549A28E}" type="datetimeFigureOut">
              <a:rPr lang="en-US" smtClean="0"/>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E85E9-AE87-41F9-BC14-40F2A4B5D32C}" type="slidenum">
              <a:rPr lang="en-US" smtClean="0"/>
              <a:t>‹#›</a:t>
            </a:fld>
            <a:endParaRPr lang="en-US"/>
          </a:p>
        </p:txBody>
      </p:sp>
    </p:spTree>
    <p:extLst>
      <p:ext uri="{BB962C8B-B14F-4D97-AF65-F5344CB8AC3E}">
        <p14:creationId xmlns:p14="http://schemas.microsoft.com/office/powerpoint/2010/main" val="21252300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535FE2-56C0-4831-9748-1B7AC549A28E}" type="datetimeFigureOut">
              <a:rPr lang="en-US" smtClean="0"/>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E85E9-AE87-41F9-BC14-40F2A4B5D32C}" type="slidenum">
              <a:rPr lang="en-US" smtClean="0"/>
              <a:t>‹#›</a:t>
            </a:fld>
            <a:endParaRPr lang="en-US"/>
          </a:p>
        </p:txBody>
      </p:sp>
      <p:sp>
        <p:nvSpPr>
          <p:cNvPr id="7" name="TextBox 6"/>
          <p:cNvSpPr txBox="1"/>
          <p:nvPr userDrawn="1"/>
        </p:nvSpPr>
        <p:spPr>
          <a:xfrm>
            <a:off x="5593974" y="31488"/>
            <a:ext cx="3421457" cy="230832"/>
          </a:xfrm>
          <a:prstGeom prst="rect">
            <a:avLst/>
          </a:prstGeom>
          <a:noFill/>
        </p:spPr>
        <p:txBody>
          <a:bodyPr wrap="square" rtlCol="0">
            <a:spAutoFit/>
          </a:bodyPr>
          <a:lstStyle/>
          <a:p>
            <a:pPr algn="r"/>
            <a:r>
              <a:rPr lang="en-US" sz="900" dirty="0" smtClean="0">
                <a:latin typeface="Arial"/>
                <a:cs typeface="Arial"/>
              </a:rPr>
              <a:t>Presentation Title (Select: View &gt; Master &gt; Slide Master</a:t>
            </a:r>
            <a:r>
              <a:rPr lang="en-US" sz="900" baseline="0" dirty="0" smtClean="0">
                <a:latin typeface="Arial"/>
                <a:cs typeface="Arial"/>
              </a:rPr>
              <a:t> to edit)</a:t>
            </a:r>
            <a:endParaRPr lang="en-US" sz="900" dirty="0">
              <a:latin typeface="Arial"/>
              <a:cs typeface="Arial"/>
            </a:endParaRPr>
          </a:p>
        </p:txBody>
      </p:sp>
      <p:sp>
        <p:nvSpPr>
          <p:cNvPr id="8" name="TextBox 7"/>
          <p:cNvSpPr txBox="1"/>
          <p:nvPr userDrawn="1"/>
        </p:nvSpPr>
        <p:spPr>
          <a:xfrm>
            <a:off x="5447044" y="6476284"/>
            <a:ext cx="3568388" cy="230832"/>
          </a:xfrm>
          <a:prstGeom prst="rect">
            <a:avLst/>
          </a:prstGeom>
          <a:noFill/>
        </p:spPr>
        <p:txBody>
          <a:bodyPr wrap="square" rtlCol="0">
            <a:spAutoFit/>
          </a:bodyPr>
          <a:lstStyle/>
          <a:p>
            <a:pPr algn="r"/>
            <a:r>
              <a:rPr lang="en-US" sz="900" dirty="0" smtClean="0">
                <a:latin typeface="Arial"/>
                <a:cs typeface="Arial"/>
              </a:rPr>
              <a:t>Department Name (Select: View &gt; Master &gt; Slide Master</a:t>
            </a:r>
            <a:r>
              <a:rPr lang="en-US" sz="900" baseline="0" dirty="0" smtClean="0">
                <a:latin typeface="Arial"/>
                <a:cs typeface="Arial"/>
              </a:rPr>
              <a:t> to edit)</a:t>
            </a:r>
            <a:endParaRPr lang="en-US" sz="900" dirty="0">
              <a:latin typeface="Arial"/>
              <a:cs typeface="Arial"/>
            </a:endParaRPr>
          </a:p>
        </p:txBody>
      </p:sp>
    </p:spTree>
    <p:extLst>
      <p:ext uri="{BB962C8B-B14F-4D97-AF65-F5344CB8AC3E}">
        <p14:creationId xmlns:p14="http://schemas.microsoft.com/office/powerpoint/2010/main" val="1829731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535FE2-56C0-4831-9748-1B7AC549A28E}" type="datetimeFigureOut">
              <a:rPr lang="en-US" smtClean="0"/>
              <a:t>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E85E9-AE87-41F9-BC14-40F2A4B5D32C}" type="slidenum">
              <a:rPr lang="en-US" smtClean="0"/>
              <a:t>‹#›</a:t>
            </a:fld>
            <a:endParaRPr lang="en-US"/>
          </a:p>
        </p:txBody>
      </p:sp>
      <p:sp>
        <p:nvSpPr>
          <p:cNvPr id="8" name="TextBox 7"/>
          <p:cNvSpPr txBox="1"/>
          <p:nvPr userDrawn="1"/>
        </p:nvSpPr>
        <p:spPr>
          <a:xfrm>
            <a:off x="5593974" y="31488"/>
            <a:ext cx="3421457" cy="230832"/>
          </a:xfrm>
          <a:prstGeom prst="rect">
            <a:avLst/>
          </a:prstGeom>
          <a:noFill/>
        </p:spPr>
        <p:txBody>
          <a:bodyPr wrap="square" rtlCol="0">
            <a:spAutoFit/>
          </a:bodyPr>
          <a:lstStyle/>
          <a:p>
            <a:pPr algn="r"/>
            <a:r>
              <a:rPr lang="en-US" sz="900" dirty="0" smtClean="0">
                <a:latin typeface="Arial"/>
                <a:cs typeface="Arial"/>
              </a:rPr>
              <a:t>Presentation Title (Select: View &gt; Master &gt; Slide Master</a:t>
            </a:r>
            <a:r>
              <a:rPr lang="en-US" sz="900" baseline="0" dirty="0" smtClean="0">
                <a:latin typeface="Arial"/>
                <a:cs typeface="Arial"/>
              </a:rPr>
              <a:t> to edit)</a:t>
            </a:r>
            <a:endParaRPr lang="en-US" sz="900" dirty="0">
              <a:latin typeface="Arial"/>
              <a:cs typeface="Arial"/>
            </a:endParaRPr>
          </a:p>
        </p:txBody>
      </p:sp>
      <p:sp>
        <p:nvSpPr>
          <p:cNvPr id="9" name="TextBox 8"/>
          <p:cNvSpPr txBox="1"/>
          <p:nvPr userDrawn="1"/>
        </p:nvSpPr>
        <p:spPr>
          <a:xfrm>
            <a:off x="5447044" y="6476284"/>
            <a:ext cx="3568388" cy="230832"/>
          </a:xfrm>
          <a:prstGeom prst="rect">
            <a:avLst/>
          </a:prstGeom>
          <a:noFill/>
        </p:spPr>
        <p:txBody>
          <a:bodyPr wrap="square" rtlCol="0">
            <a:spAutoFit/>
          </a:bodyPr>
          <a:lstStyle/>
          <a:p>
            <a:pPr algn="r"/>
            <a:r>
              <a:rPr lang="en-US" sz="900" dirty="0" smtClean="0">
                <a:latin typeface="Arial"/>
                <a:cs typeface="Arial"/>
              </a:rPr>
              <a:t>Department Name (Select: View &gt; Master &gt; Slide Master</a:t>
            </a:r>
            <a:r>
              <a:rPr lang="en-US" sz="900" baseline="0" dirty="0" smtClean="0">
                <a:latin typeface="Arial"/>
                <a:cs typeface="Arial"/>
              </a:rPr>
              <a:t> to edit)</a:t>
            </a:r>
            <a:endParaRPr lang="en-US" sz="900" dirty="0">
              <a:latin typeface="Arial"/>
              <a:cs typeface="Arial"/>
            </a:endParaRPr>
          </a:p>
        </p:txBody>
      </p:sp>
    </p:spTree>
    <p:extLst>
      <p:ext uri="{BB962C8B-B14F-4D97-AF65-F5344CB8AC3E}">
        <p14:creationId xmlns:p14="http://schemas.microsoft.com/office/powerpoint/2010/main" val="3273065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535FE2-56C0-4831-9748-1B7AC549A28E}" type="datetimeFigureOut">
              <a:rPr lang="en-US" smtClean="0"/>
              <a:t>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AE85E9-AE87-41F9-BC14-40F2A4B5D32C}" type="slidenum">
              <a:rPr lang="en-US" smtClean="0"/>
              <a:t>‹#›</a:t>
            </a:fld>
            <a:endParaRPr lang="en-US"/>
          </a:p>
        </p:txBody>
      </p:sp>
      <p:sp>
        <p:nvSpPr>
          <p:cNvPr id="10" name="TextBox 9"/>
          <p:cNvSpPr txBox="1"/>
          <p:nvPr userDrawn="1"/>
        </p:nvSpPr>
        <p:spPr>
          <a:xfrm>
            <a:off x="5593974" y="31488"/>
            <a:ext cx="3421457" cy="230832"/>
          </a:xfrm>
          <a:prstGeom prst="rect">
            <a:avLst/>
          </a:prstGeom>
          <a:noFill/>
        </p:spPr>
        <p:txBody>
          <a:bodyPr wrap="square" rtlCol="0">
            <a:spAutoFit/>
          </a:bodyPr>
          <a:lstStyle/>
          <a:p>
            <a:pPr algn="r"/>
            <a:r>
              <a:rPr lang="en-US" sz="900" dirty="0" smtClean="0">
                <a:latin typeface="Arial"/>
                <a:cs typeface="Arial"/>
              </a:rPr>
              <a:t>Presentation Title (Select: View &gt; Master &gt; Slide Master</a:t>
            </a:r>
            <a:r>
              <a:rPr lang="en-US" sz="900" baseline="0" dirty="0" smtClean="0">
                <a:latin typeface="Arial"/>
                <a:cs typeface="Arial"/>
              </a:rPr>
              <a:t> to edit)</a:t>
            </a:r>
            <a:endParaRPr lang="en-US" sz="900" dirty="0">
              <a:latin typeface="Arial"/>
              <a:cs typeface="Arial"/>
            </a:endParaRPr>
          </a:p>
        </p:txBody>
      </p:sp>
      <p:sp>
        <p:nvSpPr>
          <p:cNvPr id="11" name="TextBox 10"/>
          <p:cNvSpPr txBox="1"/>
          <p:nvPr userDrawn="1"/>
        </p:nvSpPr>
        <p:spPr>
          <a:xfrm>
            <a:off x="5447044" y="6476284"/>
            <a:ext cx="3568388" cy="230832"/>
          </a:xfrm>
          <a:prstGeom prst="rect">
            <a:avLst/>
          </a:prstGeom>
          <a:noFill/>
        </p:spPr>
        <p:txBody>
          <a:bodyPr wrap="square" rtlCol="0">
            <a:spAutoFit/>
          </a:bodyPr>
          <a:lstStyle/>
          <a:p>
            <a:pPr algn="r"/>
            <a:r>
              <a:rPr lang="en-US" sz="900" dirty="0" smtClean="0">
                <a:latin typeface="Arial"/>
                <a:cs typeface="Arial"/>
              </a:rPr>
              <a:t>Department Name (Select: View &gt; Master &gt; Slide Master</a:t>
            </a:r>
            <a:r>
              <a:rPr lang="en-US" sz="900" baseline="0" dirty="0" smtClean="0">
                <a:latin typeface="Arial"/>
                <a:cs typeface="Arial"/>
              </a:rPr>
              <a:t> to edit)</a:t>
            </a:r>
            <a:endParaRPr lang="en-US" sz="900" dirty="0">
              <a:latin typeface="Arial"/>
              <a:cs typeface="Arial"/>
            </a:endParaRPr>
          </a:p>
        </p:txBody>
      </p:sp>
    </p:spTree>
    <p:extLst>
      <p:ext uri="{BB962C8B-B14F-4D97-AF65-F5344CB8AC3E}">
        <p14:creationId xmlns:p14="http://schemas.microsoft.com/office/powerpoint/2010/main" val="1780913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535FE2-56C0-4831-9748-1B7AC549A28E}" type="datetimeFigureOut">
              <a:rPr lang="en-US" smtClean="0"/>
              <a:t>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AE85E9-AE87-41F9-BC14-40F2A4B5D32C}" type="slidenum">
              <a:rPr lang="en-US" smtClean="0"/>
              <a:t>‹#›</a:t>
            </a:fld>
            <a:endParaRPr lang="en-US"/>
          </a:p>
        </p:txBody>
      </p:sp>
      <p:sp>
        <p:nvSpPr>
          <p:cNvPr id="6" name="TextBox 5"/>
          <p:cNvSpPr txBox="1"/>
          <p:nvPr userDrawn="1"/>
        </p:nvSpPr>
        <p:spPr>
          <a:xfrm>
            <a:off x="5593974" y="31488"/>
            <a:ext cx="3421457" cy="230832"/>
          </a:xfrm>
          <a:prstGeom prst="rect">
            <a:avLst/>
          </a:prstGeom>
          <a:noFill/>
        </p:spPr>
        <p:txBody>
          <a:bodyPr wrap="square" rtlCol="0">
            <a:spAutoFit/>
          </a:bodyPr>
          <a:lstStyle/>
          <a:p>
            <a:pPr algn="r"/>
            <a:r>
              <a:rPr lang="en-US" sz="900" dirty="0" smtClean="0">
                <a:latin typeface="Arial"/>
                <a:cs typeface="Arial"/>
              </a:rPr>
              <a:t>Presentation Title (Select: View &gt; Master &gt; Slide Master</a:t>
            </a:r>
            <a:r>
              <a:rPr lang="en-US" sz="900" baseline="0" dirty="0" smtClean="0">
                <a:latin typeface="Arial"/>
                <a:cs typeface="Arial"/>
              </a:rPr>
              <a:t> to edit)</a:t>
            </a:r>
            <a:endParaRPr lang="en-US" sz="900" dirty="0">
              <a:latin typeface="Arial"/>
              <a:cs typeface="Arial"/>
            </a:endParaRPr>
          </a:p>
        </p:txBody>
      </p:sp>
      <p:sp>
        <p:nvSpPr>
          <p:cNvPr id="7" name="TextBox 6"/>
          <p:cNvSpPr txBox="1"/>
          <p:nvPr userDrawn="1"/>
        </p:nvSpPr>
        <p:spPr>
          <a:xfrm>
            <a:off x="5447044" y="6476284"/>
            <a:ext cx="3568388" cy="230832"/>
          </a:xfrm>
          <a:prstGeom prst="rect">
            <a:avLst/>
          </a:prstGeom>
          <a:noFill/>
        </p:spPr>
        <p:txBody>
          <a:bodyPr wrap="square" rtlCol="0">
            <a:spAutoFit/>
          </a:bodyPr>
          <a:lstStyle/>
          <a:p>
            <a:pPr algn="r"/>
            <a:r>
              <a:rPr lang="en-US" sz="900" dirty="0" smtClean="0">
                <a:latin typeface="Arial"/>
                <a:cs typeface="Arial"/>
              </a:rPr>
              <a:t>Department Name (Select: View &gt; Master &gt; Slide Master</a:t>
            </a:r>
            <a:r>
              <a:rPr lang="en-US" sz="900" baseline="0" dirty="0" smtClean="0">
                <a:latin typeface="Arial"/>
                <a:cs typeface="Arial"/>
              </a:rPr>
              <a:t> to edit)</a:t>
            </a:r>
            <a:endParaRPr lang="en-US" sz="900" dirty="0">
              <a:latin typeface="Arial"/>
              <a:cs typeface="Arial"/>
            </a:endParaRPr>
          </a:p>
        </p:txBody>
      </p:sp>
    </p:spTree>
    <p:extLst>
      <p:ext uri="{BB962C8B-B14F-4D97-AF65-F5344CB8AC3E}">
        <p14:creationId xmlns:p14="http://schemas.microsoft.com/office/powerpoint/2010/main" val="1929860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35FE2-56C0-4831-9748-1B7AC549A28E}" type="datetimeFigureOut">
              <a:rPr lang="en-US" smtClean="0"/>
              <a:t>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AE85E9-AE87-41F9-BC14-40F2A4B5D32C}" type="slidenum">
              <a:rPr lang="en-US" smtClean="0"/>
              <a:t>‹#›</a:t>
            </a:fld>
            <a:endParaRPr lang="en-US"/>
          </a:p>
        </p:txBody>
      </p:sp>
      <p:sp>
        <p:nvSpPr>
          <p:cNvPr id="5" name="TextBox 4"/>
          <p:cNvSpPr txBox="1"/>
          <p:nvPr userDrawn="1"/>
        </p:nvSpPr>
        <p:spPr>
          <a:xfrm>
            <a:off x="5593974" y="31488"/>
            <a:ext cx="3421457" cy="230832"/>
          </a:xfrm>
          <a:prstGeom prst="rect">
            <a:avLst/>
          </a:prstGeom>
          <a:noFill/>
        </p:spPr>
        <p:txBody>
          <a:bodyPr wrap="square" rtlCol="0">
            <a:spAutoFit/>
          </a:bodyPr>
          <a:lstStyle/>
          <a:p>
            <a:pPr algn="r"/>
            <a:r>
              <a:rPr lang="en-US" sz="900" dirty="0" smtClean="0">
                <a:latin typeface="Arial"/>
                <a:cs typeface="Arial"/>
              </a:rPr>
              <a:t>Presentation Title (Select: View &gt; Master &gt; Slide Master</a:t>
            </a:r>
            <a:r>
              <a:rPr lang="en-US" sz="900" baseline="0" dirty="0" smtClean="0">
                <a:latin typeface="Arial"/>
                <a:cs typeface="Arial"/>
              </a:rPr>
              <a:t> to edit)</a:t>
            </a:r>
            <a:endParaRPr lang="en-US" sz="900" dirty="0">
              <a:latin typeface="Arial"/>
              <a:cs typeface="Arial"/>
            </a:endParaRPr>
          </a:p>
        </p:txBody>
      </p:sp>
      <p:sp>
        <p:nvSpPr>
          <p:cNvPr id="6" name="TextBox 5"/>
          <p:cNvSpPr txBox="1"/>
          <p:nvPr userDrawn="1"/>
        </p:nvSpPr>
        <p:spPr>
          <a:xfrm>
            <a:off x="5447044" y="6476284"/>
            <a:ext cx="3568388" cy="230832"/>
          </a:xfrm>
          <a:prstGeom prst="rect">
            <a:avLst/>
          </a:prstGeom>
          <a:noFill/>
        </p:spPr>
        <p:txBody>
          <a:bodyPr wrap="square" rtlCol="0">
            <a:spAutoFit/>
          </a:bodyPr>
          <a:lstStyle/>
          <a:p>
            <a:pPr algn="r"/>
            <a:r>
              <a:rPr lang="en-US" sz="900" dirty="0" smtClean="0">
                <a:latin typeface="Arial"/>
                <a:cs typeface="Arial"/>
              </a:rPr>
              <a:t>Department Name (Select: View &gt; Master &gt; Slide Master</a:t>
            </a:r>
            <a:r>
              <a:rPr lang="en-US" sz="900" baseline="0" dirty="0" smtClean="0">
                <a:latin typeface="Arial"/>
                <a:cs typeface="Arial"/>
              </a:rPr>
              <a:t> to edit)</a:t>
            </a:r>
            <a:endParaRPr lang="en-US" sz="900" dirty="0">
              <a:latin typeface="Arial"/>
              <a:cs typeface="Arial"/>
            </a:endParaRPr>
          </a:p>
        </p:txBody>
      </p:sp>
    </p:spTree>
    <p:extLst>
      <p:ext uri="{BB962C8B-B14F-4D97-AF65-F5344CB8AC3E}">
        <p14:creationId xmlns:p14="http://schemas.microsoft.com/office/powerpoint/2010/main" val="402332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35FE2-56C0-4831-9748-1B7AC549A28E}" type="datetimeFigureOut">
              <a:rPr lang="en-US" smtClean="0"/>
              <a:t>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E85E9-AE87-41F9-BC14-40F2A4B5D32C}" type="slidenum">
              <a:rPr lang="en-US" smtClean="0"/>
              <a:t>‹#›</a:t>
            </a:fld>
            <a:endParaRPr lang="en-US"/>
          </a:p>
        </p:txBody>
      </p:sp>
      <p:sp>
        <p:nvSpPr>
          <p:cNvPr id="8" name="TextBox 7"/>
          <p:cNvSpPr txBox="1"/>
          <p:nvPr userDrawn="1"/>
        </p:nvSpPr>
        <p:spPr>
          <a:xfrm>
            <a:off x="5593974" y="31488"/>
            <a:ext cx="3421457" cy="230832"/>
          </a:xfrm>
          <a:prstGeom prst="rect">
            <a:avLst/>
          </a:prstGeom>
          <a:noFill/>
        </p:spPr>
        <p:txBody>
          <a:bodyPr wrap="square" rtlCol="0">
            <a:spAutoFit/>
          </a:bodyPr>
          <a:lstStyle/>
          <a:p>
            <a:pPr algn="r"/>
            <a:r>
              <a:rPr lang="en-US" sz="900" dirty="0" smtClean="0">
                <a:latin typeface="Arial"/>
                <a:cs typeface="Arial"/>
              </a:rPr>
              <a:t>Presentation Title (Select: View &gt; Master &gt; Slide Master</a:t>
            </a:r>
            <a:r>
              <a:rPr lang="en-US" sz="900" baseline="0" dirty="0" smtClean="0">
                <a:latin typeface="Arial"/>
                <a:cs typeface="Arial"/>
              </a:rPr>
              <a:t> to edit)</a:t>
            </a:r>
            <a:endParaRPr lang="en-US" sz="900" dirty="0">
              <a:latin typeface="Arial"/>
              <a:cs typeface="Arial"/>
            </a:endParaRPr>
          </a:p>
        </p:txBody>
      </p:sp>
      <p:sp>
        <p:nvSpPr>
          <p:cNvPr id="9" name="TextBox 8"/>
          <p:cNvSpPr txBox="1"/>
          <p:nvPr userDrawn="1"/>
        </p:nvSpPr>
        <p:spPr>
          <a:xfrm>
            <a:off x="5447044" y="6476284"/>
            <a:ext cx="3568388" cy="230832"/>
          </a:xfrm>
          <a:prstGeom prst="rect">
            <a:avLst/>
          </a:prstGeom>
          <a:noFill/>
        </p:spPr>
        <p:txBody>
          <a:bodyPr wrap="square" rtlCol="0">
            <a:spAutoFit/>
          </a:bodyPr>
          <a:lstStyle/>
          <a:p>
            <a:pPr algn="r"/>
            <a:r>
              <a:rPr lang="en-US" sz="900" dirty="0" smtClean="0">
                <a:latin typeface="Arial"/>
                <a:cs typeface="Arial"/>
              </a:rPr>
              <a:t>Department Name (Select: View &gt; Master &gt; Slide Master</a:t>
            </a:r>
            <a:r>
              <a:rPr lang="en-US" sz="900" baseline="0" dirty="0" smtClean="0">
                <a:latin typeface="Arial"/>
                <a:cs typeface="Arial"/>
              </a:rPr>
              <a:t> to edit)</a:t>
            </a:r>
            <a:endParaRPr lang="en-US" sz="900" dirty="0">
              <a:latin typeface="Arial"/>
              <a:cs typeface="Arial"/>
            </a:endParaRPr>
          </a:p>
        </p:txBody>
      </p:sp>
    </p:spTree>
    <p:extLst>
      <p:ext uri="{BB962C8B-B14F-4D97-AF65-F5344CB8AC3E}">
        <p14:creationId xmlns:p14="http://schemas.microsoft.com/office/powerpoint/2010/main" val="3298641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35FE2-56C0-4831-9748-1B7AC549A28E}" type="datetimeFigureOut">
              <a:rPr lang="en-US" smtClean="0"/>
              <a:t>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E85E9-AE87-41F9-BC14-40F2A4B5D32C}" type="slidenum">
              <a:rPr lang="en-US" smtClean="0"/>
              <a:t>‹#›</a:t>
            </a:fld>
            <a:endParaRPr lang="en-US"/>
          </a:p>
        </p:txBody>
      </p:sp>
      <p:sp>
        <p:nvSpPr>
          <p:cNvPr id="8" name="TextBox 7"/>
          <p:cNvSpPr txBox="1"/>
          <p:nvPr userDrawn="1"/>
        </p:nvSpPr>
        <p:spPr>
          <a:xfrm>
            <a:off x="5593974" y="31488"/>
            <a:ext cx="3421457" cy="230832"/>
          </a:xfrm>
          <a:prstGeom prst="rect">
            <a:avLst/>
          </a:prstGeom>
          <a:noFill/>
        </p:spPr>
        <p:txBody>
          <a:bodyPr wrap="square" rtlCol="0">
            <a:spAutoFit/>
          </a:bodyPr>
          <a:lstStyle/>
          <a:p>
            <a:pPr algn="r"/>
            <a:r>
              <a:rPr lang="en-US" sz="900" dirty="0" smtClean="0">
                <a:latin typeface="Arial"/>
                <a:cs typeface="Arial"/>
              </a:rPr>
              <a:t>Presentation Title (Select: View &gt; Master &gt; Slide Master</a:t>
            </a:r>
            <a:r>
              <a:rPr lang="en-US" sz="900" baseline="0" dirty="0" smtClean="0">
                <a:latin typeface="Arial"/>
                <a:cs typeface="Arial"/>
              </a:rPr>
              <a:t> to edit)</a:t>
            </a:r>
            <a:endParaRPr lang="en-US" sz="900" dirty="0">
              <a:latin typeface="Arial"/>
              <a:cs typeface="Arial"/>
            </a:endParaRPr>
          </a:p>
        </p:txBody>
      </p:sp>
      <p:sp>
        <p:nvSpPr>
          <p:cNvPr id="9" name="TextBox 8"/>
          <p:cNvSpPr txBox="1"/>
          <p:nvPr userDrawn="1"/>
        </p:nvSpPr>
        <p:spPr>
          <a:xfrm>
            <a:off x="5447044" y="6476284"/>
            <a:ext cx="3568388" cy="230832"/>
          </a:xfrm>
          <a:prstGeom prst="rect">
            <a:avLst/>
          </a:prstGeom>
          <a:noFill/>
        </p:spPr>
        <p:txBody>
          <a:bodyPr wrap="square" rtlCol="0">
            <a:spAutoFit/>
          </a:bodyPr>
          <a:lstStyle/>
          <a:p>
            <a:pPr algn="r"/>
            <a:r>
              <a:rPr lang="en-US" sz="900" dirty="0" smtClean="0">
                <a:latin typeface="Arial"/>
                <a:cs typeface="Arial"/>
              </a:rPr>
              <a:t>Department Name (Select: View &gt; Master &gt; Slide Master</a:t>
            </a:r>
            <a:r>
              <a:rPr lang="en-US" sz="900" baseline="0" dirty="0" smtClean="0">
                <a:latin typeface="Arial"/>
                <a:cs typeface="Arial"/>
              </a:rPr>
              <a:t> to edit)</a:t>
            </a:r>
            <a:endParaRPr lang="en-US" sz="900" dirty="0">
              <a:latin typeface="Arial"/>
              <a:cs typeface="Arial"/>
            </a:endParaRPr>
          </a:p>
        </p:txBody>
      </p:sp>
    </p:spTree>
    <p:extLst>
      <p:ext uri="{BB962C8B-B14F-4D97-AF65-F5344CB8AC3E}">
        <p14:creationId xmlns:p14="http://schemas.microsoft.com/office/powerpoint/2010/main" val="3380795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4535FE2-56C0-4831-9748-1B7AC549A28E}" type="datetimeFigureOut">
              <a:rPr lang="en-US" smtClean="0"/>
              <a:t>1/5/2016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6AE85E9-AE87-41F9-BC14-40F2A4B5D32C}" type="slidenum">
              <a:rPr lang="en-US" smtClean="0"/>
              <a:t>‹#›</a:t>
            </a:fld>
            <a:endParaRPr lang="en-US"/>
          </a:p>
        </p:txBody>
      </p:sp>
    </p:spTree>
    <p:extLst>
      <p:ext uri="{BB962C8B-B14F-4D97-AF65-F5344CB8AC3E}">
        <p14:creationId xmlns:p14="http://schemas.microsoft.com/office/powerpoint/2010/main" val="22649540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61" r:id="rId12"/>
    <p:sldLayoutId id="2147483662" r:id="rId13"/>
    <p:sldLayoutId id="2147483663" r:id="rId14"/>
    <p:sldLayoutId id="2147483664"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558925"/>
            <a:ext cx="9083040" cy="1143000"/>
          </a:xfrm>
        </p:spPr>
        <p:txBody>
          <a:bodyPr>
            <a:normAutofit fontScale="90000"/>
          </a:bodyPr>
          <a:lstStyle/>
          <a:p>
            <a:r>
              <a:rPr lang="en-US" sz="5400" dirty="0" smtClean="0"/>
              <a:t>Reflecting on Students’ Past &amp; Expectations for the Future</a:t>
            </a:r>
            <a:endParaRPr lang="en-US" sz="5400" dirty="0"/>
          </a:p>
        </p:txBody>
      </p:sp>
      <p:sp>
        <p:nvSpPr>
          <p:cNvPr id="3" name="Subtitle 2"/>
          <p:cNvSpPr>
            <a:spLocks noGrp="1"/>
          </p:cNvSpPr>
          <p:nvPr>
            <p:ph type="subTitle" idx="1"/>
          </p:nvPr>
        </p:nvSpPr>
        <p:spPr>
          <a:xfrm>
            <a:off x="0" y="3910939"/>
            <a:ext cx="8690080" cy="1418707"/>
          </a:xfrm>
        </p:spPr>
        <p:txBody>
          <a:bodyPr>
            <a:normAutofit/>
          </a:bodyPr>
          <a:lstStyle/>
          <a:p>
            <a:r>
              <a:rPr lang="en-US" dirty="0" smtClean="0"/>
              <a:t>Derek Herrmann &amp; Ryan Smith</a:t>
            </a:r>
          </a:p>
          <a:p>
            <a:r>
              <a:rPr lang="en-US" dirty="0" smtClean="0"/>
              <a:t>University Assessment Services</a:t>
            </a:r>
          </a:p>
          <a:p>
            <a:r>
              <a:rPr lang="en-US" dirty="0" smtClean="0"/>
              <a:t>CTLT Annual Symposium - January 2016</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0932"/>
            <a:ext cx="9143999" cy="968887"/>
          </a:xfrm>
          <a:ln>
            <a:solidFill>
              <a:schemeClr val="tx1"/>
            </a:solidFill>
          </a:ln>
        </p:spPr>
        <p:txBody>
          <a:bodyPr>
            <a:normAutofit fontScale="90000"/>
          </a:bodyPr>
          <a:lstStyle/>
          <a:p>
            <a:pPr algn="ctr"/>
            <a:r>
              <a:rPr lang="en-US" sz="2400" dirty="0" smtClean="0"/>
              <a:t>Finding 3. Students generally feel academically prepared for college. However, there are significant differences between A- or higher and B+ or lower students.</a:t>
            </a:r>
            <a:endParaRPr lang="en-US" sz="2400" dirty="0"/>
          </a:p>
        </p:txBody>
      </p:sp>
      <p:graphicFrame>
        <p:nvGraphicFramePr>
          <p:cNvPr id="6" name="Chart 5"/>
          <p:cNvGraphicFramePr>
            <a:graphicFrameLocks/>
          </p:cNvGraphicFramePr>
          <p:nvPr>
            <p:extLst>
              <p:ext uri="{D42A27DB-BD31-4B8C-83A1-F6EECF244321}">
                <p14:modId xmlns:p14="http://schemas.microsoft.com/office/powerpoint/2010/main" val="372061257"/>
              </p:ext>
            </p:extLst>
          </p:nvPr>
        </p:nvGraphicFramePr>
        <p:xfrm>
          <a:off x="0" y="1058386"/>
          <a:ext cx="9144000" cy="579961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67377" y="3282216"/>
            <a:ext cx="2675823" cy="111653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377" y="5852160"/>
            <a:ext cx="2675823" cy="48126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0753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0932"/>
            <a:ext cx="9143999" cy="968887"/>
          </a:xfrm>
          <a:ln>
            <a:solidFill>
              <a:schemeClr val="tx1"/>
            </a:solidFill>
          </a:ln>
        </p:spPr>
        <p:txBody>
          <a:bodyPr>
            <a:normAutofit fontScale="90000"/>
          </a:bodyPr>
          <a:lstStyle/>
          <a:p>
            <a:pPr algn="ctr"/>
            <a:r>
              <a:rPr lang="en-US" sz="2400" dirty="0" smtClean="0"/>
              <a:t>Finding </a:t>
            </a:r>
            <a:r>
              <a:rPr lang="en-US" sz="2400" dirty="0"/>
              <a:t>3. </a:t>
            </a:r>
            <a:r>
              <a:rPr lang="en-US" sz="2400" dirty="0" smtClean="0"/>
              <a:t>Students generally feel academically prepared for college. However, there are significant differences between A- or higher and B+ or lower students.</a:t>
            </a:r>
            <a:endParaRPr lang="en-US" sz="2400" dirty="0"/>
          </a:p>
        </p:txBody>
      </p:sp>
      <p:graphicFrame>
        <p:nvGraphicFramePr>
          <p:cNvPr id="7" name="Chart 6"/>
          <p:cNvGraphicFramePr>
            <a:graphicFrameLocks/>
          </p:cNvGraphicFramePr>
          <p:nvPr>
            <p:extLst>
              <p:ext uri="{D42A27DB-BD31-4B8C-83A1-F6EECF244321}">
                <p14:modId xmlns:p14="http://schemas.microsoft.com/office/powerpoint/2010/main" val="4259208515"/>
              </p:ext>
            </p:extLst>
          </p:nvPr>
        </p:nvGraphicFramePr>
        <p:xfrm>
          <a:off x="-1" y="957954"/>
          <a:ext cx="9143999" cy="590004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67377" y="4327452"/>
            <a:ext cx="2675823" cy="202018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2394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2285818256"/>
              </p:ext>
            </p:extLst>
          </p:nvPr>
        </p:nvGraphicFramePr>
        <p:xfrm>
          <a:off x="0" y="1103062"/>
          <a:ext cx="9144000" cy="575493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0" y="-10932"/>
            <a:ext cx="9143999" cy="968887"/>
          </a:xfrm>
          <a:ln>
            <a:solidFill>
              <a:schemeClr val="tx1"/>
            </a:solidFill>
          </a:ln>
        </p:spPr>
        <p:txBody>
          <a:bodyPr>
            <a:normAutofit fontScale="90000"/>
          </a:bodyPr>
          <a:lstStyle/>
          <a:p>
            <a:pPr algn="ctr"/>
            <a:r>
              <a:rPr lang="en-US" sz="2400" dirty="0" smtClean="0"/>
              <a:t>Finding </a:t>
            </a:r>
            <a:r>
              <a:rPr lang="en-US" sz="2400" dirty="0"/>
              <a:t>3. </a:t>
            </a:r>
            <a:r>
              <a:rPr lang="en-US" sz="2400" dirty="0" smtClean="0"/>
              <a:t>Students generally feel academically prepared for college. However, there are significant differences between A- or higher and B+ or lower students.</a:t>
            </a:r>
            <a:endParaRPr lang="en-US" sz="2400" dirty="0"/>
          </a:p>
        </p:txBody>
      </p:sp>
      <p:sp>
        <p:nvSpPr>
          <p:cNvPr id="7" name="Rectangle 6"/>
          <p:cNvSpPr/>
          <p:nvPr/>
        </p:nvSpPr>
        <p:spPr>
          <a:xfrm>
            <a:off x="67377" y="2098309"/>
            <a:ext cx="2675823" cy="49088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7377" y="3978927"/>
            <a:ext cx="2675823" cy="49088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376" y="4614921"/>
            <a:ext cx="2675823" cy="109558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027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940636274"/>
              </p:ext>
            </p:extLst>
          </p:nvPr>
        </p:nvGraphicFramePr>
        <p:xfrm>
          <a:off x="1" y="957955"/>
          <a:ext cx="9143999" cy="5900045"/>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0" y="-10932"/>
            <a:ext cx="9143999" cy="968887"/>
          </a:xfrm>
          <a:ln>
            <a:solidFill>
              <a:schemeClr val="tx1"/>
            </a:solidFill>
          </a:ln>
        </p:spPr>
        <p:txBody>
          <a:bodyPr>
            <a:normAutofit/>
          </a:bodyPr>
          <a:lstStyle/>
          <a:p>
            <a:pPr algn="ctr"/>
            <a:r>
              <a:rPr lang="en-US" sz="2400" dirty="0"/>
              <a:t>Finding </a:t>
            </a:r>
            <a:r>
              <a:rPr lang="en-US" sz="2400" dirty="0" smtClean="0"/>
              <a:t>4. </a:t>
            </a:r>
            <a:r>
              <a:rPr lang="en-US" sz="2400" dirty="0"/>
              <a:t>Students expect to struggle </a:t>
            </a:r>
            <a:r>
              <a:rPr lang="en-US" sz="2400" dirty="0" smtClean="0"/>
              <a:t>with managing time. </a:t>
            </a:r>
            <a:r>
              <a:rPr lang="en-US" sz="2400" dirty="0"/>
              <a:t>Students also expect a collaborative and more diverse environment in college.</a:t>
            </a:r>
          </a:p>
        </p:txBody>
      </p:sp>
      <p:sp>
        <p:nvSpPr>
          <p:cNvPr id="7" name="Rectangle 6"/>
          <p:cNvSpPr/>
          <p:nvPr/>
        </p:nvSpPr>
        <p:spPr>
          <a:xfrm>
            <a:off x="67377" y="2098309"/>
            <a:ext cx="2675823" cy="34717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180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3496574413"/>
              </p:ext>
            </p:extLst>
          </p:nvPr>
        </p:nvGraphicFramePr>
        <p:xfrm>
          <a:off x="-85204" y="1179784"/>
          <a:ext cx="9229203" cy="5678216"/>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0" y="-10932"/>
            <a:ext cx="9143999" cy="968887"/>
          </a:xfrm>
          <a:ln>
            <a:solidFill>
              <a:schemeClr val="tx1"/>
            </a:solidFill>
          </a:ln>
        </p:spPr>
        <p:txBody>
          <a:bodyPr>
            <a:normAutofit/>
          </a:bodyPr>
          <a:lstStyle/>
          <a:p>
            <a:pPr algn="ctr"/>
            <a:r>
              <a:rPr lang="en-US" sz="2400" dirty="0"/>
              <a:t>Finding </a:t>
            </a:r>
            <a:r>
              <a:rPr lang="en-US" sz="2400" dirty="0" smtClean="0"/>
              <a:t>4. </a:t>
            </a:r>
            <a:r>
              <a:rPr lang="en-US" sz="2400" dirty="0"/>
              <a:t>Students expect to struggle </a:t>
            </a:r>
            <a:r>
              <a:rPr lang="en-US" sz="2400" dirty="0" smtClean="0"/>
              <a:t>with managing time. </a:t>
            </a:r>
            <a:r>
              <a:rPr lang="en-US" sz="2400" dirty="0"/>
              <a:t>Students also expect a collaborative and more diverse environment in college.</a:t>
            </a:r>
          </a:p>
        </p:txBody>
      </p:sp>
    </p:spTree>
    <p:extLst>
      <p:ext uri="{BB962C8B-B14F-4D97-AF65-F5344CB8AC3E}">
        <p14:creationId xmlns:p14="http://schemas.microsoft.com/office/powerpoint/2010/main" val="3183223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678119824"/>
              </p:ext>
            </p:extLst>
          </p:nvPr>
        </p:nvGraphicFramePr>
        <p:xfrm>
          <a:off x="0" y="975039"/>
          <a:ext cx="9144000" cy="5882961"/>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0" y="-10932"/>
            <a:ext cx="9143999" cy="968887"/>
          </a:xfrm>
          <a:ln>
            <a:solidFill>
              <a:schemeClr val="tx1"/>
            </a:solidFill>
          </a:ln>
        </p:spPr>
        <p:txBody>
          <a:bodyPr>
            <a:normAutofit/>
          </a:bodyPr>
          <a:lstStyle/>
          <a:p>
            <a:pPr algn="ctr"/>
            <a:r>
              <a:rPr lang="en-US" sz="2400" dirty="0"/>
              <a:t>Finding </a:t>
            </a:r>
            <a:r>
              <a:rPr lang="en-US" sz="2400" dirty="0" smtClean="0"/>
              <a:t>4. </a:t>
            </a:r>
            <a:r>
              <a:rPr lang="en-US" sz="2400" dirty="0"/>
              <a:t>Students expect to struggle </a:t>
            </a:r>
            <a:r>
              <a:rPr lang="en-US" sz="2400" dirty="0" smtClean="0"/>
              <a:t>with managing time. </a:t>
            </a:r>
            <a:r>
              <a:rPr lang="en-US" sz="2400" dirty="0"/>
              <a:t>Students also expect a collaborative and more diverse environment in college.</a:t>
            </a:r>
          </a:p>
        </p:txBody>
      </p:sp>
    </p:spTree>
    <p:extLst>
      <p:ext uri="{BB962C8B-B14F-4D97-AF65-F5344CB8AC3E}">
        <p14:creationId xmlns:p14="http://schemas.microsoft.com/office/powerpoint/2010/main" val="1609072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66" y="483136"/>
            <a:ext cx="8445465" cy="5960194"/>
          </a:xfrm>
        </p:spPr>
        <p:txBody>
          <a:bodyPr>
            <a:normAutofit fontScale="70000" lnSpcReduction="20000"/>
          </a:bodyPr>
          <a:lstStyle/>
          <a:p>
            <a:pPr marL="0" indent="0" algn="ctr">
              <a:buNone/>
            </a:pPr>
            <a:r>
              <a:rPr lang="en-US" sz="4800" dirty="0" smtClean="0"/>
              <a:t>Student Portraits</a:t>
            </a:r>
          </a:p>
          <a:p>
            <a:pPr marL="0" indent="0" algn="ctr">
              <a:buNone/>
            </a:pPr>
            <a:endParaRPr lang="en-US" sz="4400" dirty="0"/>
          </a:p>
          <a:p>
            <a:pPr marL="0" indent="0">
              <a:buNone/>
            </a:pPr>
            <a:r>
              <a:rPr lang="en-US" sz="3200" b="1" u="sng" dirty="0"/>
              <a:t>New first-year students </a:t>
            </a:r>
            <a:r>
              <a:rPr lang="en-US" sz="3200" dirty="0"/>
              <a:t>are confident about their academic ability.   They expect college to be more challenging and require more work than high school. They also expect opportunities to engage with faculty and other students and to be involved in social and co-curricular events on campus. They are somewhat more apprehensive about managing their time and avoiding distractions. In most cases, over half of students report levels feeling prepared, overcoming general challenges, and overcoming difficulties.</a:t>
            </a:r>
          </a:p>
          <a:p>
            <a:pPr marL="0" indent="0">
              <a:buNone/>
            </a:pPr>
            <a:endParaRPr lang="en-US" sz="3200" dirty="0"/>
          </a:p>
          <a:p>
            <a:pPr marL="0" indent="0">
              <a:buNone/>
            </a:pPr>
            <a:r>
              <a:rPr lang="en-US" sz="3200" b="1" u="sng" dirty="0"/>
              <a:t>New first-year students with </a:t>
            </a:r>
            <a:r>
              <a:rPr lang="en-US" sz="3200" b="1" u="sng" dirty="0" smtClean="0"/>
              <a:t>grades of B+ </a:t>
            </a:r>
            <a:r>
              <a:rPr lang="en-US" sz="3200" dirty="0" smtClean="0"/>
              <a:t>and below, </a:t>
            </a:r>
            <a:r>
              <a:rPr lang="en-US" sz="3200" dirty="0"/>
              <a:t>however, express more apprehension in terms of their academic ability and engaging with others on campus. These students express lower feelings of preparation in writing and analyzing numerical information, and learning on their own. Socially, these students are less confident in terms of participating in course discussions, managing their time, and being involved socially. </a:t>
            </a:r>
          </a:p>
          <a:p>
            <a:pPr marL="0" indent="0">
              <a:buNone/>
            </a:pPr>
            <a:endParaRPr lang="en-US" sz="3200" dirty="0" smtClean="0"/>
          </a:p>
          <a:p>
            <a:pPr marL="0" indent="0">
              <a:buNone/>
            </a:pPr>
            <a:r>
              <a:rPr lang="en-US" sz="3200" dirty="0" smtClean="0"/>
              <a:t>There </a:t>
            </a:r>
            <a:r>
              <a:rPr lang="en-US" sz="3200" dirty="0"/>
              <a:t>were little differences by </a:t>
            </a:r>
            <a:r>
              <a:rPr lang="en-US" sz="3200" b="1" u="sng" dirty="0"/>
              <a:t>first-generation status</a:t>
            </a:r>
            <a:r>
              <a:rPr lang="en-US" sz="3200" dirty="0"/>
              <a:t>, other than they expect to interact with faculty less than other students and expressed slightly less more expectation to encounter difficultly paying for college. </a:t>
            </a:r>
          </a:p>
          <a:p>
            <a:pPr marL="0" indent="0">
              <a:buNone/>
            </a:pPr>
            <a:endParaRPr lang="en-US" sz="4400" dirty="0" smtClean="0"/>
          </a:p>
          <a:p>
            <a:pPr marL="0" indent="0">
              <a:buNone/>
            </a:pPr>
            <a:endParaRPr lang="en-US" sz="4400" dirty="0"/>
          </a:p>
          <a:p>
            <a:pPr marL="0" indent="0">
              <a:buNone/>
            </a:pPr>
            <a:endParaRPr lang="en-US" sz="4400" dirty="0" smtClean="0"/>
          </a:p>
          <a:p>
            <a:pPr marL="0" indent="0">
              <a:buNone/>
            </a:pPr>
            <a:endParaRPr lang="en-US" sz="4400" dirty="0"/>
          </a:p>
          <a:p>
            <a:pPr marL="0" indent="0">
              <a:buNone/>
            </a:pPr>
            <a:endParaRPr lang="en-US" sz="4400" dirty="0"/>
          </a:p>
          <a:p>
            <a:pPr marL="0" indent="0">
              <a:buNone/>
            </a:pPr>
            <a:endParaRPr lang="en-US" sz="4400" dirty="0"/>
          </a:p>
        </p:txBody>
      </p:sp>
      <p:sp>
        <p:nvSpPr>
          <p:cNvPr id="4" name="Title 1"/>
          <p:cNvSpPr txBox="1">
            <a:spLocks/>
          </p:cNvSpPr>
          <p:nvPr/>
        </p:nvSpPr>
        <p:spPr>
          <a:xfrm>
            <a:off x="0" y="-1307"/>
            <a:ext cx="9143999" cy="96888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dirty="0"/>
          </a:p>
        </p:txBody>
      </p:sp>
    </p:spTree>
    <p:extLst>
      <p:ext uri="{BB962C8B-B14F-4D97-AF65-F5344CB8AC3E}">
        <p14:creationId xmlns:p14="http://schemas.microsoft.com/office/powerpoint/2010/main" val="1376812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66" y="606056"/>
            <a:ext cx="8445465" cy="5645888"/>
          </a:xfrm>
        </p:spPr>
        <p:txBody>
          <a:bodyPr>
            <a:normAutofit fontScale="47500" lnSpcReduction="20000"/>
          </a:bodyPr>
          <a:lstStyle/>
          <a:p>
            <a:pPr marL="0" indent="0" algn="ctr">
              <a:buNone/>
            </a:pPr>
            <a:r>
              <a:rPr lang="en-US" sz="5600" dirty="0" smtClean="0"/>
              <a:t>Future Research</a:t>
            </a:r>
          </a:p>
          <a:p>
            <a:pPr marL="0" indent="0" algn="ctr">
              <a:buNone/>
            </a:pPr>
            <a:endParaRPr lang="en-US" sz="4400" dirty="0"/>
          </a:p>
          <a:p>
            <a:pPr marL="0" indent="0">
              <a:buNone/>
            </a:pPr>
            <a:r>
              <a:rPr lang="en-US" sz="4400" dirty="0" smtClean="0"/>
              <a:t>Looking at the data by race/ethnicity, gender, and other categories. </a:t>
            </a:r>
          </a:p>
          <a:p>
            <a:pPr marL="0" indent="0">
              <a:buNone/>
            </a:pPr>
            <a:endParaRPr lang="en-US" sz="4400" dirty="0" smtClean="0"/>
          </a:p>
          <a:p>
            <a:pPr marL="0" indent="0">
              <a:buNone/>
            </a:pPr>
            <a:r>
              <a:rPr lang="en-US" sz="4400" dirty="0" smtClean="0"/>
              <a:t>Complimenting the survey with qualitative data</a:t>
            </a:r>
          </a:p>
          <a:p>
            <a:pPr marL="0" indent="0">
              <a:buNone/>
            </a:pPr>
            <a:endParaRPr lang="en-US" sz="4400" dirty="0" smtClean="0"/>
          </a:p>
          <a:p>
            <a:pPr marL="0" indent="0">
              <a:buNone/>
            </a:pPr>
            <a:r>
              <a:rPr lang="en-US" sz="4400" dirty="0" smtClean="0"/>
              <a:t>Longitudinal cohort </a:t>
            </a:r>
            <a:r>
              <a:rPr lang="en-US" sz="4400" dirty="0" smtClean="0"/>
              <a:t>tracking</a:t>
            </a:r>
          </a:p>
          <a:p>
            <a:pPr marL="0" indent="0">
              <a:buNone/>
            </a:pPr>
            <a:endParaRPr lang="en-US" sz="4400" dirty="0" smtClean="0"/>
          </a:p>
          <a:p>
            <a:pPr marL="0" indent="0">
              <a:buNone/>
            </a:pPr>
            <a:r>
              <a:rPr lang="en-US" sz="4400" dirty="0" smtClean="0"/>
              <a:t>Linking BCSSE 15 </a:t>
            </a:r>
            <a:r>
              <a:rPr lang="en-US" sz="4400" dirty="0" smtClean="0"/>
              <a:t>to NSSE </a:t>
            </a:r>
            <a:r>
              <a:rPr lang="en-US" sz="4400" dirty="0" smtClean="0"/>
              <a:t>16 as a follow up to expectations</a:t>
            </a:r>
            <a:endParaRPr lang="en-US" sz="4400" dirty="0" smtClean="0"/>
          </a:p>
          <a:p>
            <a:pPr marL="0" indent="0">
              <a:buNone/>
            </a:pPr>
            <a:endParaRPr lang="en-US" sz="4400" dirty="0" smtClean="0"/>
          </a:p>
          <a:p>
            <a:pPr marL="0" indent="0">
              <a:buNone/>
            </a:pPr>
            <a:r>
              <a:rPr lang="en-US" sz="4400" dirty="0" smtClean="0"/>
              <a:t>Momentum indicators</a:t>
            </a:r>
          </a:p>
          <a:p>
            <a:pPr marL="0" indent="0">
              <a:buNone/>
            </a:pPr>
            <a:endParaRPr lang="en-US" sz="4400" dirty="0" smtClean="0"/>
          </a:p>
          <a:p>
            <a:pPr marL="0" indent="0">
              <a:buNone/>
            </a:pPr>
            <a:r>
              <a:rPr lang="en-US" sz="4400" dirty="0" smtClean="0"/>
              <a:t>Mapping </a:t>
            </a:r>
            <a:r>
              <a:rPr lang="en-US" sz="4400" dirty="0" smtClean="0"/>
              <a:t>BCSSE </a:t>
            </a:r>
            <a:r>
              <a:rPr lang="en-US" sz="4400" dirty="0" smtClean="0"/>
              <a:t>and NSSE results</a:t>
            </a:r>
          </a:p>
          <a:p>
            <a:pPr marL="0" indent="0">
              <a:buNone/>
            </a:pPr>
            <a:endParaRPr lang="en-US" sz="4400" dirty="0" smtClean="0"/>
          </a:p>
          <a:p>
            <a:pPr marL="0" indent="0">
              <a:buNone/>
            </a:pPr>
            <a:r>
              <a:rPr lang="en-US" sz="4400" dirty="0" smtClean="0"/>
              <a:t>Others?</a:t>
            </a:r>
            <a:endParaRPr lang="en-US" sz="4400" dirty="0"/>
          </a:p>
          <a:p>
            <a:pPr marL="0" indent="0">
              <a:buNone/>
            </a:pPr>
            <a:endParaRPr lang="en-US" sz="4400" dirty="0" smtClean="0"/>
          </a:p>
          <a:p>
            <a:pPr marL="0" indent="0">
              <a:buNone/>
            </a:pPr>
            <a:endParaRPr lang="en-US" sz="4400" dirty="0"/>
          </a:p>
          <a:p>
            <a:pPr marL="0" indent="0">
              <a:buNone/>
            </a:pPr>
            <a:endParaRPr lang="en-US" sz="4400" dirty="0" smtClean="0"/>
          </a:p>
          <a:p>
            <a:pPr marL="0" indent="0">
              <a:buNone/>
            </a:pPr>
            <a:endParaRPr lang="en-US" sz="4400" dirty="0"/>
          </a:p>
          <a:p>
            <a:pPr marL="0" indent="0">
              <a:buNone/>
            </a:pPr>
            <a:endParaRPr lang="en-US" sz="4400" dirty="0"/>
          </a:p>
          <a:p>
            <a:pPr marL="0" indent="0">
              <a:buNone/>
            </a:pPr>
            <a:endParaRPr lang="en-US" sz="4400" dirty="0"/>
          </a:p>
        </p:txBody>
      </p:sp>
      <p:sp>
        <p:nvSpPr>
          <p:cNvPr id="4" name="Title 1"/>
          <p:cNvSpPr txBox="1">
            <a:spLocks/>
          </p:cNvSpPr>
          <p:nvPr/>
        </p:nvSpPr>
        <p:spPr>
          <a:xfrm>
            <a:off x="0" y="-1307"/>
            <a:ext cx="9143999" cy="96888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dirty="0"/>
          </a:p>
        </p:txBody>
      </p:sp>
    </p:spTree>
    <p:extLst>
      <p:ext uri="{BB962C8B-B14F-4D97-AF65-F5344CB8AC3E}">
        <p14:creationId xmlns:p14="http://schemas.microsoft.com/office/powerpoint/2010/main" val="434722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lsa.umich.edu/soc/people/faculty/elarmstr/Paying-for-the-Party-How-College-Maintains-Inequality/_jcr_content/thumbnail.im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9636" y="1074003"/>
            <a:ext cx="1578810" cy="22464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307"/>
            <a:ext cx="9143999" cy="968887"/>
          </a:xfrm>
        </p:spPr>
        <p:txBody>
          <a:bodyPr/>
          <a:lstStyle/>
          <a:p>
            <a:pPr algn="ctr"/>
            <a:r>
              <a:rPr lang="en-US" dirty="0" smtClean="0"/>
              <a:t>Narratives about Today’s New Students</a:t>
            </a:r>
            <a:endParaRPr lang="en-US" dirty="0"/>
          </a:p>
        </p:txBody>
      </p:sp>
      <p:sp>
        <p:nvSpPr>
          <p:cNvPr id="7" name="AutoShape 4" descr="data:image/png;base64,iVBORw0KGgoAAAANSUhEUgAAALYAAAEVCAMAAAB60e/CAAABy1BMVEX////+/v60tLSZmJiAfn/SIyrOAADQABD6+vr99fX6+f7REhz08/nPAArRGyPw7/X01db55eXUKzLkjZDQCBXXTVH++fnyxcfRGSHy8vLutrjkh4oAAADpoKPcY2aLiYrrqqzzzc7j4+PVQEXvu7z54+TifoH77e7bW1/55OTebHBYVVfb2tppZ2j229zonJ/mk5bgdXjPzs9KR0jBwMDVOD7ZUFTl5OpHREVxb2/eaW2VlJWIhoewr6/if4JtSizm072noI6/o32sfWe5mG6snZne0MWol3DAppqZemONZVCWdFWEXz+5i3Cgd1GAV0Gki25uaTN4Y1hTLhtwVUlyYUyCaE3TtpOwkWPDqHXp6Nvc3+6ZgVyUeVCeiHfPrYe5n2RaOymIfWZjVjzRxKfZuo6+ooq0emWPdWfr3cGNY0tyRiygembFpJuZjlSHVDhhRTLRrI5YLyzl2s6DX01jSENDLCOPZz8kDQB0aV5fX05LPCRMPDJLTRs8NyMhJw1TQB+9r5ggGx3au6xBJiRrVy05GBg5KwC8jGTMpIhjUkdCIxCMb17YvbnHv5nf3cHz79S9vaCDgTmioFnY1Z6Ri2exrXetsWjRzr3V31bLAAATT0lEQVR4nO2di0PbxpbGR8GSLYQVP+VXZCTbWI4xtmVsF0xCCJA0PONuWgJcQi4NYUuS3qYtTdub7t0S2t20aZPeV7d/7p6RZCzzMH4hO62+xLY8Go1+Ojo689AII8uFt1Dj6AJ6C9VnYhsoE9tImdhGysQ2Uia2kTKxjZSJbaRMbCNlYhspE9tImdhGqj42wXEcXRHX+l6cvjY2Pkl1sR0sCf8YK+V3uTwU45WDre1dpKgC3SLgyaqLzUmXxShLkoy68yRl9fCt7CTsJ+1CKxueqjN922EHbEJdDlpJu9zCTuJWlvK1sN3pOhNbYqrYyM2QdnfzO6HDrmzzW9XTmdg0q8N2YtNLLeymw1dkA9ikDhvBF2uwwwit6Gxslx67yJJMC17ScTWJDTHhbcT2sqQnc95MDahJbAgrdvG8mRpQc9iilWRdlS+SL+N282IjQYIb4qvxh07zDpwmZrJC+khGKZaFIvEeOIevTsXaHDb4CKUFEi5uDwdjwRLlqkQWzuuKRqMFV1z5JrgK0QIZg6Vs0gtNA6eWSy6wVmoSqi6SLDCUPVzD5rYngjE3LlJ01W0QNIatcYUZltIuSC5KqfV8zE4Jlawiy/q9TnVnnJSl4k58vEEhzJDWCnZaDPv9YRRODkGerJXxVnfFFakQ/nSSVLgkxShqqD1sv+hw+IS4h7IXYlrypIfSbOH1+w/9xGdno4db+g4XOVcVG6HLDFtMaoea9FOOwxVJD6mWGfTgJkxMQKeqIWw2ASrFwRWrIYWqmCnup6oe6mWth1ds2KdPrmJL0LCqRCPB4zmES9vhLKj7tLKu+lTNOIleab7ieG7GWuXz2f0JbdFJVnMXa7DZ6imJWZnD1krGU1nmwP9Pd5DGsYk6GWS/Dhu52Irt3bo2buIIdrGy7LMyocqym6lYnouy1qrvnAP2UIiMknrsoNWfVBYIUtfkSvh12DTLHl6Hemz+0GGwtY+Gxg5ii4loEGX1ToL36FHOb1DfMG8IO22vLNN+lq1P1Qa2o0hi3hrfxjZjlMAd1ZurIWwU9mjpot1+Ri+qZWwuTqn2PILNMSQF7pGO6jM3hk0XKDW+JuwJVF+NYR+vwOmoXYtWR7DBaXAbUa5plTeGDb0gu0CjdIJK1osBjWFDz8BzvJQoQ0knY0sMy9I0W3OkNdjSqdgSz5KuaIJ3orN0dl8SOmX2Y9giRVbCcvYINppkPLwQqkk6GgBPxhZcMYk7y86NYntIkjrWphE8lTpIghgLHjlU3R10OF2F2toiwdr1tWRNdTNZWR6i6sfqprB9VpK0HhstiNm1RL6Q9ONwq6+MZX+llq7Iy9qrgcXJsIXKQQY9/sNAGaRkqTFbnzW8M5SOkRBD/a5YeqjG4pyLYUlezJJu5KDYqBgv6Vam7Xb9cdJSkGGZsNYypJ2THtbDS+D7BJ2O+v2kT1KvA5HyUy5vWJ50C+JZowP1B9MK0ahXEbSjazvsUomhKNKNi+dhqVhzUImayiKqFALvCktY/VaAaJMuKKVHC1rrK07B1ez3M4zH6gnXB299xFW67CQOl2pXuVsczPFNRq0URdmtcHbYuuHkXAaKWxoBAv9RnIV2OnzuqMcfrZf1PLBjpbPznKAMo+tcZz32eo2p88AuNh7IdEpTSf3Xgr3e6Nc5YF8+o2dyigSqhjN02EU9SeeAXay3v9MVpGL6r5NUvfGYTmMTAulv7caBRNUMnZOFepk7jM1F7dZWh7Izei+J1zV2p7FD0OdueSw7SCUdagwUC2SbfcnmlKHI+p3AuqJ5r8tbTHhdxbPubXXat89uKp8hqHIbqKx+l7dTe1Z/UGxfsLFResLZ0dH89rDp4hBdKDTQJZHi1FljCE2pPeySALEj3FCtmAifnadxtYUtNXJLWgtn4d7BdtavgVVpPfOewj67ZS1qvZTewRZC1ngWOzbnzgZDymAjlwlnadlebU1l/IWMG9f34RIdSpDaCikkZErtVKidsDZXwC6ewaGCcEZLIYK3V/OUtBGocFTAGwh4mSYBOUa2MX+gLWxtHElWm8YqkkzVNikOsZVPl+LpsjftcASplqbUqOoEtta+jypeLB9p3h9iK74dxVk5vyw5nU6pjXlIHcCm1buJqKj0IeUjAwVHsJPKBpOoTXXE2up9X69i50aw7UnUptrCvqzG7aJKZleM3gA2Kqp5undJKrVk2o6HhX2M4qulI74d8kMG+EwobZKCAp9WtvPFUMtqBzvmJb0hbLJ0OCgKJRxBaNlFJmvqIKe/NOlATtnlkumhJAnvkOiIZnyZNqg71d6WHKeHhRM7l842upzoD9tN6JJMbCNlYhupprBjWbfbHYonw4lEWA4JdYLeeaspbJ+QiVoZv11wOMSgbKXIydZu0rSvpp2EJEntrgqd9DBMl+YyNo0t+0l7pfb2sixTf07Tealp7BBTxRatpL+jozYNqy1sPNeE6op7N43t1mGjKEtam/TuWEceUmgPu8ieMPuhvuI9gO1lm50XTXTmkZC2sPGEpONTZOoq3gPYPogkh2NkzpjABx1H+oeSMlM7VpmnLcmeo07V6MSXWrWFXWDJyiigI8ryseAk5RIOc9LBkDKBN2ilrOotxwRFkaSr4HL5nfjJLzybpKDOevORUW+UbNzfWsJWbSclGLZyBzRIqT1fp4c6fOIiLRc9pBXxhSHaxWpTnAVPNfJwGYq1xzRrcwIVbyKUtoLN8L5YjC95KKtXs7XEeDTaEKMP5Em/1YdvNvCUhs3XOEnCXz0Ih24C8vlg+8OyLMfdvO9wzNRBVeYRCx79PKkMwxaUTDGtDVCL7bBWK9lkUx35NpxEL1/FaoLHo7tznmH8tQNQtdgo7K9MeKZdTV2b7cXt48oyemxeNxleS6jBFqnKYfHNPc3TUWwpUwz7a7Gttef+CDbUV9pzE67mwn8HsYeSCR8Keo5g14bpowkxuzptWmzyFknHsJ1JF04WmsOG0M/gazbRZIOsU9iCdru0WWzBiqdNO+tO1TlBHcKWKe1ecLPYhIulOBQSmoNorZtw7IwGqcqzzWf4tnCsTQLBJoNOmNdeX61gH29iJ9hK2tG4fRz7SLVCQ40kxJtjaAE77Cc9xyYWRlkmo2GROFJXMAC7ltJnVwO5zrpuhq3z8Ngpahbb6SHJ6mT3imQP6YJdO7whqEDi1Sus5Gdq56lJHj9+VEiMH0tqTk1hC/EiZQdRVCleY0U6Snkolz0M6GHK7lK7AkNyAXJT3rjelkFofwmhmkcKJ1voOTSFnRZFhypRrL31TMRCIUFJIoRJtxppaFHLWlMBislCUahpf6T9zd976oGhS76FZ6J7ANvVwkhL97HFVsa1uo9damX0s+vY6ZZme3cZm87UnV1+qrqLLbKeppsjirqKTbNsa8buMrbL2uLMku46Cd3qNK+uR5LWZGIbKRPbSJnYRsrENlImtpEysY2UiW2kTGwjZWIbKRPbSJnYRsrENlImtpEysY3U6diBCEohFMkj+IgQERtOyhMI5XKQCt8iAXjlcoSSRVmAdTaUsiFbRMkRgbdALhdBSjnK9wAUgQsiUigQgGRYbVOSArAHJROswS8oL4ABTptAdTp2bhCNochw3wQaD4xFhmFvtrH8CMqPX7mALLAPC+BfsVxVs0xY+jDOpVzgUgTlXihrX9gsqYhlNI9Slwg0mEJjkb4cGs0P4+MfRblRNIryw30BKHUY5fsCkD56Aa/Br/yoJQIpw81bOzdBwOZ9thF0NfciNwIpkXHI3pdLDSrYgzn1le8DswEQ1ou+3IsImhgOKJgTEykEmdGFMUhLoVHL1Rwas+GcQJS6lBrB26LACObvgw9i9Apeo7wmIJtlItcC9tj4mFpczjJhmVCxYYO8Hnskh3J9fXAwI3m8zfCVq+MRNA54gD1igWU4Z2g8fxVjj0xYwC3GNOycZQSwR6/qsFN9IzXYqUunUde1NtKsbbuUG8ur2BbN2uDXAIYGI9jagXE0EVG2GbdcGYzYxob7FOzIJRV7dNiCsYdtl1K2PHieit3XB1a5emhtfFZHxwJ67MBIK9jYtwNj43AeLxFjKZw0OmhBueHhPLKMDKLB4XF0ZdhCBMaujIBfWLBvD1+wTERS2LssOXgbSYFRUcQCBWGnwYljE/iUYd+esAH2GJyQYculQGTU0odGbH1524vxvG1UPZeBU127DjYB1zdSogJSlrAwPFzgyAZxoPLCUUBdgEXCZoP/kN1GwBtB4FJ0321qEUhdhrgRCECsSAXU6KMkBgLqfiGdCLSA3dMysY2UiW2kTGwjZWIbKRPbSJnYRsrENlImtpEysY2UiW2kTGwjZWIbKRPbSJnYRsrENlImtpEysfVq7W+8NK6OYhNtqsvYKPDbeivH0GVs4s3633/pfxux119zOpy3BHv9df+b1/irYvL+d/CdywbYu42N3rzpf624d78tN/DOjRu53y7kex+bsP3r81/A3BGO6Lu++eNHP359/YPrv/U+Nrj36/978/r133/7cfP50w/mVubKBzcDtp7H7gf/fsP9sv3P9za+33h3cWH2ZXk/0uPW7idsF230m1//9c9/fP/h5s6nMzNP5pYWyvu9bG3Era/v7v7713//+o/3xr57d2dzaenlo9t7t5eWy/tEffCuYfcT9PbUdvmXg2//95vvHjz/8VZ58+CH5WWgLi8uv3z5ef0Y3iVsRPRL27u7U5/ufPH02+9eff9g89b+wcHy8uLtpwvlnZ0fXu5wdaC7ae2bU/v7d+8vbj179T8Pvi//fPNANfb86uzKBz/NLK33Ija4yO7U9v7OzuLjrWfPVjY+/nlfwV4A3y6X9+Z+mt+vW1d2CZsgAlNTu3Ovri0+vvPqzsb0wc/bB5/+sLx4bW9vb3Fnrgz/e9Ha0BjZmdq9e+3Ro9t3Xj2+t3rr5vbODsSR9wF7b2tuZWdup24o6R72u7u7u4ufPLq9defRk3uvpw4ODj59ubA3X158+tPW3M7cE6k3sad3tx8uf/LJ4zu3P5mZ/sv2xztPZmYezz96uTT3dHNhtvwkQtj6+/tPsXn3sO9P3X04fe3248ePP/lyZ6388c4PP8wszN9emll8ulVenSuvK9igXsLu//z+9tra/adPt7YeP769/Omfy9PT0zgArjz7Yn55dmOvvK5Rn8jdJex+wJ5eW1ub3vzp2WeffXb7ydpflpeXZhb29lY235+fXZp/Wo4Q/f2ngncLm/h8+t37mHt6emXvg/fv/Md7G+W5eajal5eWFhfmnyzd+pPN1oPY63dXsbnX7k+vrt2dmrp5/d216Vs38jdm/nN5eXlmfrPvT/29aG3b9iymXt2YnV17+PDh7u71jXuLH13IlxeWFxbndm5dzV3sPWzY83r5z2v37167D+YG0JW5zYXle6v3Nq5tzCzMPfjw59zFgSq27Wgc7Bq2zfbb7MOH92eXFxevbb3a2rpzbXF5dbb84RdPnz+4/vxvm6mBgf4BRQq2ol7A7qd3yqurq9BWvfYc69trX34599f//tt/PXjw9ddf34gA7UBFgcAR8C5hK6deur6xsfwlNLGfPXv21Tfjmyv3VlaeP/jruGVs8MKFfC7yjk4XQWB4Ww9g93M39zcWt7ZeffXVNzdu5m7ur5TnPvraMjgxcQOoU6mIDlmh7gnsARuc/c9/3vxxeAQ/qXDlyuDm5o0bV/M5TIx18VCHTt59JwHmd95J6QSgYFrl7eLFAGigRjWRsEvYUAHCdYYNCYwBzaaKNwQq35QFDRlfjTVxsEvYEP9sgYGLJwrsjI9Eb+deCYBK4MZIJ5Pj9Kpn9FJ1Q+DTPnAaeY1D9xQ2oTVMB06Urh3VQ+1tbe+2s3QCcQ9gn85+Gm/vYLciE/sPgG2cTGwjZWIbKRPbSJnYRsrENlImtpEysY3U7wdbKAkoBB/OdLLIoRKN4rIPycm0rygTPJ3Bv/AR0v5KuTuNgkk3CgqcF6XDWRQvCighD6FQKY0moRAhXPMbM24OoYwDBYcESQyHtGLwNiCJlwR02Y2kBAo5YGPIyxfdUEJMKels7IyEUBIhPo24OOLYNCrBhvjnxOIEctMhjO3SaBIC4p1hJMhpD8qkg4iTEREf4mm3lEGMMwlbqRmH1N/PkAHbKyAhnZViYpxDBbwWtlGws84MChaQRNEFEYWVvGEMIqNELHmU8QRsPixp2NkhJPI8CsfBhnHA5lBW9kJxUkj9FRspAwaNyyhYChZhD6KC4JUdgMCjkltGsqhis6UKNjEJm6Qzkk8uacVUsL0yj7IhWkrEwiJYSsOWYbUcOvZzYCdZ26lZGxeYScqwdVK1NgenDlvbF/biP5mCxEQR8UNg7Ww8juDQEA3WlocE2g2WiwsllNSYqtYWE1EkDCnWVopByjYEtjacoWLYJ4USvN7ahIyS6WM/K3gCdlAOotIkHXSKyRDKgl+FJmMoHk+jDIcEmofieJShfZfB/TkesoXomMhnkA+sxWURgXcfkuFUwT9hsuY36txxR1AKOp1yCPkcGScPlwrC2zhEwBakIC3QghQLiQ6807hDucLkGHKjYz8t8/uJJG+DTGwjZWIbKRPbSJnYRsrENlImtpF6a7GHLW+hhv8fHXabbdZbIVoAAAAASUVORK5CYII="/>
          <p:cNvSpPr>
            <a:spLocks noChangeAspect="1" noChangeArrowheads="1"/>
          </p:cNvSpPr>
          <p:nvPr/>
        </p:nvSpPr>
        <p:spPr bwMode="auto">
          <a:xfrm>
            <a:off x="155575" y="-1790700"/>
            <a:ext cx="24669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8836" y="3567621"/>
            <a:ext cx="5293894" cy="3290215"/>
          </a:xfrm>
          <a:prstGeom prst="rect">
            <a:avLst/>
          </a:prstGeom>
        </p:spPr>
      </p:pic>
      <p:pic>
        <p:nvPicPr>
          <p:cNvPr id="1036" name="Picture 12" descr="http://ecx.images-amazon.com/images/I/41vkWhWUOuL._SY344_BO1,204,203,20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5415" y="1074003"/>
            <a:ext cx="1588721" cy="23873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jconnellsite.files.wordpress.com/2014/02/flying-without-a-helicopter-book-cover-fina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8277" y="1122403"/>
            <a:ext cx="1642589" cy="24452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mm.chicagodistributioncenter.com/IsbnImages/9780226028569.jpg"/>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2023128" y="1074001"/>
            <a:ext cx="1497041" cy="22464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ecx.images-amazon.com/images/I/41SHTNIjkYL._SX331_BO1,204,203,200_.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758" y="4030672"/>
            <a:ext cx="1452930" cy="21793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assets.allenandunwin.com.s3.amazonaws.com/images/original/978184887226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79636" y="4030671"/>
            <a:ext cx="1610474" cy="25435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ibliotikus.net/i/p/139451749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2480" y="1045073"/>
            <a:ext cx="1569218" cy="22753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66" y="1251284"/>
            <a:ext cx="8445465" cy="4121917"/>
          </a:xfrm>
        </p:spPr>
        <p:txBody>
          <a:bodyPr>
            <a:normAutofit/>
          </a:bodyPr>
          <a:lstStyle/>
          <a:p>
            <a:pPr marL="0" indent="0" algn="ctr">
              <a:buNone/>
            </a:pPr>
            <a:r>
              <a:rPr lang="en-US" sz="4400" dirty="0" smtClean="0"/>
              <a:t>Expectations </a:t>
            </a:r>
          </a:p>
          <a:p>
            <a:pPr marL="0" indent="0" algn="ctr">
              <a:buNone/>
            </a:pPr>
            <a:endParaRPr lang="en-US" sz="4400" dirty="0"/>
          </a:p>
          <a:p>
            <a:pPr marL="0" indent="0" algn="ctr">
              <a:buNone/>
            </a:pPr>
            <a:r>
              <a:rPr lang="en-US" sz="4400" dirty="0" smtClean="0"/>
              <a:t>What students expect </a:t>
            </a:r>
            <a:r>
              <a:rPr lang="en-US" sz="4400" dirty="0"/>
              <a:t>based on their best understanding of the past. </a:t>
            </a:r>
          </a:p>
          <a:p>
            <a:pPr marL="0" indent="0">
              <a:buNone/>
            </a:pPr>
            <a:endParaRPr lang="en-US" sz="4400" dirty="0" smtClean="0"/>
          </a:p>
          <a:p>
            <a:pPr marL="0" indent="0">
              <a:buNone/>
            </a:pPr>
            <a:endParaRPr lang="en-US" sz="4400" dirty="0"/>
          </a:p>
          <a:p>
            <a:pPr marL="0" indent="0">
              <a:buNone/>
            </a:pPr>
            <a:endParaRPr lang="en-US" sz="4400" dirty="0" smtClean="0"/>
          </a:p>
          <a:p>
            <a:pPr marL="0" indent="0">
              <a:buNone/>
            </a:pPr>
            <a:endParaRPr lang="en-US" sz="4400" dirty="0"/>
          </a:p>
          <a:p>
            <a:pPr marL="0" indent="0">
              <a:buNone/>
            </a:pPr>
            <a:endParaRPr lang="en-US" sz="4400" dirty="0"/>
          </a:p>
          <a:p>
            <a:pPr marL="0" indent="0">
              <a:buNone/>
            </a:pPr>
            <a:endParaRPr lang="en-US" sz="4400" dirty="0"/>
          </a:p>
        </p:txBody>
      </p:sp>
      <p:sp>
        <p:nvSpPr>
          <p:cNvPr id="4" name="Title 1"/>
          <p:cNvSpPr txBox="1">
            <a:spLocks/>
          </p:cNvSpPr>
          <p:nvPr/>
        </p:nvSpPr>
        <p:spPr>
          <a:xfrm>
            <a:off x="0" y="-1307"/>
            <a:ext cx="9143999" cy="96888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dirty="0"/>
          </a:p>
        </p:txBody>
      </p:sp>
    </p:spTree>
    <p:extLst>
      <p:ext uri="{BB962C8B-B14F-4D97-AF65-F5344CB8AC3E}">
        <p14:creationId xmlns:p14="http://schemas.microsoft.com/office/powerpoint/2010/main" val="40562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66" y="385012"/>
            <a:ext cx="8445465" cy="5996538"/>
          </a:xfrm>
        </p:spPr>
        <p:txBody>
          <a:bodyPr>
            <a:normAutofit fontScale="77500" lnSpcReduction="20000"/>
          </a:bodyPr>
          <a:lstStyle/>
          <a:p>
            <a:pPr marL="0" indent="0" algn="ctr">
              <a:buNone/>
            </a:pPr>
            <a:r>
              <a:rPr lang="en-US" sz="5600" dirty="0" smtClean="0"/>
              <a:t>What Do We Need to Know?</a:t>
            </a:r>
          </a:p>
          <a:p>
            <a:pPr marL="0" indent="0" algn="ctr">
              <a:buNone/>
            </a:pPr>
            <a:endParaRPr lang="en-US" sz="4400" dirty="0"/>
          </a:p>
          <a:p>
            <a:pPr>
              <a:buFontTx/>
              <a:buChar char="-"/>
            </a:pPr>
            <a:r>
              <a:rPr lang="en-US" sz="4400" dirty="0" smtClean="0"/>
              <a:t>Demographics</a:t>
            </a:r>
          </a:p>
          <a:p>
            <a:pPr>
              <a:buFontTx/>
              <a:buChar char="-"/>
            </a:pPr>
            <a:r>
              <a:rPr lang="en-US" sz="4400" dirty="0" smtClean="0"/>
              <a:t>Academic background</a:t>
            </a:r>
          </a:p>
          <a:p>
            <a:pPr>
              <a:buFontTx/>
              <a:buChar char="-"/>
            </a:pPr>
            <a:r>
              <a:rPr lang="en-US" sz="4400" dirty="0" smtClean="0"/>
              <a:t>Learning strategies </a:t>
            </a:r>
          </a:p>
          <a:p>
            <a:pPr>
              <a:buFontTx/>
              <a:buChar char="-"/>
            </a:pPr>
            <a:r>
              <a:rPr lang="en-US" sz="4400" dirty="0" smtClean="0"/>
              <a:t>Interactions with other students &amp; teachers</a:t>
            </a:r>
          </a:p>
          <a:p>
            <a:pPr>
              <a:buFontTx/>
              <a:buChar char="-"/>
            </a:pPr>
            <a:r>
              <a:rPr lang="en-US" sz="4400" dirty="0" smtClean="0"/>
              <a:t>Expected academic perseverance</a:t>
            </a:r>
          </a:p>
          <a:p>
            <a:pPr>
              <a:buFontTx/>
              <a:buChar char="-"/>
            </a:pPr>
            <a:r>
              <a:rPr lang="en-US" sz="4400" dirty="0" smtClean="0"/>
              <a:t>Expected academic &amp; social challenges</a:t>
            </a:r>
          </a:p>
          <a:p>
            <a:pPr>
              <a:buFontTx/>
              <a:buChar char="-"/>
            </a:pPr>
            <a:r>
              <a:rPr lang="en-US" sz="4400" dirty="0" smtClean="0"/>
              <a:t>Self-reported attitudes about preparation</a:t>
            </a:r>
          </a:p>
          <a:p>
            <a:pPr>
              <a:buFontTx/>
              <a:buChar char="-"/>
            </a:pPr>
            <a:r>
              <a:rPr lang="en-US" sz="4400" dirty="0" smtClean="0"/>
              <a:t>Expected academic difficulty</a:t>
            </a:r>
          </a:p>
          <a:p>
            <a:pPr>
              <a:buFontTx/>
              <a:buChar char="-"/>
            </a:pPr>
            <a:r>
              <a:rPr lang="en-US" sz="4400" dirty="0" smtClean="0"/>
              <a:t>Importance placed on campus environment</a:t>
            </a:r>
            <a:endParaRPr lang="en-US" sz="4400" dirty="0"/>
          </a:p>
          <a:p>
            <a:pPr marL="0" indent="0">
              <a:buNone/>
            </a:pPr>
            <a:endParaRPr lang="en-US" sz="4400" dirty="0" smtClean="0"/>
          </a:p>
          <a:p>
            <a:pPr marL="0" indent="0">
              <a:buNone/>
            </a:pPr>
            <a:endParaRPr lang="en-US" sz="4400" dirty="0"/>
          </a:p>
          <a:p>
            <a:pPr marL="0" indent="0">
              <a:buNone/>
            </a:pPr>
            <a:endParaRPr lang="en-US" sz="4400" dirty="0" smtClean="0"/>
          </a:p>
          <a:p>
            <a:pPr marL="0" indent="0">
              <a:buNone/>
            </a:pPr>
            <a:endParaRPr lang="en-US" sz="4400" dirty="0"/>
          </a:p>
          <a:p>
            <a:pPr marL="0" indent="0">
              <a:buNone/>
            </a:pPr>
            <a:endParaRPr lang="en-US" sz="4400" dirty="0"/>
          </a:p>
          <a:p>
            <a:pPr marL="0" indent="0">
              <a:buNone/>
            </a:pPr>
            <a:endParaRPr lang="en-US" sz="4400" dirty="0"/>
          </a:p>
        </p:txBody>
      </p:sp>
      <p:sp>
        <p:nvSpPr>
          <p:cNvPr id="4" name="Title 1"/>
          <p:cNvSpPr txBox="1">
            <a:spLocks/>
          </p:cNvSpPr>
          <p:nvPr/>
        </p:nvSpPr>
        <p:spPr>
          <a:xfrm>
            <a:off x="0" y="-1307"/>
            <a:ext cx="9143999" cy="96888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dirty="0"/>
          </a:p>
        </p:txBody>
      </p:sp>
    </p:spTree>
    <p:extLst>
      <p:ext uri="{BB962C8B-B14F-4D97-AF65-F5344CB8AC3E}">
        <p14:creationId xmlns:p14="http://schemas.microsoft.com/office/powerpoint/2010/main" val="1866504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66" y="871870"/>
            <a:ext cx="8445465" cy="5550195"/>
          </a:xfrm>
        </p:spPr>
        <p:txBody>
          <a:bodyPr>
            <a:normAutofit fontScale="70000" lnSpcReduction="20000"/>
          </a:bodyPr>
          <a:lstStyle/>
          <a:p>
            <a:pPr marL="0" indent="0" algn="ctr">
              <a:buNone/>
            </a:pPr>
            <a:r>
              <a:rPr lang="en-US" sz="7700" dirty="0" smtClean="0"/>
              <a:t>Ideas for Practice</a:t>
            </a:r>
          </a:p>
          <a:p>
            <a:pPr marL="0" indent="0">
              <a:buNone/>
            </a:pPr>
            <a:r>
              <a:rPr lang="en-US" sz="4400" b="1" dirty="0" smtClean="0"/>
              <a:t>Thing we can react to but can’t change </a:t>
            </a:r>
            <a:r>
              <a:rPr lang="en-US" sz="4400" dirty="0" smtClean="0"/>
              <a:t>– demographics, economy, etc.</a:t>
            </a:r>
          </a:p>
          <a:p>
            <a:pPr marL="0" indent="0">
              <a:buNone/>
            </a:pPr>
            <a:endParaRPr lang="en-US" sz="4400" dirty="0"/>
          </a:p>
          <a:p>
            <a:pPr marL="0" indent="0">
              <a:buNone/>
            </a:pPr>
            <a:r>
              <a:rPr lang="en-US" sz="4400" b="1" dirty="0" smtClean="0"/>
              <a:t>Things we can influence </a:t>
            </a:r>
            <a:r>
              <a:rPr lang="en-US" sz="4400" dirty="0" smtClean="0"/>
              <a:t>– HS curriculum, guidance counselors and other ‘gatekeepers,’ institutional culture, etc.</a:t>
            </a:r>
          </a:p>
          <a:p>
            <a:pPr marL="0" indent="0">
              <a:buNone/>
            </a:pPr>
            <a:endParaRPr lang="en-US" sz="4400" dirty="0"/>
          </a:p>
          <a:p>
            <a:pPr marL="0" indent="0">
              <a:buNone/>
            </a:pPr>
            <a:r>
              <a:rPr lang="en-US" sz="4400" b="1" dirty="0" smtClean="0"/>
              <a:t>Things we can control </a:t>
            </a:r>
            <a:r>
              <a:rPr lang="en-US" sz="4400" dirty="0" smtClean="0"/>
              <a:t>– curriculum, when students register, number of withdrawals, recognizing affective and cognitive learning, tapping into B+ and lower grade students’ motivation, etc.</a:t>
            </a:r>
          </a:p>
          <a:p>
            <a:pPr marL="0" indent="0" algn="ctr">
              <a:buNone/>
            </a:pPr>
            <a:endParaRPr lang="en-US" sz="4400" dirty="0"/>
          </a:p>
          <a:p>
            <a:pPr marL="0" indent="0" algn="ctr">
              <a:buNone/>
            </a:pPr>
            <a:endParaRPr lang="en-US" sz="4400" dirty="0"/>
          </a:p>
          <a:p>
            <a:pPr marL="0" indent="0">
              <a:buNone/>
            </a:pPr>
            <a:endParaRPr lang="en-US" sz="4400" dirty="0" smtClean="0"/>
          </a:p>
          <a:p>
            <a:pPr marL="0" indent="0">
              <a:buNone/>
            </a:pPr>
            <a:endParaRPr lang="en-US" sz="4400" dirty="0"/>
          </a:p>
          <a:p>
            <a:pPr marL="0" indent="0">
              <a:buNone/>
            </a:pPr>
            <a:endParaRPr lang="en-US" sz="4400" dirty="0" smtClean="0"/>
          </a:p>
          <a:p>
            <a:pPr marL="0" indent="0">
              <a:buNone/>
            </a:pPr>
            <a:endParaRPr lang="en-US" sz="4400" dirty="0"/>
          </a:p>
          <a:p>
            <a:pPr marL="0" indent="0">
              <a:buNone/>
            </a:pPr>
            <a:endParaRPr lang="en-US" sz="4400" dirty="0"/>
          </a:p>
          <a:p>
            <a:pPr marL="0" indent="0">
              <a:buNone/>
            </a:pPr>
            <a:endParaRPr lang="en-US" sz="4400" dirty="0"/>
          </a:p>
        </p:txBody>
      </p:sp>
      <p:sp>
        <p:nvSpPr>
          <p:cNvPr id="4" name="Title 1"/>
          <p:cNvSpPr txBox="1">
            <a:spLocks/>
          </p:cNvSpPr>
          <p:nvPr/>
        </p:nvSpPr>
        <p:spPr>
          <a:xfrm>
            <a:off x="0" y="-1307"/>
            <a:ext cx="9143999" cy="96888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dirty="0"/>
          </a:p>
        </p:txBody>
      </p:sp>
    </p:spTree>
    <p:extLst>
      <p:ext uri="{BB962C8B-B14F-4D97-AF65-F5344CB8AC3E}">
        <p14:creationId xmlns:p14="http://schemas.microsoft.com/office/powerpoint/2010/main" val="3130946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66" y="385012"/>
            <a:ext cx="8445465" cy="5996538"/>
          </a:xfrm>
        </p:spPr>
        <p:txBody>
          <a:bodyPr>
            <a:normAutofit fontScale="77500" lnSpcReduction="20000"/>
          </a:bodyPr>
          <a:lstStyle/>
          <a:p>
            <a:pPr marL="0" indent="0" algn="ctr">
              <a:buNone/>
            </a:pPr>
            <a:r>
              <a:rPr lang="en-US" sz="5600" dirty="0" smtClean="0"/>
              <a:t>What Do We Need to Know?</a:t>
            </a:r>
          </a:p>
          <a:p>
            <a:pPr marL="0" indent="0" algn="ctr">
              <a:buNone/>
            </a:pPr>
            <a:endParaRPr lang="en-US" sz="4400" dirty="0"/>
          </a:p>
          <a:p>
            <a:pPr>
              <a:buFontTx/>
              <a:buChar char="-"/>
            </a:pPr>
            <a:r>
              <a:rPr lang="en-US" sz="4400" dirty="0" smtClean="0"/>
              <a:t>Demographics</a:t>
            </a:r>
          </a:p>
          <a:p>
            <a:pPr>
              <a:buFontTx/>
              <a:buChar char="-"/>
            </a:pPr>
            <a:r>
              <a:rPr lang="en-US" sz="4400" dirty="0" smtClean="0"/>
              <a:t>Academic background</a:t>
            </a:r>
          </a:p>
          <a:p>
            <a:pPr>
              <a:buFontTx/>
              <a:buChar char="-"/>
            </a:pPr>
            <a:r>
              <a:rPr lang="en-US" sz="4400" dirty="0" smtClean="0">
                <a:solidFill>
                  <a:srgbClr val="FF0000"/>
                </a:solidFill>
              </a:rPr>
              <a:t>Learning strategies </a:t>
            </a:r>
          </a:p>
          <a:p>
            <a:pPr>
              <a:buFontTx/>
              <a:buChar char="-"/>
            </a:pPr>
            <a:r>
              <a:rPr lang="en-US" sz="4400" dirty="0" smtClean="0">
                <a:solidFill>
                  <a:srgbClr val="FF0000"/>
                </a:solidFill>
              </a:rPr>
              <a:t>Interactions with other students &amp; teachers</a:t>
            </a:r>
          </a:p>
          <a:p>
            <a:pPr>
              <a:buFontTx/>
              <a:buChar char="-"/>
            </a:pPr>
            <a:r>
              <a:rPr lang="en-US" sz="4400" dirty="0" smtClean="0">
                <a:solidFill>
                  <a:srgbClr val="FF0000"/>
                </a:solidFill>
              </a:rPr>
              <a:t>Expected academic perseverance</a:t>
            </a:r>
          </a:p>
          <a:p>
            <a:pPr>
              <a:buFontTx/>
              <a:buChar char="-"/>
            </a:pPr>
            <a:r>
              <a:rPr lang="en-US" sz="4400" dirty="0" smtClean="0">
                <a:solidFill>
                  <a:srgbClr val="FF0000"/>
                </a:solidFill>
              </a:rPr>
              <a:t>Expected academic &amp; social challenges</a:t>
            </a:r>
          </a:p>
          <a:p>
            <a:pPr>
              <a:buFontTx/>
              <a:buChar char="-"/>
            </a:pPr>
            <a:r>
              <a:rPr lang="en-US" sz="4400" dirty="0" smtClean="0">
                <a:solidFill>
                  <a:srgbClr val="FF0000"/>
                </a:solidFill>
              </a:rPr>
              <a:t>Self-reported attitudes about preparation</a:t>
            </a:r>
          </a:p>
          <a:p>
            <a:pPr>
              <a:buFontTx/>
              <a:buChar char="-"/>
            </a:pPr>
            <a:r>
              <a:rPr lang="en-US" sz="4400" dirty="0" smtClean="0">
                <a:solidFill>
                  <a:srgbClr val="FF0000"/>
                </a:solidFill>
              </a:rPr>
              <a:t>Expected academic difficulty</a:t>
            </a:r>
          </a:p>
          <a:p>
            <a:pPr>
              <a:buFontTx/>
              <a:buChar char="-"/>
            </a:pPr>
            <a:r>
              <a:rPr lang="en-US" sz="4400" dirty="0" smtClean="0">
                <a:solidFill>
                  <a:srgbClr val="FF0000"/>
                </a:solidFill>
              </a:rPr>
              <a:t>Importance placed on campus environment</a:t>
            </a:r>
            <a:endParaRPr lang="en-US" sz="4400" dirty="0">
              <a:solidFill>
                <a:srgbClr val="FF0000"/>
              </a:solidFill>
            </a:endParaRPr>
          </a:p>
          <a:p>
            <a:pPr marL="0" indent="0">
              <a:buNone/>
            </a:pPr>
            <a:endParaRPr lang="en-US" sz="4400" dirty="0" smtClean="0"/>
          </a:p>
          <a:p>
            <a:pPr marL="0" indent="0">
              <a:buNone/>
            </a:pPr>
            <a:endParaRPr lang="en-US" sz="4400" dirty="0"/>
          </a:p>
          <a:p>
            <a:pPr marL="0" indent="0">
              <a:buNone/>
            </a:pPr>
            <a:endParaRPr lang="en-US" sz="4400" dirty="0" smtClean="0"/>
          </a:p>
          <a:p>
            <a:pPr marL="0" indent="0">
              <a:buNone/>
            </a:pPr>
            <a:endParaRPr lang="en-US" sz="4400" dirty="0"/>
          </a:p>
          <a:p>
            <a:pPr marL="0" indent="0">
              <a:buNone/>
            </a:pPr>
            <a:endParaRPr lang="en-US" sz="4400" dirty="0"/>
          </a:p>
          <a:p>
            <a:pPr marL="0" indent="0">
              <a:buNone/>
            </a:pPr>
            <a:endParaRPr lang="en-US" sz="4400" dirty="0"/>
          </a:p>
        </p:txBody>
      </p:sp>
      <p:sp>
        <p:nvSpPr>
          <p:cNvPr id="4" name="Title 1"/>
          <p:cNvSpPr txBox="1">
            <a:spLocks/>
          </p:cNvSpPr>
          <p:nvPr/>
        </p:nvSpPr>
        <p:spPr>
          <a:xfrm>
            <a:off x="0" y="-1307"/>
            <a:ext cx="9143999" cy="96888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dirty="0"/>
          </a:p>
        </p:txBody>
      </p:sp>
    </p:spTree>
    <p:extLst>
      <p:ext uri="{BB962C8B-B14F-4D97-AF65-F5344CB8AC3E}">
        <p14:creationId xmlns:p14="http://schemas.microsoft.com/office/powerpoint/2010/main" val="2279811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226518"/>
            <a:ext cx="7886700" cy="654518"/>
          </a:xfrm>
        </p:spPr>
        <p:txBody>
          <a:bodyPr>
            <a:normAutofit/>
          </a:bodyPr>
          <a:lstStyle/>
          <a:p>
            <a:pPr marL="0" indent="0" algn="ctr">
              <a:buNone/>
            </a:pPr>
            <a:r>
              <a:rPr lang="en-US" sz="2400" dirty="0" smtClean="0"/>
              <a:t>See handout for background information about the survey</a:t>
            </a:r>
            <a:endParaRPr lang="en-US" sz="2400" dirty="0"/>
          </a:p>
        </p:txBody>
      </p:sp>
      <p:pic>
        <p:nvPicPr>
          <p:cNvPr id="4" name="Picture 2" descr="https://encrypted-tbn3.gstatic.com/images?q=tbn:ANd9GcQa0LRaXGKUjAPkSp1jdtYwQ8-SGK6kDGDt6XYTq2P3fCXkmQ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202" y="1186848"/>
            <a:ext cx="8065596" cy="2855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349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0932"/>
            <a:ext cx="9143999" cy="968887"/>
          </a:xfrm>
          <a:ln>
            <a:solidFill>
              <a:schemeClr val="tx1"/>
            </a:solidFill>
          </a:ln>
        </p:spPr>
        <p:txBody>
          <a:bodyPr>
            <a:normAutofit/>
          </a:bodyPr>
          <a:lstStyle/>
          <a:p>
            <a:pPr algn="ctr"/>
            <a:r>
              <a:rPr lang="en-US" sz="2400" dirty="0" smtClean="0"/>
              <a:t>Finding 1. Students expect to spend more time on academic preparation in college than they did in their last year of high school.</a:t>
            </a:r>
            <a:endParaRPr lang="en-US" sz="2400" dirty="0"/>
          </a:p>
        </p:txBody>
      </p:sp>
      <p:graphicFrame>
        <p:nvGraphicFramePr>
          <p:cNvPr id="6" name="Chart 5"/>
          <p:cNvGraphicFramePr>
            <a:graphicFrameLocks/>
          </p:cNvGraphicFramePr>
          <p:nvPr>
            <p:extLst>
              <p:ext uri="{D42A27DB-BD31-4B8C-83A1-F6EECF244321}">
                <p14:modId xmlns:p14="http://schemas.microsoft.com/office/powerpoint/2010/main" val="2247569843"/>
              </p:ext>
            </p:extLst>
          </p:nvPr>
        </p:nvGraphicFramePr>
        <p:xfrm>
          <a:off x="210853" y="917120"/>
          <a:ext cx="8724141" cy="58755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401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623253362"/>
              </p:ext>
            </p:extLst>
          </p:nvPr>
        </p:nvGraphicFramePr>
        <p:xfrm>
          <a:off x="149190" y="914400"/>
          <a:ext cx="8994809" cy="5943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0" y="-10932"/>
            <a:ext cx="9143999" cy="968887"/>
          </a:xfrm>
          <a:ln>
            <a:solidFill>
              <a:schemeClr val="tx1"/>
            </a:solidFill>
          </a:ln>
        </p:spPr>
        <p:txBody>
          <a:bodyPr>
            <a:normAutofit/>
          </a:bodyPr>
          <a:lstStyle/>
          <a:p>
            <a:pPr algn="ctr"/>
            <a:r>
              <a:rPr lang="en-US" sz="2400" dirty="0"/>
              <a:t>Finding 2. Students expect college to be more challenging and requiring more preparation and work.</a:t>
            </a:r>
          </a:p>
        </p:txBody>
      </p:sp>
    </p:spTree>
    <p:extLst>
      <p:ext uri="{BB962C8B-B14F-4D97-AF65-F5344CB8AC3E}">
        <p14:creationId xmlns:p14="http://schemas.microsoft.com/office/powerpoint/2010/main" val="949699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967</TotalTime>
  <Words>819</Words>
  <Application>Microsoft Office PowerPoint</Application>
  <PresentationFormat>On-screen Show (4:3)</PresentationFormat>
  <Paragraphs>117</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Reflecting on Students’ Past &amp; Expectations for the Future</vt:lpstr>
      <vt:lpstr>Narratives about Today’s New Students</vt:lpstr>
      <vt:lpstr>PowerPoint Presentation</vt:lpstr>
      <vt:lpstr>PowerPoint Presentation</vt:lpstr>
      <vt:lpstr>PowerPoint Presentation</vt:lpstr>
      <vt:lpstr>PowerPoint Presentation</vt:lpstr>
      <vt:lpstr>PowerPoint Presentation</vt:lpstr>
      <vt:lpstr>Finding 1. Students expect to spend more time on academic preparation in college than they did in their last year of high school.</vt:lpstr>
      <vt:lpstr>Finding 2. Students expect college to be more challenging and requiring more preparation and work.</vt:lpstr>
      <vt:lpstr>Finding 3. Students generally feel academically prepared for college. However, there are significant differences between A- or higher and B+ or lower students.</vt:lpstr>
      <vt:lpstr>Finding 3. Students generally feel academically prepared for college. However, there are significant differences between A- or higher and B+ or lower students.</vt:lpstr>
      <vt:lpstr>Finding 3. Students generally feel academically prepared for college. However, there are significant differences between A- or higher and B+ or lower students.</vt:lpstr>
      <vt:lpstr>Finding 4. Students expect to struggle with managing time. Students also expect a collaborative and more diverse environment in college.</vt:lpstr>
      <vt:lpstr>Finding 4. Students expect to struggle with managing time. Students also expect a collaborative and more diverse environment in college.</vt:lpstr>
      <vt:lpstr>Finding 4. Students expect to struggle with managing time. Students also expect a collaborative and more diverse environment in college.</vt:lpstr>
      <vt:lpstr>PowerPoint Presentation</vt:lpstr>
      <vt:lpstr>PowerPoint Presentation</vt:lpstr>
    </vt:vector>
  </TitlesOfParts>
  <Company>Illinois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 Macin</dc:creator>
  <cp:lastModifiedBy>cissadmin</cp:lastModifiedBy>
  <cp:revision>87</cp:revision>
  <dcterms:created xsi:type="dcterms:W3CDTF">2010-07-20T15:39:14Z</dcterms:created>
  <dcterms:modified xsi:type="dcterms:W3CDTF">2016-01-05T22:21:54Z</dcterms:modified>
</cp:coreProperties>
</file>