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72" r:id="rId4"/>
    <p:sldId id="273" r:id="rId5"/>
    <p:sldId id="287" r:id="rId6"/>
    <p:sldId id="260" r:id="rId7"/>
    <p:sldId id="258" r:id="rId8"/>
    <p:sldId id="261" r:id="rId9"/>
    <p:sldId id="262" r:id="rId10"/>
    <p:sldId id="263" r:id="rId11"/>
    <p:sldId id="264" r:id="rId12"/>
    <p:sldId id="274" r:id="rId13"/>
    <p:sldId id="276" r:id="rId14"/>
    <p:sldId id="265" r:id="rId15"/>
    <p:sldId id="268" r:id="rId16"/>
    <p:sldId id="267" r:id="rId17"/>
    <p:sldId id="269" r:id="rId18"/>
    <p:sldId id="277" r:id="rId19"/>
    <p:sldId id="270" r:id="rId20"/>
    <p:sldId id="280" r:id="rId21"/>
    <p:sldId id="266" r:id="rId22"/>
    <p:sldId id="271" r:id="rId23"/>
    <p:sldId id="279" r:id="rId24"/>
    <p:sldId id="278" r:id="rId25"/>
    <p:sldId id="275" r:id="rId26"/>
    <p:sldId id="281" r:id="rId27"/>
    <p:sldId id="282" r:id="rId28"/>
    <p:sldId id="283" r:id="rId29"/>
    <p:sldId id="284"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Google%20Drive\Brighton%20RESEARCH\Survey%20Data%20Pre%20Post%20Mea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Google%20Drive\Brighton%20RESEARCH\Survey%20Data%20Pre%20Post%20Mea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ll\Google%20Drive\Brighton%20RESEARCH\Survey%20Data%20Pre%20Post%20Mea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Google%20Drive\Brighton%20RESEARCH\Survey%20Data%20Pre%20Post%20Mea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Google%20Drive\Brighton%20RESEARCH\Survey%20Data%20Pre%20Post%20Mean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000" dirty="0"/>
              <a:t>I am confident in my ability to navigate a new place</a:t>
            </a:r>
          </a:p>
        </c:rich>
      </c:tx>
      <c:layout>
        <c:manualLayout>
          <c:xMode val="edge"/>
          <c:yMode val="edge"/>
          <c:x val="0.14268753958244401"/>
          <c:y val="9.0543869217579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Navigate!$A$4</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Navigate!$A$5</c:f>
              <c:numCache>
                <c:formatCode>General</c:formatCode>
                <c:ptCount val="1"/>
                <c:pt idx="0">
                  <c:v>4.6499999999999977</c:v>
                </c:pt>
              </c:numCache>
            </c:numRef>
          </c:val>
        </c:ser>
        <c:ser>
          <c:idx val="1"/>
          <c:order val="1"/>
          <c:tx>
            <c:strRef>
              <c:f>Navigate!$B$4</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Navigate!$B$5</c:f>
              <c:numCache>
                <c:formatCode>General</c:formatCode>
                <c:ptCount val="1"/>
                <c:pt idx="0">
                  <c:v>3.59</c:v>
                </c:pt>
              </c:numCache>
            </c:numRef>
          </c:val>
        </c:ser>
        <c:dLbls>
          <c:dLblPos val="inEnd"/>
          <c:showLegendKey val="0"/>
          <c:showVal val="1"/>
          <c:showCatName val="0"/>
          <c:showSerName val="0"/>
          <c:showPercent val="0"/>
          <c:showBubbleSize val="0"/>
        </c:dLbls>
        <c:gapWidth val="65"/>
        <c:axId val="253801336"/>
        <c:axId val="253801728"/>
      </c:barChart>
      <c:catAx>
        <c:axId val="253801336"/>
        <c:scaling>
          <c:orientation val="minMax"/>
        </c:scaling>
        <c:delete val="1"/>
        <c:axPos val="l"/>
        <c:numFmt formatCode="General" sourceLinked="1"/>
        <c:majorTickMark val="none"/>
        <c:minorTickMark val="none"/>
        <c:tickLblPos val="nextTo"/>
        <c:crossAx val="253801728"/>
        <c:crosses val="autoZero"/>
        <c:auto val="1"/>
        <c:lblAlgn val="ctr"/>
        <c:lblOffset val="100"/>
        <c:noMultiLvlLbl val="0"/>
      </c:catAx>
      <c:valAx>
        <c:axId val="253801728"/>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3801336"/>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am comfortable in unfamiliar situations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18932570816841"/>
          <c:y val="0.167314477761938"/>
          <c:w val="0.74155818179257105"/>
          <c:h val="0.58246785896549902"/>
        </c:manualLayout>
      </c:layout>
      <c:barChart>
        <c:barDir val="bar"/>
        <c:grouping val="clustered"/>
        <c:varyColors val="0"/>
        <c:ser>
          <c:idx val="0"/>
          <c:order val="0"/>
          <c:tx>
            <c:strRef>
              <c:f>Unfamiliar!$A$4</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Unfamiliar!$A$5</c:f>
              <c:numCache>
                <c:formatCode>General</c:formatCode>
                <c:ptCount val="1"/>
                <c:pt idx="0">
                  <c:v>4.18</c:v>
                </c:pt>
              </c:numCache>
            </c:numRef>
          </c:val>
        </c:ser>
        <c:ser>
          <c:idx val="1"/>
          <c:order val="1"/>
          <c:tx>
            <c:strRef>
              <c:f>Unfamiliar!$B$4</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Unfamiliar!$B$5</c:f>
              <c:numCache>
                <c:formatCode>General</c:formatCode>
                <c:ptCount val="1"/>
                <c:pt idx="0">
                  <c:v>3.12</c:v>
                </c:pt>
              </c:numCache>
            </c:numRef>
          </c:val>
        </c:ser>
        <c:dLbls>
          <c:dLblPos val="inEnd"/>
          <c:showLegendKey val="0"/>
          <c:showVal val="1"/>
          <c:showCatName val="0"/>
          <c:showSerName val="0"/>
          <c:showPercent val="0"/>
          <c:showBubbleSize val="0"/>
        </c:dLbls>
        <c:gapWidth val="65"/>
        <c:axId val="253798984"/>
        <c:axId val="253799376"/>
      </c:barChart>
      <c:catAx>
        <c:axId val="253798984"/>
        <c:scaling>
          <c:orientation val="minMax"/>
        </c:scaling>
        <c:delete val="1"/>
        <c:axPos val="l"/>
        <c:numFmt formatCode="General" sourceLinked="1"/>
        <c:majorTickMark val="none"/>
        <c:minorTickMark val="none"/>
        <c:tickLblPos val="nextTo"/>
        <c:crossAx val="253799376"/>
        <c:crosses val="autoZero"/>
        <c:auto val="1"/>
        <c:lblAlgn val="ctr"/>
        <c:lblOffset val="100"/>
        <c:noMultiLvlLbl val="0"/>
      </c:catAx>
      <c:valAx>
        <c:axId val="253799376"/>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30646176383587098"/>
              <c:y val="0.8451022154260640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3798984"/>
        <c:crosses val="autoZero"/>
        <c:crossBetween val="between"/>
        <c:majorUnit val="1"/>
      </c:valAx>
      <c:spPr>
        <a:noFill/>
        <a:ln>
          <a:noFill/>
        </a:ln>
        <a:effectLst/>
      </c:spPr>
    </c:plotArea>
    <c:legend>
      <c:legendPos val="r"/>
      <c:layout>
        <c:manualLayout>
          <c:xMode val="edge"/>
          <c:yMode val="edge"/>
          <c:x val="1.3054808220528799E-2"/>
          <c:y val="0.43069205935506399"/>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feel anxious when I don't understand something right away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Anxious!$A$4</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Anxious!$A$5</c:f>
              <c:numCache>
                <c:formatCode>General</c:formatCode>
                <c:ptCount val="1"/>
                <c:pt idx="0">
                  <c:v>2.59</c:v>
                </c:pt>
              </c:numCache>
            </c:numRef>
          </c:val>
        </c:ser>
        <c:ser>
          <c:idx val="1"/>
          <c:order val="1"/>
          <c:tx>
            <c:strRef>
              <c:f>Anxious!$B$4</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Anxious!$B$5</c:f>
              <c:numCache>
                <c:formatCode>General</c:formatCode>
                <c:ptCount val="1"/>
                <c:pt idx="0">
                  <c:v>3.24</c:v>
                </c:pt>
              </c:numCache>
            </c:numRef>
          </c:val>
        </c:ser>
        <c:dLbls>
          <c:dLblPos val="inEnd"/>
          <c:showLegendKey val="0"/>
          <c:showVal val="1"/>
          <c:showCatName val="0"/>
          <c:showSerName val="0"/>
          <c:showPercent val="0"/>
          <c:showBubbleSize val="0"/>
        </c:dLbls>
        <c:gapWidth val="65"/>
        <c:axId val="255940656"/>
        <c:axId val="255942224"/>
      </c:barChart>
      <c:catAx>
        <c:axId val="255940656"/>
        <c:scaling>
          <c:orientation val="minMax"/>
        </c:scaling>
        <c:delete val="1"/>
        <c:axPos val="l"/>
        <c:numFmt formatCode="General" sourceLinked="1"/>
        <c:majorTickMark val="none"/>
        <c:minorTickMark val="none"/>
        <c:tickLblPos val="nextTo"/>
        <c:crossAx val="255942224"/>
        <c:crosses val="autoZero"/>
        <c:auto val="1"/>
        <c:lblAlgn val="ctr"/>
        <c:lblOffset val="100"/>
        <c:noMultiLvlLbl val="0"/>
      </c:catAx>
      <c:valAx>
        <c:axId val="255942224"/>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40656"/>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am comfortable being by myself in new places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18932570816841"/>
          <c:y val="0.167314477761938"/>
          <c:w val="0.74155818179257105"/>
          <c:h val="0.58246785896549902"/>
        </c:manualLayout>
      </c:layout>
      <c:barChart>
        <c:barDir val="bar"/>
        <c:grouping val="clustered"/>
        <c:varyColors val="0"/>
        <c:ser>
          <c:idx val="0"/>
          <c:order val="0"/>
          <c:tx>
            <c:strRef>
              <c:f>NewPlaces!$A$7</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NewPlaces!$A$8</c:f>
              <c:numCache>
                <c:formatCode>General</c:formatCode>
                <c:ptCount val="1"/>
                <c:pt idx="0">
                  <c:v>4.1199999999999983</c:v>
                </c:pt>
              </c:numCache>
            </c:numRef>
          </c:val>
        </c:ser>
        <c:ser>
          <c:idx val="1"/>
          <c:order val="1"/>
          <c:tx>
            <c:strRef>
              <c:f>NewPlaces!$B$7</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NewPlaces!$B$8</c:f>
              <c:numCache>
                <c:formatCode>General</c:formatCode>
                <c:ptCount val="1"/>
                <c:pt idx="0">
                  <c:v>3.47</c:v>
                </c:pt>
              </c:numCache>
            </c:numRef>
          </c:val>
        </c:ser>
        <c:dLbls>
          <c:dLblPos val="inEnd"/>
          <c:showLegendKey val="0"/>
          <c:showVal val="1"/>
          <c:showCatName val="0"/>
          <c:showSerName val="0"/>
          <c:showPercent val="0"/>
          <c:showBubbleSize val="0"/>
        </c:dLbls>
        <c:gapWidth val="65"/>
        <c:axId val="255938696"/>
        <c:axId val="255944968"/>
      </c:barChart>
      <c:catAx>
        <c:axId val="255938696"/>
        <c:scaling>
          <c:orientation val="minMax"/>
        </c:scaling>
        <c:delete val="1"/>
        <c:axPos val="l"/>
        <c:numFmt formatCode="General" sourceLinked="1"/>
        <c:majorTickMark val="none"/>
        <c:minorTickMark val="none"/>
        <c:tickLblPos val="nextTo"/>
        <c:crossAx val="255944968"/>
        <c:crosses val="autoZero"/>
        <c:auto val="1"/>
        <c:lblAlgn val="ctr"/>
        <c:lblOffset val="100"/>
        <c:noMultiLvlLbl val="0"/>
      </c:catAx>
      <c:valAx>
        <c:axId val="255944968"/>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30646176383587098"/>
              <c:y val="0.8451022154260640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38696"/>
        <c:crosses val="autoZero"/>
        <c:crossBetween val="between"/>
        <c:majorUnit val="1"/>
      </c:valAx>
      <c:spPr>
        <a:noFill/>
        <a:ln>
          <a:noFill/>
        </a:ln>
        <a:effectLst/>
      </c:spPr>
    </c:plotArea>
    <c:legend>
      <c:legendPos val="r"/>
      <c:layout>
        <c:manualLayout>
          <c:xMode val="edge"/>
          <c:yMode val="edge"/>
          <c:x val="1.3054808220528799E-2"/>
          <c:y val="0.43069205935506399"/>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I'm okay with changing my plans 'on the fly'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OnTheFly!$A$3</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OnTheFly!$A$4</c:f>
              <c:numCache>
                <c:formatCode>General</c:formatCode>
                <c:ptCount val="1"/>
                <c:pt idx="0">
                  <c:v>4.53</c:v>
                </c:pt>
              </c:numCache>
            </c:numRef>
          </c:val>
        </c:ser>
        <c:ser>
          <c:idx val="1"/>
          <c:order val="1"/>
          <c:tx>
            <c:strRef>
              <c:f>OnTheFly!$B$3</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OnTheFly!$B$4</c:f>
              <c:numCache>
                <c:formatCode>General</c:formatCode>
                <c:ptCount val="1"/>
                <c:pt idx="0">
                  <c:v>3.82</c:v>
                </c:pt>
              </c:numCache>
            </c:numRef>
          </c:val>
        </c:ser>
        <c:dLbls>
          <c:dLblPos val="inEnd"/>
          <c:showLegendKey val="0"/>
          <c:showVal val="1"/>
          <c:showCatName val="0"/>
          <c:showSerName val="0"/>
          <c:showPercent val="0"/>
          <c:showBubbleSize val="0"/>
        </c:dLbls>
        <c:gapWidth val="65"/>
        <c:axId val="255941440"/>
        <c:axId val="255937912"/>
      </c:barChart>
      <c:catAx>
        <c:axId val="255941440"/>
        <c:scaling>
          <c:orientation val="minMax"/>
        </c:scaling>
        <c:delete val="1"/>
        <c:axPos val="l"/>
        <c:numFmt formatCode="General" sourceLinked="1"/>
        <c:majorTickMark val="none"/>
        <c:minorTickMark val="none"/>
        <c:tickLblPos val="nextTo"/>
        <c:crossAx val="255937912"/>
        <c:crosses val="autoZero"/>
        <c:auto val="1"/>
        <c:lblAlgn val="ctr"/>
        <c:lblOffset val="100"/>
        <c:noMultiLvlLbl val="0"/>
      </c:catAx>
      <c:valAx>
        <c:axId val="255937912"/>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41440"/>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have a good understanding of international issues</a:t>
            </a:r>
          </a:p>
        </c:rich>
      </c:tx>
      <c:layout>
        <c:manualLayout>
          <c:xMode val="edge"/>
          <c:yMode val="edge"/>
          <c:x val="0.14436612269278201"/>
          <c:y val="0.1024851069324050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IntlIssues!$A$3</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IntlIssues!$A$4</c:f>
              <c:numCache>
                <c:formatCode>General</c:formatCode>
                <c:ptCount val="1"/>
                <c:pt idx="0">
                  <c:v>4.24</c:v>
                </c:pt>
              </c:numCache>
            </c:numRef>
          </c:val>
        </c:ser>
        <c:ser>
          <c:idx val="1"/>
          <c:order val="1"/>
          <c:tx>
            <c:strRef>
              <c:f>IntlIssues!$B$3</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IntlIssues!$B$4</c:f>
              <c:numCache>
                <c:formatCode>General</c:formatCode>
                <c:ptCount val="1"/>
                <c:pt idx="0">
                  <c:v>2.65</c:v>
                </c:pt>
              </c:numCache>
            </c:numRef>
          </c:val>
        </c:ser>
        <c:dLbls>
          <c:dLblPos val="inEnd"/>
          <c:showLegendKey val="0"/>
          <c:showVal val="1"/>
          <c:showCatName val="0"/>
          <c:showSerName val="0"/>
          <c:showPercent val="0"/>
          <c:showBubbleSize val="0"/>
        </c:dLbls>
        <c:gapWidth val="65"/>
        <c:axId val="255939480"/>
        <c:axId val="255942616"/>
      </c:barChart>
      <c:catAx>
        <c:axId val="255939480"/>
        <c:scaling>
          <c:orientation val="minMax"/>
        </c:scaling>
        <c:delete val="1"/>
        <c:axPos val="l"/>
        <c:numFmt formatCode="General" sourceLinked="1"/>
        <c:majorTickMark val="none"/>
        <c:minorTickMark val="none"/>
        <c:tickLblPos val="nextTo"/>
        <c:crossAx val="255942616"/>
        <c:crosses val="autoZero"/>
        <c:auto val="1"/>
        <c:lblAlgn val="ctr"/>
        <c:lblOffset val="100"/>
        <c:noMultiLvlLbl val="0"/>
      </c:catAx>
      <c:valAx>
        <c:axId val="255942616"/>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39480"/>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have a good understanding of the culture of my study abroad host country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HostCulture!$A$3</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HostCulture!$A$4</c:f>
              <c:numCache>
                <c:formatCode>General</c:formatCode>
                <c:ptCount val="1"/>
                <c:pt idx="0">
                  <c:v>4.71</c:v>
                </c:pt>
              </c:numCache>
            </c:numRef>
          </c:val>
        </c:ser>
        <c:ser>
          <c:idx val="1"/>
          <c:order val="1"/>
          <c:tx>
            <c:strRef>
              <c:f>HostCulture!$B$3</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HostCulture!$B$4</c:f>
              <c:numCache>
                <c:formatCode>General</c:formatCode>
                <c:ptCount val="1"/>
                <c:pt idx="0">
                  <c:v>3.12</c:v>
                </c:pt>
              </c:numCache>
            </c:numRef>
          </c:val>
        </c:ser>
        <c:dLbls>
          <c:dLblPos val="inEnd"/>
          <c:showLegendKey val="0"/>
          <c:showVal val="1"/>
          <c:showCatName val="0"/>
          <c:showSerName val="0"/>
          <c:showPercent val="0"/>
          <c:showBubbleSize val="0"/>
        </c:dLbls>
        <c:gapWidth val="65"/>
        <c:axId val="255938304"/>
        <c:axId val="255939872"/>
      </c:barChart>
      <c:catAx>
        <c:axId val="255938304"/>
        <c:scaling>
          <c:orientation val="minMax"/>
        </c:scaling>
        <c:delete val="1"/>
        <c:axPos val="l"/>
        <c:numFmt formatCode="General" sourceLinked="1"/>
        <c:majorTickMark val="none"/>
        <c:minorTickMark val="none"/>
        <c:tickLblPos val="nextTo"/>
        <c:crossAx val="255939872"/>
        <c:crosses val="autoZero"/>
        <c:auto val="1"/>
        <c:lblAlgn val="ctr"/>
        <c:lblOffset val="100"/>
        <c:noMultiLvlLbl val="0"/>
      </c:catAx>
      <c:valAx>
        <c:axId val="255939872"/>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38304"/>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 have a diverse group of friends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0939172406669199"/>
          <c:y val="0.254907702612022"/>
          <c:w val="0.74155818179257105"/>
          <c:h val="0.49487463411541499"/>
        </c:manualLayout>
      </c:layout>
      <c:barChart>
        <c:barDir val="bar"/>
        <c:grouping val="clustered"/>
        <c:varyColors val="0"/>
        <c:ser>
          <c:idx val="0"/>
          <c:order val="0"/>
          <c:tx>
            <c:strRef>
              <c:f>Friends!$A$4</c:f>
              <c:strCache>
                <c:ptCount val="1"/>
                <c:pt idx="0">
                  <c:v>Post-Experience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Friends!$A$5</c:f>
              <c:numCache>
                <c:formatCode>General</c:formatCode>
                <c:ptCount val="1"/>
                <c:pt idx="0">
                  <c:v>4.24</c:v>
                </c:pt>
              </c:numCache>
            </c:numRef>
          </c:val>
        </c:ser>
        <c:ser>
          <c:idx val="1"/>
          <c:order val="1"/>
          <c:tx>
            <c:strRef>
              <c:f>Friends!$B$4</c:f>
              <c:strCache>
                <c:ptCount val="1"/>
                <c:pt idx="0">
                  <c:v>Pre-Departure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Friends!$B$5</c:f>
              <c:numCache>
                <c:formatCode>General</c:formatCode>
                <c:ptCount val="1"/>
                <c:pt idx="0">
                  <c:v>2.94</c:v>
                </c:pt>
              </c:numCache>
            </c:numRef>
          </c:val>
        </c:ser>
        <c:dLbls>
          <c:dLblPos val="inEnd"/>
          <c:showLegendKey val="0"/>
          <c:showVal val="1"/>
          <c:showCatName val="0"/>
          <c:showSerName val="0"/>
          <c:showPercent val="0"/>
          <c:showBubbleSize val="0"/>
        </c:dLbls>
        <c:gapWidth val="65"/>
        <c:axId val="255940264"/>
        <c:axId val="255941048"/>
      </c:barChart>
      <c:catAx>
        <c:axId val="255940264"/>
        <c:scaling>
          <c:orientation val="minMax"/>
        </c:scaling>
        <c:delete val="1"/>
        <c:axPos val="l"/>
        <c:numFmt formatCode="General" sourceLinked="1"/>
        <c:majorTickMark val="none"/>
        <c:minorTickMark val="none"/>
        <c:tickLblPos val="nextTo"/>
        <c:crossAx val="255941048"/>
        <c:crosses val="autoZero"/>
        <c:auto val="1"/>
        <c:lblAlgn val="ctr"/>
        <c:lblOffset val="100"/>
        <c:noMultiLvlLbl val="0"/>
      </c:catAx>
      <c:valAx>
        <c:axId val="255941048"/>
        <c:scaling>
          <c:orientation val="minMax"/>
          <c:max val="5"/>
          <c:min val="1"/>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100"/>
                  <a:t>Rating Scale</a:t>
                </a:r>
              </a:p>
              <a:p>
                <a:pPr>
                  <a:defRPr/>
                </a:pPr>
                <a:r>
                  <a:rPr lang="en-US" sz="1100"/>
                  <a:t>1= Strongly Disagree to 5 = Strongly Agree</a:t>
                </a:r>
              </a:p>
            </c:rich>
          </c:tx>
          <c:layout>
            <c:manualLayout>
              <c:xMode val="edge"/>
              <c:yMode val="edge"/>
              <c:x val="0.28022443527296098"/>
              <c:y val="0.825171980663591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255940264"/>
        <c:crosses val="autoZero"/>
        <c:crossBetween val="between"/>
        <c:majorUnit val="1"/>
      </c:valAx>
      <c:spPr>
        <a:noFill/>
        <a:ln>
          <a:noFill/>
        </a:ln>
        <a:effectLst/>
      </c:spPr>
    </c:plotArea>
    <c:legend>
      <c:legendPos val="r"/>
      <c:layout>
        <c:manualLayout>
          <c:xMode val="edge"/>
          <c:yMode val="edge"/>
          <c:x val="1.06695965329915E-2"/>
          <c:y val="0.43462820225516102"/>
          <c:w val="0.17835842970433699"/>
          <c:h val="0.134530026232583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6D245-B0D7-45ED-8E05-CB4AFE4E4FFA}" type="datetimeFigureOut">
              <a:rPr lang="en-US" smtClean="0"/>
              <a:t>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839FA-6216-4769-9219-6F56AB02FA33}" type="slidenum">
              <a:rPr lang="en-US" smtClean="0"/>
              <a:t>‹#›</a:t>
            </a:fld>
            <a:endParaRPr lang="en-US"/>
          </a:p>
        </p:txBody>
      </p:sp>
    </p:spTree>
    <p:extLst>
      <p:ext uri="{BB962C8B-B14F-4D97-AF65-F5344CB8AC3E}">
        <p14:creationId xmlns:p14="http://schemas.microsoft.com/office/powerpoint/2010/main" val="59566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7566" y="2130425"/>
            <a:ext cx="6622514" cy="11430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067566" y="3283922"/>
            <a:ext cx="6622514" cy="909499"/>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School of Teaching</a:t>
            </a:r>
            <a:r>
              <a:rPr lang="en-US" sz="900" baseline="0" dirty="0" smtClean="0">
                <a:latin typeface="Arial"/>
                <a:cs typeface="Arial"/>
              </a:rPr>
              <a:t> and Learning</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School of Teaching and Learning</a:t>
            </a:r>
            <a:endParaRPr lang="en-US" sz="900" dirty="0">
              <a:latin typeface="Arial"/>
              <a:cs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School of Teachi</a:t>
            </a:r>
            <a:r>
              <a:rPr lang="en-US" sz="900" baseline="0" dirty="0" smtClean="0">
                <a:latin typeface="Arial"/>
                <a:cs typeface="Arial"/>
              </a:rPr>
              <a:t>ng and Learning</a:t>
            </a:r>
            <a:endParaRPr lang="en-US" sz="900" dirty="0">
              <a:latin typeface="Arial"/>
              <a:cs typeface="Aria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072" y="274637"/>
            <a:ext cx="6629728" cy="914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072" y="1343522"/>
            <a:ext cx="6629728"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Lst>
  <p:txStyles>
    <p:titleStyle>
      <a:lvl1pPr algn="l" defTabSz="457200" rtl="0" eaLnBrk="1" latinLnBrk="0" hangingPunct="1">
        <a:spcBef>
          <a:spcPct val="0"/>
        </a:spcBef>
        <a:buNone/>
        <a:defRPr sz="4200" b="1" kern="1200" cap="small">
          <a:solidFill>
            <a:srgbClr val="CE1126"/>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pPr lvl="0">
              <a:spcBef>
                <a:spcPts val="0"/>
              </a:spcBef>
              <a:spcAft>
                <a:spcPts val="1200"/>
              </a:spcAft>
              <a:buClr>
                <a:srgbClr val="3F3F3F"/>
              </a:buClr>
              <a:buSzPct val="100000"/>
            </a:pPr>
            <a:r>
              <a:rPr lang="en-US" dirty="0">
                <a:solidFill>
                  <a:schemeClr val="tx1"/>
                </a:solidFill>
                <a:latin typeface="Times New Roman"/>
                <a:ea typeface="Times New Roman"/>
                <a:cs typeface="Times New Roman"/>
                <a:sym typeface="Times New Roman"/>
              </a:rPr>
              <a:t>Quantitative analysis of pre- and post </a:t>
            </a:r>
            <a:r>
              <a:rPr lang="en-US" dirty="0" smtClean="0">
                <a:solidFill>
                  <a:schemeClr val="tx1"/>
                </a:solidFill>
                <a:latin typeface="Times New Roman"/>
                <a:ea typeface="Times New Roman"/>
                <a:cs typeface="Times New Roman"/>
                <a:sym typeface="Times New Roman"/>
              </a:rPr>
              <a:t>survey (means)</a:t>
            </a:r>
            <a:endParaRPr lang="en-US" dirty="0">
              <a:solidFill>
                <a:schemeClr val="tx1"/>
              </a:solidFill>
              <a:latin typeface="Times New Roman"/>
              <a:ea typeface="Times New Roman"/>
              <a:cs typeface="Times New Roman"/>
              <a:sym typeface="Times New Roman"/>
            </a:endParaRPr>
          </a:p>
          <a:p>
            <a:pPr lvl="0">
              <a:spcBef>
                <a:spcPts val="0"/>
              </a:spcBef>
              <a:spcAft>
                <a:spcPts val="1200"/>
              </a:spcAft>
              <a:buClr>
                <a:srgbClr val="3F3F3F"/>
              </a:buClr>
              <a:buSzPct val="100000"/>
            </a:pPr>
            <a:r>
              <a:rPr lang="en-US" dirty="0">
                <a:solidFill>
                  <a:schemeClr val="tx1"/>
                </a:solidFill>
                <a:latin typeface="Times New Roman"/>
                <a:ea typeface="Times New Roman"/>
                <a:cs typeface="Times New Roman"/>
                <a:sym typeface="Times New Roman"/>
              </a:rPr>
              <a:t>Qualitative analysis of discussions and reflections</a:t>
            </a:r>
          </a:p>
          <a:p>
            <a:pPr lvl="1">
              <a:spcBef>
                <a:spcPts val="560"/>
              </a:spcBef>
              <a:spcAft>
                <a:spcPts val="1200"/>
              </a:spcAft>
              <a:buClr>
                <a:srgbClr val="3F3F3F"/>
              </a:buClr>
              <a:buSzPct val="100000"/>
            </a:pPr>
            <a:r>
              <a:rPr lang="en-US" dirty="0">
                <a:solidFill>
                  <a:schemeClr val="tx1"/>
                </a:solidFill>
                <a:latin typeface="Times New Roman"/>
                <a:ea typeface="Times New Roman"/>
                <a:cs typeface="Times New Roman"/>
                <a:sym typeface="Times New Roman"/>
              </a:rPr>
              <a:t>Identifying major themes</a:t>
            </a:r>
          </a:p>
          <a:p>
            <a:pPr lvl="0">
              <a:spcBef>
                <a:spcPts val="640"/>
              </a:spcBef>
              <a:spcAft>
                <a:spcPts val="1200"/>
              </a:spcAft>
              <a:buClr>
                <a:srgbClr val="3F3F3F"/>
              </a:buClr>
              <a:buSzPct val="100000"/>
            </a:pPr>
            <a:r>
              <a:rPr lang="en-US" dirty="0">
                <a:solidFill>
                  <a:schemeClr val="tx1"/>
                </a:solidFill>
                <a:latin typeface="Times New Roman"/>
                <a:ea typeface="Times New Roman"/>
                <a:cs typeface="Times New Roman"/>
                <a:sym typeface="Times New Roman"/>
              </a:rPr>
              <a:t>Constant Comparative Method (Glaser &amp; Strauss, 1967)</a:t>
            </a:r>
          </a:p>
          <a:p>
            <a:endParaRPr lang="en-US" dirty="0"/>
          </a:p>
        </p:txBody>
      </p:sp>
    </p:spTree>
    <p:extLst>
      <p:ext uri="{BB962C8B-B14F-4D97-AF65-F5344CB8AC3E}">
        <p14:creationId xmlns:p14="http://schemas.microsoft.com/office/powerpoint/2010/main" val="805042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Personal Development</a:t>
            </a:r>
          </a:p>
          <a:p>
            <a:pPr lvl="1">
              <a:buFont typeface="Arial" panose="020B0604020202020204" pitchFamily="34" charset="0"/>
              <a:buChar char="•"/>
            </a:pPr>
            <a:r>
              <a:rPr lang="en-US" i="1" dirty="0"/>
              <a:t>Increased Self-Confidence</a:t>
            </a:r>
            <a:endParaRPr lang="en-US" sz="4000" dirty="0"/>
          </a:p>
          <a:p>
            <a:pPr lvl="1">
              <a:buFont typeface="Arial" panose="020B0604020202020204" pitchFamily="34" charset="0"/>
              <a:buChar char="•"/>
            </a:pPr>
            <a:r>
              <a:rPr lang="en-US" i="1" dirty="0"/>
              <a:t>More Patience and Flexibility</a:t>
            </a:r>
            <a:endParaRPr lang="en-US" sz="4000" dirty="0"/>
          </a:p>
          <a:p>
            <a:pPr lvl="1">
              <a:buFont typeface="Arial" panose="020B0604020202020204" pitchFamily="34" charset="0"/>
              <a:buChar char="•"/>
            </a:pPr>
            <a:r>
              <a:rPr lang="en-US" i="1" dirty="0"/>
              <a:t>Developing Identity</a:t>
            </a:r>
          </a:p>
          <a:p>
            <a:pPr lvl="1">
              <a:buFont typeface="Arial" panose="020B0604020202020204" pitchFamily="34" charset="0"/>
              <a:buChar char="•"/>
            </a:pPr>
            <a:r>
              <a:rPr lang="en-US" i="1" dirty="0"/>
              <a:t>Cultivating New Relationships</a:t>
            </a:r>
            <a:endParaRPr lang="en-US" dirty="0"/>
          </a:p>
          <a:p>
            <a:pPr marL="457200" lvl="1" indent="0">
              <a:buNone/>
            </a:pPr>
            <a:endParaRPr lang="en-US" dirty="0" smtClean="0"/>
          </a:p>
          <a:p>
            <a:r>
              <a:rPr lang="en-US" dirty="0" smtClean="0"/>
              <a:t>Professional Development</a:t>
            </a:r>
          </a:p>
          <a:p>
            <a:pPr lvl="1">
              <a:buFont typeface="Arial" panose="020B0604020202020204" pitchFamily="34" charset="0"/>
              <a:buChar char="•"/>
            </a:pPr>
            <a:r>
              <a:rPr lang="en-US" i="1" dirty="0"/>
              <a:t>Diversity and Empathy</a:t>
            </a:r>
            <a:endParaRPr lang="en-US" dirty="0"/>
          </a:p>
          <a:p>
            <a:pPr lvl="1">
              <a:buFont typeface="Arial" panose="020B0604020202020204" pitchFamily="34" charset="0"/>
              <a:buChar char="•"/>
            </a:pPr>
            <a:r>
              <a:rPr lang="en-US" i="1" dirty="0"/>
              <a:t>Classroom Techniques</a:t>
            </a:r>
            <a:endParaRPr lang="en-US" dirty="0"/>
          </a:p>
          <a:p>
            <a:pPr lvl="1">
              <a:buFont typeface="Arial" panose="020B0604020202020204" pitchFamily="34" charset="0"/>
              <a:buChar char="•"/>
            </a:pPr>
            <a:r>
              <a:rPr lang="en-US" i="1" dirty="0"/>
              <a:t>Making Comparisons</a:t>
            </a:r>
            <a:endParaRPr lang="en-US" dirty="0"/>
          </a:p>
          <a:p>
            <a:endParaRPr lang="en-US" dirty="0"/>
          </a:p>
        </p:txBody>
      </p:sp>
    </p:spTree>
    <p:extLst>
      <p:ext uri="{BB962C8B-B14F-4D97-AF65-F5344CB8AC3E}">
        <p14:creationId xmlns:p14="http://schemas.microsoft.com/office/powerpoint/2010/main" val="307514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Development</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
            </a:pPr>
            <a:r>
              <a:rPr lang="en-US" i="1" dirty="0" smtClean="0"/>
              <a:t>Increased </a:t>
            </a:r>
            <a:r>
              <a:rPr lang="en-US" i="1" dirty="0"/>
              <a:t>Self-Confidence</a:t>
            </a:r>
            <a:endParaRPr lang="en-US" sz="4000" dirty="0"/>
          </a:p>
          <a:p>
            <a:pPr lvl="1">
              <a:buFont typeface="Wingdings" panose="05000000000000000000" pitchFamily="2" charset="2"/>
              <a:buChar char="§"/>
            </a:pPr>
            <a:r>
              <a:rPr lang="en-US" i="1" dirty="0" smtClean="0"/>
              <a:t>More Patience and Flexibility</a:t>
            </a:r>
            <a:endParaRPr lang="en-US" sz="4000" dirty="0"/>
          </a:p>
          <a:p>
            <a:pPr lvl="1">
              <a:buFont typeface="Wingdings" panose="05000000000000000000" pitchFamily="2" charset="2"/>
              <a:buChar char="§"/>
            </a:pPr>
            <a:r>
              <a:rPr lang="en-US" i="1" dirty="0"/>
              <a:t>Developing </a:t>
            </a:r>
            <a:r>
              <a:rPr lang="en-US" i="1" dirty="0" smtClean="0"/>
              <a:t>Identity</a:t>
            </a:r>
          </a:p>
          <a:p>
            <a:pPr lvl="1">
              <a:buFont typeface="Wingdings" panose="05000000000000000000" pitchFamily="2" charset="2"/>
              <a:buChar char="§"/>
            </a:pPr>
            <a:r>
              <a:rPr lang="en-US" i="1" dirty="0" smtClean="0"/>
              <a:t>Cultivating New Relationships</a:t>
            </a:r>
            <a:endParaRPr lang="en-US" dirty="0"/>
          </a:p>
          <a:p>
            <a:endParaRPr lang="en-US" dirty="0"/>
          </a:p>
        </p:txBody>
      </p:sp>
    </p:spTree>
    <p:extLst>
      <p:ext uri="{BB962C8B-B14F-4D97-AF65-F5344CB8AC3E}">
        <p14:creationId xmlns:p14="http://schemas.microsoft.com/office/powerpoint/2010/main" val="17094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Increased Self Confidence</a:t>
            </a:r>
            <a:r>
              <a:rPr lang="en-US" dirty="0"/>
              <a:t> </a:t>
            </a:r>
          </a:p>
        </p:txBody>
      </p:sp>
      <p:sp>
        <p:nvSpPr>
          <p:cNvPr id="3" name="Content Placeholder 2"/>
          <p:cNvSpPr>
            <a:spLocks noGrp="1"/>
          </p:cNvSpPr>
          <p:nvPr>
            <p:ph idx="1"/>
          </p:nvPr>
        </p:nvSpPr>
        <p:spPr>
          <a:xfrm>
            <a:off x="2057072" y="1343522"/>
            <a:ext cx="6977746" cy="4343400"/>
          </a:xfrm>
        </p:spPr>
        <p:txBody>
          <a:bodyPr>
            <a:noAutofit/>
          </a:bodyPr>
          <a:lstStyle/>
          <a:p>
            <a:pPr marL="0" indent="0">
              <a:buNone/>
            </a:pPr>
            <a:r>
              <a:rPr lang="en-US" sz="3000" i="1" dirty="0" smtClean="0"/>
              <a:t>“I’m proud that I’m not afraid to take risks and I could survive and thrive in any situation on my own.”</a:t>
            </a:r>
          </a:p>
          <a:p>
            <a:pPr marL="0" indent="0">
              <a:buNone/>
            </a:pPr>
            <a:endParaRPr lang="en-US" sz="3000" i="1" dirty="0"/>
          </a:p>
          <a:p>
            <a:pPr marL="0" indent="0">
              <a:buNone/>
            </a:pPr>
            <a:r>
              <a:rPr lang="en-US" sz="3000" i="1" dirty="0" smtClean="0"/>
              <a:t>“I didn’t have guidance in every situation I faced. I had to figure it out on my own. It was nice to have the freedom to make my own choices, whether they were right or wrong.”</a:t>
            </a:r>
            <a:endParaRPr lang="en-US" sz="3000" i="1" dirty="0"/>
          </a:p>
        </p:txBody>
      </p:sp>
    </p:spTree>
    <p:extLst>
      <p:ext uri="{BB962C8B-B14F-4D97-AF65-F5344CB8AC3E}">
        <p14:creationId xmlns:p14="http://schemas.microsoft.com/office/powerpoint/2010/main" val="145737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Increased Self Confidence</a:t>
            </a:r>
            <a:r>
              <a:rPr lang="en-US" dirty="0" smtClean="0"/>
              <a:t>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467550179"/>
              </p:ext>
            </p:extLst>
          </p:nvPr>
        </p:nvGraphicFramePr>
        <p:xfrm>
          <a:off x="1909762" y="1189037"/>
          <a:ext cx="6988578" cy="44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8735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Increased Self Confidence</a:t>
            </a:r>
            <a:r>
              <a:rPr lang="en-US" dirty="0"/>
              <a:t> </a:t>
            </a:r>
          </a:p>
        </p:txBody>
      </p:sp>
      <p:graphicFrame>
        <p:nvGraphicFramePr>
          <p:cNvPr id="4" name="Chart 3"/>
          <p:cNvGraphicFramePr>
            <a:graphicFrameLocks/>
          </p:cNvGraphicFramePr>
          <p:nvPr>
            <p:extLst>
              <p:ext uri="{D42A27DB-BD31-4B8C-83A1-F6EECF244321}">
                <p14:modId xmlns:p14="http://schemas.microsoft.com/office/powerpoint/2010/main" val="3117122997"/>
              </p:ext>
            </p:extLst>
          </p:nvPr>
        </p:nvGraphicFramePr>
        <p:xfrm>
          <a:off x="1909762" y="1189037"/>
          <a:ext cx="7002226" cy="4447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5904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Increased Self Confidence</a:t>
            </a:r>
            <a:r>
              <a:rPr lang="en-US" dirty="0"/>
              <a:t> </a:t>
            </a:r>
          </a:p>
        </p:txBody>
      </p:sp>
      <p:graphicFrame>
        <p:nvGraphicFramePr>
          <p:cNvPr id="4" name="Chart 3"/>
          <p:cNvGraphicFramePr>
            <a:graphicFrameLocks/>
          </p:cNvGraphicFramePr>
          <p:nvPr>
            <p:extLst>
              <p:ext uri="{D42A27DB-BD31-4B8C-83A1-F6EECF244321}">
                <p14:modId xmlns:p14="http://schemas.microsoft.com/office/powerpoint/2010/main" val="2509638461"/>
              </p:ext>
            </p:extLst>
          </p:nvPr>
        </p:nvGraphicFramePr>
        <p:xfrm>
          <a:off x="1909762" y="1189037"/>
          <a:ext cx="7002226" cy="44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816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Increased Self Confidence</a:t>
            </a:r>
            <a:r>
              <a:rPr lang="en-US" dirty="0"/>
              <a:t> </a:t>
            </a:r>
          </a:p>
        </p:txBody>
      </p:sp>
      <p:graphicFrame>
        <p:nvGraphicFramePr>
          <p:cNvPr id="4" name="Chart 3"/>
          <p:cNvGraphicFramePr>
            <a:graphicFrameLocks/>
          </p:cNvGraphicFramePr>
          <p:nvPr>
            <p:extLst>
              <p:ext uri="{D42A27DB-BD31-4B8C-83A1-F6EECF244321}">
                <p14:modId xmlns:p14="http://schemas.microsoft.com/office/powerpoint/2010/main" val="2896937774"/>
              </p:ext>
            </p:extLst>
          </p:nvPr>
        </p:nvGraphicFramePr>
        <p:xfrm>
          <a:off x="1909762" y="1189036"/>
          <a:ext cx="7070465" cy="4502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407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More Patience &amp; Flexibility</a:t>
            </a:r>
            <a:endParaRPr lang="en-US" dirty="0"/>
          </a:p>
        </p:txBody>
      </p:sp>
      <p:sp>
        <p:nvSpPr>
          <p:cNvPr id="3" name="Content Placeholder 2"/>
          <p:cNvSpPr>
            <a:spLocks noGrp="1"/>
          </p:cNvSpPr>
          <p:nvPr>
            <p:ph idx="1"/>
          </p:nvPr>
        </p:nvSpPr>
        <p:spPr>
          <a:xfrm>
            <a:off x="2057072" y="1343522"/>
            <a:ext cx="6977746" cy="4343400"/>
          </a:xfrm>
        </p:spPr>
        <p:txBody>
          <a:bodyPr>
            <a:normAutofit fontScale="92500" lnSpcReduction="20000"/>
          </a:bodyPr>
          <a:lstStyle/>
          <a:p>
            <a:pPr marL="0" indent="0">
              <a:buNone/>
            </a:pPr>
            <a:r>
              <a:rPr lang="en-US" i="1" dirty="0" smtClean="0"/>
              <a:t>“I’m used to having everything planned out for me. This experience helped me realize that things always work out in the end. Some of the best moments are the ones that aren’t planned.”</a:t>
            </a:r>
          </a:p>
          <a:p>
            <a:pPr marL="0" indent="0">
              <a:buNone/>
            </a:pPr>
            <a:endParaRPr lang="en-US" i="1" dirty="0" smtClean="0"/>
          </a:p>
          <a:p>
            <a:pPr marL="0" indent="0">
              <a:buNone/>
            </a:pPr>
            <a:r>
              <a:rPr lang="en-US" i="1" dirty="0" smtClean="0"/>
              <a:t>“I learned a lot of patience. Many times we had to wait for buses, group members or in lines. And there was nothing I could do about it! I think I will use this when I am a teacher.”</a:t>
            </a:r>
            <a:endParaRPr lang="en-US" i="1" dirty="0"/>
          </a:p>
        </p:txBody>
      </p:sp>
    </p:spTree>
    <p:extLst>
      <p:ext uri="{BB962C8B-B14F-4D97-AF65-F5344CB8AC3E}">
        <p14:creationId xmlns:p14="http://schemas.microsoft.com/office/powerpoint/2010/main" val="191470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Increase in Flexibility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16855343"/>
              </p:ext>
            </p:extLst>
          </p:nvPr>
        </p:nvGraphicFramePr>
        <p:xfrm>
          <a:off x="1909762" y="1189036"/>
          <a:ext cx="7056817" cy="4515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417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566" y="354842"/>
            <a:ext cx="6622514" cy="4143731"/>
          </a:xfrm>
        </p:spPr>
        <p:txBody>
          <a:bodyPr>
            <a:normAutofit fontScale="90000"/>
          </a:bodyPr>
          <a:lstStyle/>
          <a:p>
            <a:pPr algn="ctr"/>
            <a:r>
              <a:rPr lang="en-US" dirty="0">
                <a:latin typeface="Calisto MT" panose="02040603050505030304" pitchFamily="18" charset="0"/>
              </a:rPr>
              <a:t>“</a:t>
            </a:r>
            <a:r>
              <a:rPr lang="en-US" i="1" dirty="0">
                <a:latin typeface="Calisto MT" panose="02040603050505030304" pitchFamily="18" charset="0"/>
              </a:rPr>
              <a:t>The world is so </a:t>
            </a:r>
            <a:r>
              <a:rPr lang="en-US" i="1">
                <a:latin typeface="Calisto MT" panose="02040603050505030304" pitchFamily="18" charset="0"/>
              </a:rPr>
              <a:t>big</a:t>
            </a:r>
            <a:r>
              <a:rPr lang="en-US" smtClean="0">
                <a:latin typeface="Calisto MT" panose="02040603050505030304" pitchFamily="18" charset="0"/>
              </a:rPr>
              <a:t>”: </a:t>
            </a:r>
            <a:r>
              <a:rPr lang="en-US" dirty="0" smtClean="0">
                <a:latin typeface="Calisto MT" panose="02040603050505030304" pitchFamily="18" charset="0"/>
              </a:rPr>
              <a:t/>
            </a:r>
            <a:br>
              <a:rPr lang="en-US" dirty="0" smtClean="0">
                <a:latin typeface="Calisto MT" panose="02040603050505030304" pitchFamily="18" charset="0"/>
              </a:rPr>
            </a:br>
            <a:r>
              <a:rPr lang="en-US" dirty="0" smtClean="0">
                <a:latin typeface="Calisto MT" panose="02040603050505030304" pitchFamily="18" charset="0"/>
              </a:rPr>
              <a:t>Pre-service </a:t>
            </a:r>
            <a:r>
              <a:rPr lang="en-US" dirty="0">
                <a:latin typeface="Calisto MT" panose="02040603050505030304" pitchFamily="18" charset="0"/>
              </a:rPr>
              <a:t>teachers reflect on </a:t>
            </a:r>
            <a:r>
              <a:rPr lang="en-US" dirty="0" smtClean="0">
                <a:latin typeface="Calisto MT" panose="02040603050505030304" pitchFamily="18" charset="0"/>
              </a:rPr>
              <a:t>a</a:t>
            </a:r>
            <a:br>
              <a:rPr lang="en-US" dirty="0" smtClean="0">
                <a:latin typeface="Calisto MT" panose="02040603050505030304" pitchFamily="18" charset="0"/>
              </a:rPr>
            </a:br>
            <a:r>
              <a:rPr lang="en-US" dirty="0" smtClean="0">
                <a:latin typeface="Calisto MT" panose="02040603050505030304" pitchFamily="18" charset="0"/>
              </a:rPr>
              <a:t> </a:t>
            </a:r>
            <a:r>
              <a:rPr lang="en-US" dirty="0">
                <a:latin typeface="Calisto MT" panose="02040603050505030304" pitchFamily="18" charset="0"/>
              </a:rPr>
              <a:t>short-term study abroad program in England</a:t>
            </a:r>
            <a:r>
              <a:rPr lang="en-US" dirty="0"/>
              <a:t/>
            </a:r>
            <a:br>
              <a:rPr lang="en-US" dirty="0"/>
            </a:br>
            <a:endParaRPr lang="en-US" dirty="0"/>
          </a:p>
        </p:txBody>
      </p:sp>
      <p:sp>
        <p:nvSpPr>
          <p:cNvPr id="3" name="Subtitle 2"/>
          <p:cNvSpPr>
            <a:spLocks noGrp="1"/>
          </p:cNvSpPr>
          <p:nvPr>
            <p:ph type="subTitle" idx="1"/>
          </p:nvPr>
        </p:nvSpPr>
        <p:spPr>
          <a:xfrm>
            <a:off x="2067566" y="4498573"/>
            <a:ext cx="6622514" cy="909499"/>
          </a:xfrm>
        </p:spPr>
        <p:txBody>
          <a:bodyPr>
            <a:normAutofit fontScale="85000" lnSpcReduction="20000"/>
          </a:bodyPr>
          <a:lstStyle/>
          <a:p>
            <a:r>
              <a:rPr lang="en-US" dirty="0" smtClean="0">
                <a:solidFill>
                  <a:schemeClr val="tx1">
                    <a:lumMod val="75000"/>
                    <a:lumOff val="25000"/>
                  </a:schemeClr>
                </a:solidFill>
              </a:rPr>
              <a:t>Dr. Erin </a:t>
            </a:r>
            <a:r>
              <a:rPr lang="en-US" dirty="0" err="1" smtClean="0">
                <a:solidFill>
                  <a:schemeClr val="tx1">
                    <a:lumMod val="75000"/>
                    <a:lumOff val="25000"/>
                  </a:schemeClr>
                </a:solidFill>
              </a:rPr>
              <a:t>Mikulec</a:t>
            </a:r>
            <a:endParaRPr lang="en-US" dirty="0" smtClean="0">
              <a:solidFill>
                <a:schemeClr val="tx1">
                  <a:lumMod val="75000"/>
                  <a:lumOff val="25000"/>
                </a:schemeClr>
              </a:solidFill>
            </a:endParaRPr>
          </a:p>
          <a:p>
            <a:r>
              <a:rPr lang="en-US" dirty="0" smtClean="0">
                <a:solidFill>
                  <a:schemeClr val="tx1">
                    <a:lumMod val="75000"/>
                    <a:lumOff val="25000"/>
                  </a:schemeClr>
                </a:solidFill>
              </a:rPr>
              <a:t>School of Teaching and Learning</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Developing Identity</a:t>
            </a:r>
            <a:endParaRPr lang="en-US" i="1" dirty="0"/>
          </a:p>
        </p:txBody>
      </p:sp>
      <p:sp>
        <p:nvSpPr>
          <p:cNvPr id="3" name="Content Placeholder 2"/>
          <p:cNvSpPr>
            <a:spLocks noGrp="1"/>
          </p:cNvSpPr>
          <p:nvPr>
            <p:ph idx="1"/>
          </p:nvPr>
        </p:nvSpPr>
        <p:spPr>
          <a:xfrm>
            <a:off x="2057072" y="1189037"/>
            <a:ext cx="6950450" cy="4565960"/>
          </a:xfrm>
        </p:spPr>
        <p:txBody>
          <a:bodyPr>
            <a:normAutofit fontScale="85000" lnSpcReduction="10000"/>
          </a:bodyPr>
          <a:lstStyle/>
          <a:p>
            <a:pPr marL="0" indent="0">
              <a:buNone/>
            </a:pPr>
            <a:r>
              <a:rPr lang="en-US" i="1" dirty="0" smtClean="0"/>
              <a:t>“I added “a world traveler” to my list of “I am” statements.”</a:t>
            </a:r>
          </a:p>
          <a:p>
            <a:pPr marL="0" indent="0">
              <a:buNone/>
            </a:pPr>
            <a:endParaRPr lang="en-US" i="1" dirty="0" smtClean="0"/>
          </a:p>
          <a:p>
            <a:pPr marL="0" indent="0">
              <a:buNone/>
            </a:pPr>
            <a:r>
              <a:rPr lang="en-US" i="1" dirty="0" smtClean="0"/>
              <a:t>“Breaking out of my comfort zone is exhilarating!</a:t>
            </a:r>
          </a:p>
          <a:p>
            <a:pPr marL="0" indent="0">
              <a:buNone/>
            </a:pPr>
            <a:endParaRPr lang="en-US" i="1" dirty="0" smtClean="0"/>
          </a:p>
          <a:p>
            <a:pPr marL="0" indent="0">
              <a:buNone/>
            </a:pPr>
            <a:r>
              <a:rPr lang="en-US" i="1" dirty="0" smtClean="0"/>
              <a:t>“I now think for myself, not according to how my parents, peers or my community thinks. A lot of people I know are close-minded about certain views. This experience has shot down those assumptions for me.”</a:t>
            </a:r>
            <a:endParaRPr lang="en-US" i="1" dirty="0"/>
          </a:p>
        </p:txBody>
      </p:sp>
    </p:spTree>
    <p:extLst>
      <p:ext uri="{BB962C8B-B14F-4D97-AF65-F5344CB8AC3E}">
        <p14:creationId xmlns:p14="http://schemas.microsoft.com/office/powerpoint/2010/main" val="127535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Developing Identity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22516419"/>
              </p:ext>
            </p:extLst>
          </p:nvPr>
        </p:nvGraphicFramePr>
        <p:xfrm>
          <a:off x="1909762" y="1189037"/>
          <a:ext cx="7043169" cy="4461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537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Developing Identity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12308937"/>
              </p:ext>
            </p:extLst>
          </p:nvPr>
        </p:nvGraphicFramePr>
        <p:xfrm>
          <a:off x="1909762" y="1189037"/>
          <a:ext cx="7056817" cy="4597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065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72" y="274637"/>
            <a:ext cx="6841268" cy="914400"/>
          </a:xfrm>
        </p:spPr>
        <p:txBody>
          <a:bodyPr>
            <a:noAutofit/>
          </a:bodyPr>
          <a:lstStyle/>
          <a:p>
            <a:pPr algn="ctr"/>
            <a:r>
              <a:rPr lang="en-US" sz="3600" i="1" dirty="0"/>
              <a:t>Cultivating New Relationships</a:t>
            </a:r>
            <a:endParaRPr lang="en-US" sz="3600" dirty="0"/>
          </a:p>
        </p:txBody>
      </p:sp>
      <p:sp>
        <p:nvSpPr>
          <p:cNvPr id="3" name="Content Placeholder 2"/>
          <p:cNvSpPr>
            <a:spLocks noGrp="1"/>
          </p:cNvSpPr>
          <p:nvPr>
            <p:ph idx="1"/>
          </p:nvPr>
        </p:nvSpPr>
        <p:spPr>
          <a:xfrm>
            <a:off x="2057072" y="1343522"/>
            <a:ext cx="6841268" cy="4343400"/>
          </a:xfrm>
        </p:spPr>
        <p:txBody>
          <a:bodyPr>
            <a:normAutofit fontScale="85000" lnSpcReduction="20000"/>
          </a:bodyPr>
          <a:lstStyle/>
          <a:p>
            <a:pPr marL="0" indent="0">
              <a:buNone/>
            </a:pPr>
            <a:r>
              <a:rPr lang="en-US" i="1" dirty="0" smtClean="0"/>
              <a:t>“Before this I thought of myself as an introvert. I preferred to be alone and had a small group of friends. Being with this group helped me be more outgoing and make new friendships.”</a:t>
            </a:r>
          </a:p>
          <a:p>
            <a:pPr marL="0" indent="0">
              <a:buNone/>
            </a:pPr>
            <a:endParaRPr lang="en-US" i="1" dirty="0" smtClean="0"/>
          </a:p>
          <a:p>
            <a:pPr marL="0" indent="0">
              <a:buNone/>
            </a:pPr>
            <a:r>
              <a:rPr lang="en-US" i="1" dirty="0" smtClean="0"/>
              <a:t>“I didn’t think that three weeks with 17 people would create so many friendships, but it did. Remaining friends and communicating with the others has helped me cope with the transition back to the States.”</a:t>
            </a:r>
            <a:endParaRPr lang="en-US" i="1" dirty="0"/>
          </a:p>
        </p:txBody>
      </p:sp>
    </p:spTree>
    <p:extLst>
      <p:ext uri="{BB962C8B-B14F-4D97-AF65-F5344CB8AC3E}">
        <p14:creationId xmlns:p14="http://schemas.microsoft.com/office/powerpoint/2010/main" val="2359413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71" y="274637"/>
            <a:ext cx="6800325" cy="914400"/>
          </a:xfrm>
        </p:spPr>
        <p:txBody>
          <a:bodyPr>
            <a:normAutofit/>
          </a:bodyPr>
          <a:lstStyle/>
          <a:p>
            <a:r>
              <a:rPr lang="en-US" sz="3600" i="1" dirty="0" smtClean="0"/>
              <a:t>Cultivating New Relationships</a:t>
            </a:r>
            <a:endParaRPr lang="en-US" sz="36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7635174"/>
              </p:ext>
            </p:extLst>
          </p:nvPr>
        </p:nvGraphicFramePr>
        <p:xfrm>
          <a:off x="2057400" y="1343025"/>
          <a:ext cx="66294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43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dirty="0" smtClean="0"/>
              <a:t>Diversity and Empathy</a:t>
            </a:r>
          </a:p>
          <a:p>
            <a:r>
              <a:rPr lang="en-US" dirty="0" smtClean="0"/>
              <a:t>Classroom Techniques</a:t>
            </a:r>
          </a:p>
          <a:p>
            <a:r>
              <a:rPr lang="en-US" dirty="0" smtClean="0"/>
              <a:t>Making Comparisons</a:t>
            </a:r>
            <a:endParaRPr lang="en-US" dirty="0"/>
          </a:p>
        </p:txBody>
      </p:sp>
    </p:spTree>
    <p:extLst>
      <p:ext uri="{BB962C8B-B14F-4D97-AF65-F5344CB8AC3E}">
        <p14:creationId xmlns:p14="http://schemas.microsoft.com/office/powerpoint/2010/main" val="1740086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72" y="274637"/>
            <a:ext cx="6841268" cy="914400"/>
          </a:xfrm>
        </p:spPr>
        <p:txBody>
          <a:bodyPr>
            <a:noAutofit/>
          </a:bodyPr>
          <a:lstStyle/>
          <a:p>
            <a:pPr algn="ctr"/>
            <a:r>
              <a:rPr lang="en-US" sz="3600" i="1" dirty="0" smtClean="0"/>
              <a:t>Diversity and Empathy</a:t>
            </a:r>
            <a:endParaRPr lang="en-US" sz="3600" dirty="0"/>
          </a:p>
        </p:txBody>
      </p:sp>
      <p:sp>
        <p:nvSpPr>
          <p:cNvPr id="3" name="Content Placeholder 2"/>
          <p:cNvSpPr>
            <a:spLocks noGrp="1"/>
          </p:cNvSpPr>
          <p:nvPr>
            <p:ph idx="1"/>
          </p:nvPr>
        </p:nvSpPr>
        <p:spPr>
          <a:xfrm>
            <a:off x="2057072" y="1343521"/>
            <a:ext cx="6841268" cy="4456777"/>
          </a:xfrm>
        </p:spPr>
        <p:txBody>
          <a:bodyPr>
            <a:normAutofit fontScale="85000" lnSpcReduction="20000"/>
          </a:bodyPr>
          <a:lstStyle/>
          <a:p>
            <a:pPr marL="0" indent="0">
              <a:buNone/>
            </a:pPr>
            <a:r>
              <a:rPr lang="en-US" i="1" dirty="0" smtClean="0"/>
              <a:t>“Studying abroad has helped me to understand what it is like to be an outsider in a mainstream culture.”</a:t>
            </a:r>
          </a:p>
          <a:p>
            <a:pPr marL="0" indent="0">
              <a:buNone/>
            </a:pPr>
            <a:endParaRPr lang="en-US" i="1" dirty="0" smtClean="0"/>
          </a:p>
          <a:p>
            <a:pPr marL="0" indent="0">
              <a:buNone/>
            </a:pPr>
            <a:r>
              <a:rPr lang="en-US" i="1" dirty="0" smtClean="0"/>
              <a:t>“I am more prepared to assist immigrant students as the transition to American schools.”</a:t>
            </a:r>
          </a:p>
          <a:p>
            <a:pPr marL="0" indent="0">
              <a:buNone/>
            </a:pPr>
            <a:endParaRPr lang="en-US" i="1" dirty="0" smtClean="0"/>
          </a:p>
          <a:p>
            <a:pPr marL="0" indent="0">
              <a:buNone/>
            </a:pPr>
            <a:r>
              <a:rPr lang="en-US" i="1" dirty="0" smtClean="0"/>
              <a:t>“Before this trip I had a basic understanding of culture but now I understand how it is the foundation of an individual and impacts the learning process.”</a:t>
            </a:r>
            <a:endParaRPr lang="en-US" i="1" dirty="0"/>
          </a:p>
        </p:txBody>
      </p:sp>
    </p:spTree>
    <p:extLst>
      <p:ext uri="{BB962C8B-B14F-4D97-AF65-F5344CB8AC3E}">
        <p14:creationId xmlns:p14="http://schemas.microsoft.com/office/powerpoint/2010/main" val="428543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72" y="274637"/>
            <a:ext cx="6841268" cy="914400"/>
          </a:xfrm>
        </p:spPr>
        <p:txBody>
          <a:bodyPr>
            <a:noAutofit/>
          </a:bodyPr>
          <a:lstStyle/>
          <a:p>
            <a:pPr algn="ctr"/>
            <a:r>
              <a:rPr lang="en-US" sz="3600" i="1" dirty="0" smtClean="0"/>
              <a:t>Classroom Techniques</a:t>
            </a:r>
            <a:endParaRPr lang="en-US" sz="3600" dirty="0"/>
          </a:p>
        </p:txBody>
      </p:sp>
      <p:sp>
        <p:nvSpPr>
          <p:cNvPr id="3" name="Content Placeholder 2"/>
          <p:cNvSpPr>
            <a:spLocks noGrp="1"/>
          </p:cNvSpPr>
          <p:nvPr>
            <p:ph idx="1"/>
          </p:nvPr>
        </p:nvSpPr>
        <p:spPr>
          <a:xfrm>
            <a:off x="2057072" y="1343522"/>
            <a:ext cx="6841268" cy="4343400"/>
          </a:xfrm>
        </p:spPr>
        <p:txBody>
          <a:bodyPr>
            <a:normAutofit fontScale="92500" lnSpcReduction="10000"/>
          </a:bodyPr>
          <a:lstStyle/>
          <a:p>
            <a:pPr marL="0" indent="0">
              <a:buNone/>
            </a:pPr>
            <a:r>
              <a:rPr lang="en-US" i="1" dirty="0" smtClean="0"/>
              <a:t>“During the school visits, I was able to see how drama techniques are a great way for students to communicate and express themselves in different ways.”</a:t>
            </a:r>
          </a:p>
          <a:p>
            <a:pPr marL="0" indent="0">
              <a:buNone/>
            </a:pPr>
            <a:endParaRPr lang="en-US" i="1" dirty="0" smtClean="0"/>
          </a:p>
          <a:p>
            <a:pPr marL="0" indent="0">
              <a:buNone/>
            </a:pPr>
            <a:r>
              <a:rPr lang="en-US" i="1" dirty="0" smtClean="0"/>
              <a:t>“I will definitely incorporate the different styles of teaching that we learned like teacher-in-role, hot-seating, and the others.”</a:t>
            </a:r>
            <a:endParaRPr lang="en-US" i="1" dirty="0"/>
          </a:p>
        </p:txBody>
      </p:sp>
    </p:spTree>
    <p:extLst>
      <p:ext uri="{BB962C8B-B14F-4D97-AF65-F5344CB8AC3E}">
        <p14:creationId xmlns:p14="http://schemas.microsoft.com/office/powerpoint/2010/main" val="2029444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72" y="274637"/>
            <a:ext cx="6841268" cy="914400"/>
          </a:xfrm>
        </p:spPr>
        <p:txBody>
          <a:bodyPr>
            <a:noAutofit/>
          </a:bodyPr>
          <a:lstStyle/>
          <a:p>
            <a:pPr algn="ctr"/>
            <a:r>
              <a:rPr lang="en-US" sz="3600" i="1" dirty="0" smtClean="0"/>
              <a:t>Making Comparisons</a:t>
            </a:r>
            <a:endParaRPr lang="en-US" sz="3600" dirty="0"/>
          </a:p>
        </p:txBody>
      </p:sp>
      <p:sp>
        <p:nvSpPr>
          <p:cNvPr id="3" name="Content Placeholder 2"/>
          <p:cNvSpPr>
            <a:spLocks noGrp="1"/>
          </p:cNvSpPr>
          <p:nvPr>
            <p:ph idx="1"/>
          </p:nvPr>
        </p:nvSpPr>
        <p:spPr>
          <a:xfrm>
            <a:off x="2057072" y="1078173"/>
            <a:ext cx="6964098" cy="5022376"/>
          </a:xfrm>
        </p:spPr>
        <p:txBody>
          <a:bodyPr>
            <a:normAutofit fontScale="85000" lnSpcReduction="20000"/>
          </a:bodyPr>
          <a:lstStyle/>
          <a:p>
            <a:pPr marL="0" indent="0">
              <a:buNone/>
            </a:pPr>
            <a:r>
              <a:rPr lang="en-US" i="1" dirty="0" smtClean="0"/>
              <a:t>“Around the world teens are teens and even though there are cultural differences, they have the same developmental and affective needs.”</a:t>
            </a:r>
          </a:p>
          <a:p>
            <a:pPr marL="0" indent="0">
              <a:buNone/>
            </a:pPr>
            <a:endParaRPr lang="en-US" i="1" dirty="0" smtClean="0"/>
          </a:p>
          <a:p>
            <a:pPr marL="0" indent="0">
              <a:buNone/>
            </a:pPr>
            <a:r>
              <a:rPr lang="en-US" i="1" dirty="0" smtClean="0"/>
              <a:t>“I thought the uniforms helped limit discrimination based on home income level.”</a:t>
            </a:r>
          </a:p>
          <a:p>
            <a:pPr marL="0" indent="0">
              <a:buNone/>
            </a:pPr>
            <a:endParaRPr lang="en-US" i="1" dirty="0" smtClean="0"/>
          </a:p>
          <a:p>
            <a:pPr marL="0" indent="0">
              <a:buNone/>
            </a:pPr>
            <a:r>
              <a:rPr lang="en-US" i="1" dirty="0" smtClean="0"/>
              <a:t>“I was shocked by the skills that these students possessed compared to students the same age in the States. It made me think about the things we do that actually hinder students’ learning.”</a:t>
            </a:r>
          </a:p>
          <a:p>
            <a:pPr marL="0" indent="0">
              <a:buNone/>
            </a:pPr>
            <a:endParaRPr lang="en-US" i="1" dirty="0" smtClean="0"/>
          </a:p>
          <a:p>
            <a:pPr marL="0" indent="0">
              <a:buNone/>
            </a:pPr>
            <a:endParaRPr lang="en-US" i="1" dirty="0"/>
          </a:p>
        </p:txBody>
      </p:sp>
    </p:spTree>
    <p:extLst>
      <p:ext uri="{BB962C8B-B14F-4D97-AF65-F5344CB8AC3E}">
        <p14:creationId xmlns:p14="http://schemas.microsoft.com/office/powerpoint/2010/main" val="390079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First iteration of data collection</a:t>
            </a:r>
          </a:p>
          <a:p>
            <a:pPr lvl="1"/>
            <a:r>
              <a:rPr lang="en-US" dirty="0" smtClean="0"/>
              <a:t>17 participants</a:t>
            </a:r>
          </a:p>
          <a:p>
            <a:endParaRPr lang="en-US" dirty="0"/>
          </a:p>
          <a:p>
            <a:r>
              <a:rPr lang="en-US" dirty="0" smtClean="0"/>
              <a:t>Possible impact of “excitement / adventure”</a:t>
            </a:r>
            <a:endParaRPr lang="en-US" dirty="0"/>
          </a:p>
        </p:txBody>
      </p:sp>
    </p:spTree>
    <p:extLst>
      <p:ext uri="{BB962C8B-B14F-4D97-AF65-F5344CB8AC3E}">
        <p14:creationId xmlns:p14="http://schemas.microsoft.com/office/powerpoint/2010/main" val="307535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Introduction</a:t>
            </a:r>
            <a:endParaRPr lang="en-US"/>
          </a:p>
        </p:txBody>
      </p:sp>
      <p:sp>
        <p:nvSpPr>
          <p:cNvPr id="5" name="Content Placeholder 4"/>
          <p:cNvSpPr>
            <a:spLocks noGrp="1"/>
          </p:cNvSpPr>
          <p:nvPr>
            <p:ph idx="1"/>
          </p:nvPr>
        </p:nvSpPr>
        <p:spPr>
          <a:xfrm>
            <a:off x="2057072" y="1189037"/>
            <a:ext cx="6882212" cy="4497885"/>
          </a:xfrm>
        </p:spPr>
        <p:txBody>
          <a:bodyPr>
            <a:normAutofit lnSpcReduction="10000"/>
          </a:bodyPr>
          <a:lstStyle/>
          <a:p>
            <a:r>
              <a:rPr lang="en-US" dirty="0"/>
              <a:t>Research has shown a number of benefits that result from a study abroad </a:t>
            </a:r>
            <a:r>
              <a:rPr lang="en-US" dirty="0" smtClean="0"/>
              <a:t>experience</a:t>
            </a:r>
          </a:p>
          <a:p>
            <a:pPr lvl="1"/>
            <a:r>
              <a:rPr lang="en-US" dirty="0" smtClean="0">
                <a:solidFill>
                  <a:schemeClr val="tx1"/>
                </a:solidFill>
              </a:rPr>
              <a:t>development </a:t>
            </a:r>
            <a:r>
              <a:rPr lang="en-US" dirty="0">
                <a:solidFill>
                  <a:schemeClr val="tx1"/>
                </a:solidFill>
              </a:rPr>
              <a:t>of intercultural sensitivity </a:t>
            </a:r>
            <a:endParaRPr lang="en-US" dirty="0" smtClean="0">
              <a:solidFill>
                <a:schemeClr val="tx1"/>
              </a:solidFill>
            </a:endParaRPr>
          </a:p>
          <a:p>
            <a:pPr lvl="1"/>
            <a:r>
              <a:rPr lang="en-US" dirty="0" smtClean="0">
                <a:solidFill>
                  <a:schemeClr val="tx1"/>
                </a:solidFill>
              </a:rPr>
              <a:t> </a:t>
            </a:r>
            <a:r>
              <a:rPr lang="en-US" dirty="0">
                <a:solidFill>
                  <a:schemeClr val="tx1"/>
                </a:solidFill>
              </a:rPr>
              <a:t>communication </a:t>
            </a:r>
            <a:r>
              <a:rPr lang="en-US" dirty="0" smtClean="0">
                <a:solidFill>
                  <a:schemeClr val="tx1"/>
                </a:solidFill>
              </a:rPr>
              <a:t>skills</a:t>
            </a:r>
          </a:p>
          <a:p>
            <a:pPr lvl="1"/>
            <a:r>
              <a:rPr lang="en-US" dirty="0" smtClean="0">
                <a:solidFill>
                  <a:schemeClr val="tx1"/>
                </a:solidFill>
              </a:rPr>
              <a:t> </a:t>
            </a:r>
            <a:r>
              <a:rPr lang="en-US" dirty="0">
                <a:solidFill>
                  <a:schemeClr val="tx1"/>
                </a:solidFill>
              </a:rPr>
              <a:t>increased </a:t>
            </a:r>
            <a:r>
              <a:rPr lang="en-US" dirty="0" smtClean="0">
                <a:solidFill>
                  <a:schemeClr val="tx1"/>
                </a:solidFill>
              </a:rPr>
              <a:t>knowledge </a:t>
            </a:r>
            <a:r>
              <a:rPr lang="en-US" dirty="0">
                <a:solidFill>
                  <a:schemeClr val="tx1"/>
                </a:solidFill>
              </a:rPr>
              <a:t>of the host </a:t>
            </a:r>
            <a:r>
              <a:rPr lang="en-US" dirty="0" smtClean="0">
                <a:solidFill>
                  <a:schemeClr val="tx1"/>
                </a:solidFill>
              </a:rPr>
              <a:t>country</a:t>
            </a:r>
          </a:p>
          <a:p>
            <a:pPr lvl="1"/>
            <a:r>
              <a:rPr lang="en-US" dirty="0" smtClean="0">
                <a:solidFill>
                  <a:schemeClr val="tx1"/>
                </a:solidFill>
              </a:rPr>
              <a:t>increase </a:t>
            </a:r>
            <a:r>
              <a:rPr lang="en-US" dirty="0">
                <a:solidFill>
                  <a:schemeClr val="tx1"/>
                </a:solidFill>
              </a:rPr>
              <a:t>in self-awareness (Parsons, 2010). </a:t>
            </a:r>
          </a:p>
          <a:p>
            <a:endParaRPr lang="en-US" dirty="0"/>
          </a:p>
        </p:txBody>
      </p:sp>
    </p:spTree>
    <p:extLst>
      <p:ext uri="{BB962C8B-B14F-4D97-AF65-F5344CB8AC3E}">
        <p14:creationId xmlns:p14="http://schemas.microsoft.com/office/powerpoint/2010/main" val="206294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Even a short term study abroad program can significantly and positive impact students both personally and professionally.</a:t>
            </a:r>
          </a:p>
          <a:p>
            <a:endParaRPr lang="en-US" dirty="0"/>
          </a:p>
          <a:p>
            <a:r>
              <a:rPr lang="en-US" dirty="0" smtClean="0"/>
              <a:t>Students need support before, during and after the experience to maximize learning and reflection opportunities. </a:t>
            </a:r>
            <a:endParaRPr lang="en-US" dirty="0"/>
          </a:p>
        </p:txBody>
      </p:sp>
    </p:spTree>
    <p:extLst>
      <p:ext uri="{BB962C8B-B14F-4D97-AF65-F5344CB8AC3E}">
        <p14:creationId xmlns:p14="http://schemas.microsoft.com/office/powerpoint/2010/main" val="167357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057072" y="1189037"/>
            <a:ext cx="6841268" cy="4652205"/>
          </a:xfrm>
        </p:spPr>
        <p:txBody>
          <a:bodyPr>
            <a:normAutofit/>
          </a:bodyPr>
          <a:lstStyle/>
          <a:p>
            <a:r>
              <a:rPr lang="en-US" sz="2400" dirty="0" smtClean="0">
                <a:solidFill>
                  <a:schemeClr val="tx1"/>
                </a:solidFill>
                <a:latin typeface="Arial" panose="020B0604020202020204" pitchFamily="34" charset="0"/>
                <a:cs typeface="Arial" panose="020B0604020202020204" pitchFamily="34" charset="0"/>
              </a:rPr>
              <a:t>Even a </a:t>
            </a:r>
            <a:r>
              <a:rPr lang="en-US" sz="2400" dirty="0">
                <a:solidFill>
                  <a:schemeClr val="tx1"/>
                </a:solidFill>
                <a:latin typeface="Arial" panose="020B0604020202020204" pitchFamily="34" charset="0"/>
                <a:cs typeface="Arial" panose="020B0604020202020204" pitchFamily="34" charset="0"/>
              </a:rPr>
              <a:t>short term study abroad program, lasting between several weeks to one month, can be beneficial (Bell &amp; </a:t>
            </a:r>
            <a:r>
              <a:rPr lang="en-US" sz="2400" dirty="0" err="1">
                <a:solidFill>
                  <a:schemeClr val="tx1"/>
                </a:solidFill>
                <a:latin typeface="Arial" panose="020B0604020202020204" pitchFamily="34" charset="0"/>
                <a:cs typeface="Arial" panose="020B0604020202020204" pitchFamily="34" charset="0"/>
              </a:rPr>
              <a:t>Anscombe</a:t>
            </a:r>
            <a:r>
              <a:rPr lang="en-US" sz="2400" dirty="0">
                <a:solidFill>
                  <a:schemeClr val="tx1"/>
                </a:solidFill>
                <a:latin typeface="Arial" panose="020B0604020202020204" pitchFamily="34" charset="0"/>
                <a:cs typeface="Arial" panose="020B0604020202020204" pitchFamily="34" charset="0"/>
              </a:rPr>
              <a:t>, 2013). </a:t>
            </a:r>
            <a:endParaRPr lang="en-US" sz="2400" dirty="0" smtClean="0">
              <a:solidFill>
                <a:schemeClr val="tx1"/>
              </a:solidFill>
              <a:latin typeface="Arial" panose="020B0604020202020204" pitchFamily="34" charset="0"/>
              <a:cs typeface="Arial" panose="020B0604020202020204" pitchFamily="34" charset="0"/>
            </a:endParaRPr>
          </a:p>
          <a:p>
            <a:pPr marL="342900" lvl="1" indent="-342900">
              <a:buFont typeface="Arial"/>
              <a:buChar char="•"/>
            </a:pPr>
            <a:r>
              <a:rPr lang="en-US" sz="2400" dirty="0" smtClean="0">
                <a:solidFill>
                  <a:schemeClr val="tx1"/>
                </a:solidFill>
                <a:latin typeface="Arial" panose="020B0604020202020204" pitchFamily="34" charset="0"/>
                <a:cs typeface="Arial" panose="020B0604020202020204" pitchFamily="34" charset="0"/>
              </a:rPr>
              <a:t>Such </a:t>
            </a:r>
            <a:r>
              <a:rPr lang="en-US" sz="2400" dirty="0">
                <a:solidFill>
                  <a:schemeClr val="tx1"/>
                </a:solidFill>
                <a:latin typeface="Arial" panose="020B0604020202020204" pitchFamily="34" charset="0"/>
                <a:cs typeface="Arial" panose="020B0604020202020204" pitchFamily="34" charset="0"/>
              </a:rPr>
              <a:t>programs can be tailored to students’ academic </a:t>
            </a:r>
            <a:r>
              <a:rPr lang="en-US" sz="2400" dirty="0" smtClean="0">
                <a:solidFill>
                  <a:schemeClr val="tx1"/>
                </a:solidFill>
                <a:latin typeface="Arial" panose="020B0604020202020204" pitchFamily="34" charset="0"/>
                <a:cs typeface="Arial" panose="020B0604020202020204" pitchFamily="34" charset="0"/>
              </a:rPr>
              <a:t>program </a:t>
            </a:r>
            <a:r>
              <a:rPr lang="en-US" sz="2400" dirty="0">
                <a:solidFill>
                  <a:schemeClr val="tx1"/>
                </a:solidFill>
                <a:latin typeface="Arial" panose="020B0604020202020204" pitchFamily="34" charset="0"/>
                <a:cs typeface="Arial" panose="020B0604020202020204" pitchFamily="34" charset="0"/>
              </a:rPr>
              <a:t>which can lead to the development of professional identity</a:t>
            </a:r>
            <a:r>
              <a:rPr lang="en-US" sz="2400" dirty="0" smtClean="0">
                <a:solidFill>
                  <a:schemeClr val="tx1"/>
                </a:solidFill>
                <a:latin typeface="Arial" panose="020B0604020202020204" pitchFamily="34" charset="0"/>
                <a:cs typeface="Arial" panose="020B0604020202020204" pitchFamily="34" charset="0"/>
              </a:rPr>
              <a:t>.</a:t>
            </a:r>
          </a:p>
          <a:p>
            <a:pPr lvl="1"/>
            <a:r>
              <a:rPr lang="en-US" sz="2400" dirty="0" smtClean="0">
                <a:solidFill>
                  <a:schemeClr val="tx1"/>
                </a:solidFill>
                <a:latin typeface="Arial" panose="020B0604020202020204" pitchFamily="34" charset="0"/>
                <a:cs typeface="Arial" panose="020B0604020202020204" pitchFamily="34" charset="0"/>
              </a:rPr>
              <a:t>management </a:t>
            </a:r>
            <a:r>
              <a:rPr lang="en-US" sz="2400" dirty="0">
                <a:solidFill>
                  <a:schemeClr val="tx1"/>
                </a:solidFill>
                <a:latin typeface="Arial" panose="020B0604020202020204" pitchFamily="34" charset="0"/>
                <a:cs typeface="Arial" panose="020B0604020202020204" pitchFamily="34" charset="0"/>
              </a:rPr>
              <a:t>(Carley, Stuart, &amp; Dailey, </a:t>
            </a:r>
            <a:r>
              <a:rPr lang="en-US" sz="2400" dirty="0" smtClean="0">
                <a:solidFill>
                  <a:schemeClr val="tx1"/>
                </a:solidFill>
                <a:latin typeface="Arial" panose="020B0604020202020204" pitchFamily="34" charset="0"/>
                <a:cs typeface="Arial" panose="020B0604020202020204" pitchFamily="34" charset="0"/>
              </a:rPr>
              <a:t>2011)</a:t>
            </a:r>
          </a:p>
          <a:p>
            <a:pPr lvl="1"/>
            <a:r>
              <a:rPr lang="en-US" sz="2400" dirty="0" smtClean="0">
                <a:solidFill>
                  <a:schemeClr val="tx1"/>
                </a:solidFill>
                <a:latin typeface="Arial" panose="020B0604020202020204" pitchFamily="34" charset="0"/>
                <a:cs typeface="Arial" panose="020B0604020202020204" pitchFamily="34" charset="0"/>
              </a:rPr>
              <a:t>nursing </a:t>
            </a:r>
            <a:r>
              <a:rPr lang="en-US" sz="2400" dirty="0">
                <a:solidFill>
                  <a:schemeClr val="tx1"/>
                </a:solidFill>
                <a:latin typeface="Arial" panose="020B0604020202020204" pitchFamily="34" charset="0"/>
                <a:cs typeface="Arial" panose="020B0604020202020204" pitchFamily="34" charset="0"/>
              </a:rPr>
              <a:t>(Shannon, </a:t>
            </a:r>
            <a:r>
              <a:rPr lang="en-US" sz="2400" dirty="0" smtClean="0">
                <a:solidFill>
                  <a:schemeClr val="tx1"/>
                </a:solidFill>
                <a:latin typeface="Arial" panose="020B0604020202020204" pitchFamily="34" charset="0"/>
                <a:cs typeface="Arial" panose="020B0604020202020204" pitchFamily="34" charset="0"/>
              </a:rPr>
              <a:t>2013)</a:t>
            </a:r>
          </a:p>
          <a:p>
            <a:pPr lvl="1"/>
            <a:r>
              <a:rPr lang="en-US" sz="2400" dirty="0" smtClean="0">
                <a:solidFill>
                  <a:schemeClr val="tx1"/>
                </a:solidFill>
                <a:latin typeface="Arial" panose="020B0604020202020204" pitchFamily="34" charset="0"/>
                <a:cs typeface="Arial" panose="020B0604020202020204" pitchFamily="34" charset="0"/>
              </a:rPr>
              <a:t>teacher </a:t>
            </a:r>
            <a:r>
              <a:rPr lang="en-US" sz="2400" dirty="0">
                <a:solidFill>
                  <a:schemeClr val="tx1"/>
                </a:solidFill>
                <a:latin typeface="Arial" panose="020B0604020202020204" pitchFamily="34" charset="0"/>
                <a:cs typeface="Arial" panose="020B0604020202020204" pitchFamily="34" charset="0"/>
              </a:rPr>
              <a:t>education (</a:t>
            </a:r>
            <a:r>
              <a:rPr lang="en-US" sz="2400" dirty="0" err="1">
                <a:solidFill>
                  <a:schemeClr val="tx1"/>
                </a:solidFill>
                <a:latin typeface="Arial" panose="020B0604020202020204" pitchFamily="34" charset="0"/>
                <a:cs typeface="Arial" panose="020B0604020202020204" pitchFamily="34" charset="0"/>
              </a:rPr>
              <a:t>Vatalaro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Szente</a:t>
            </a:r>
            <a:r>
              <a:rPr lang="en-US" sz="2400" dirty="0">
                <a:solidFill>
                  <a:schemeClr val="tx1"/>
                </a:solidFill>
                <a:latin typeface="Arial" panose="020B0604020202020204" pitchFamily="34" charset="0"/>
                <a:cs typeface="Arial" panose="020B0604020202020204" pitchFamily="34" charset="0"/>
              </a:rPr>
              <a:t>, &amp; </a:t>
            </a:r>
            <a:r>
              <a:rPr lang="en-US" sz="2400" dirty="0" err="1">
                <a:solidFill>
                  <a:schemeClr val="tx1"/>
                </a:solidFill>
                <a:latin typeface="Arial" panose="020B0604020202020204" pitchFamily="34" charset="0"/>
                <a:cs typeface="Arial" panose="020B0604020202020204" pitchFamily="34" charset="0"/>
              </a:rPr>
              <a:t>Levon</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2015)</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4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dirty="0"/>
          </a:p>
        </p:txBody>
      </p:sp>
      <p:sp>
        <p:nvSpPr>
          <p:cNvPr id="3" name="Content Placeholder 2"/>
          <p:cNvSpPr>
            <a:spLocks noGrp="1"/>
          </p:cNvSpPr>
          <p:nvPr>
            <p:ph idx="1"/>
          </p:nvPr>
        </p:nvSpPr>
        <p:spPr/>
        <p:txBody>
          <a:bodyPr/>
          <a:lstStyle/>
          <a:p>
            <a:r>
              <a:rPr lang="en-US" dirty="0" smtClean="0"/>
              <a:t>What are the personal and professional learning outcomes of a short-term study abroad program for pre-service teachers?</a:t>
            </a:r>
            <a:endParaRPr lang="en-US" dirty="0"/>
          </a:p>
        </p:txBody>
      </p:sp>
    </p:spTree>
    <p:extLst>
      <p:ext uri="{BB962C8B-B14F-4D97-AF65-F5344CB8AC3E}">
        <p14:creationId xmlns:p14="http://schemas.microsoft.com/office/powerpoint/2010/main" val="75110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Context</a:t>
            </a:r>
            <a:endParaRPr lang="en-US" dirty="0"/>
          </a:p>
        </p:txBody>
      </p:sp>
      <p:sp>
        <p:nvSpPr>
          <p:cNvPr id="3" name="Content Placeholder 2"/>
          <p:cNvSpPr>
            <a:spLocks noGrp="1"/>
          </p:cNvSpPr>
          <p:nvPr>
            <p:ph idx="1"/>
          </p:nvPr>
        </p:nvSpPr>
        <p:spPr>
          <a:xfrm>
            <a:off x="2057072" y="1046672"/>
            <a:ext cx="6856890" cy="4807788"/>
          </a:xfrm>
        </p:spPr>
        <p:txBody>
          <a:bodyPr>
            <a:normAutofit fontScale="92500" lnSpcReduction="20000"/>
          </a:bodyPr>
          <a:lstStyle/>
          <a:p>
            <a:pPr>
              <a:spcAft>
                <a:spcPts val="1200"/>
              </a:spcAft>
            </a:pPr>
            <a:r>
              <a:rPr lang="en-US" dirty="0" smtClean="0"/>
              <a:t>3-week program in Brighton, England</a:t>
            </a:r>
          </a:p>
          <a:p>
            <a:pPr>
              <a:spcAft>
                <a:spcPts val="1200"/>
              </a:spcAft>
            </a:pPr>
            <a:r>
              <a:rPr lang="en-US" dirty="0" smtClean="0"/>
              <a:t>6 credit hours</a:t>
            </a:r>
          </a:p>
          <a:p>
            <a:pPr>
              <a:spcAft>
                <a:spcPts val="1200"/>
              </a:spcAft>
            </a:pPr>
            <a:r>
              <a:rPr lang="en-US" dirty="0" smtClean="0"/>
              <a:t>4-weeks of online coursework prior to departure</a:t>
            </a:r>
          </a:p>
          <a:p>
            <a:pPr lvl="1">
              <a:spcAft>
                <a:spcPts val="1200"/>
              </a:spcAft>
            </a:pPr>
            <a:r>
              <a:rPr lang="en-US" dirty="0" smtClean="0"/>
              <a:t>Course Content / Site Context </a:t>
            </a:r>
          </a:p>
          <a:p>
            <a:pPr>
              <a:spcAft>
                <a:spcPts val="1200"/>
              </a:spcAft>
            </a:pPr>
            <a:r>
              <a:rPr lang="en-US" dirty="0" smtClean="0"/>
              <a:t>On-site coursework in using drama techniques in the classroom for literacy</a:t>
            </a:r>
          </a:p>
          <a:p>
            <a:pPr>
              <a:spcAft>
                <a:spcPts val="1200"/>
              </a:spcAft>
            </a:pPr>
            <a:r>
              <a:rPr lang="en-US" dirty="0" smtClean="0"/>
              <a:t>Role of the faculty advisor</a:t>
            </a:r>
          </a:p>
        </p:txBody>
      </p:sp>
    </p:spTree>
    <p:extLst>
      <p:ext uri="{BB962C8B-B14F-4D97-AF65-F5344CB8AC3E}">
        <p14:creationId xmlns:p14="http://schemas.microsoft.com/office/powerpoint/2010/main" val="290725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Participants</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63647208"/>
              </p:ext>
            </p:extLst>
          </p:nvPr>
        </p:nvGraphicFramePr>
        <p:xfrm>
          <a:off x="1897040" y="1189042"/>
          <a:ext cx="7124130" cy="4297358"/>
        </p:xfrm>
        <a:graphic>
          <a:graphicData uri="http://schemas.openxmlformats.org/drawingml/2006/table">
            <a:tbl>
              <a:tblPr firstRow="1" bandRow="1">
                <a:tableStyleId>{2D5ABB26-0587-4C30-8999-92F81FD0307C}</a:tableStyleId>
              </a:tblPr>
              <a:tblGrid>
                <a:gridCol w="1424826"/>
                <a:gridCol w="1424826"/>
                <a:gridCol w="1424826"/>
                <a:gridCol w="1424826"/>
                <a:gridCol w="1424826"/>
              </a:tblGrid>
              <a:tr h="441841">
                <a:tc>
                  <a:txBody>
                    <a:bodyPr/>
                    <a:lstStyle/>
                    <a:p>
                      <a:pPr algn="ctr"/>
                      <a:endParaRPr lang="en-US" b="0" dirty="0"/>
                    </a:p>
                  </a:txBody>
                  <a:tcPr/>
                </a:tc>
                <a:tc>
                  <a:txBody>
                    <a:bodyPr/>
                    <a:lstStyle/>
                    <a:p>
                      <a:pPr algn="ctr"/>
                      <a:endParaRPr lang="en-US" b="0" dirty="0"/>
                    </a:p>
                  </a:txBody>
                  <a:tcPr/>
                </a:tc>
                <a:tc>
                  <a:txBody>
                    <a:bodyPr/>
                    <a:lstStyle/>
                    <a:p>
                      <a:pPr algn="ctr"/>
                      <a:endParaRPr lang="en-US" b="0" dirty="0"/>
                    </a:p>
                  </a:txBody>
                  <a:tcPr/>
                </a:tc>
                <a:tc>
                  <a:txBody>
                    <a:bodyPr/>
                    <a:lstStyle/>
                    <a:p>
                      <a:pPr algn="ctr"/>
                      <a:endParaRPr lang="en-US" b="0" dirty="0"/>
                    </a:p>
                  </a:txBody>
                  <a:tcPr/>
                </a:tc>
                <a:tc>
                  <a:txBody>
                    <a:bodyPr/>
                    <a:lstStyle/>
                    <a:p>
                      <a:pPr algn="ctr"/>
                      <a:endParaRPr lang="en-US" b="0" dirty="0"/>
                    </a:p>
                  </a:txBody>
                  <a:tcPr/>
                </a:tc>
              </a:tr>
              <a:tr h="762630">
                <a:tc>
                  <a:txBody>
                    <a:bodyPr/>
                    <a:lstStyle/>
                    <a:p>
                      <a:pPr algn="ctr"/>
                      <a:r>
                        <a:rPr lang="en-US" dirty="0" smtClean="0"/>
                        <a:t>Early Childhood</a:t>
                      </a:r>
                      <a:endParaRPr lang="en-US" b="0" dirty="0"/>
                    </a:p>
                  </a:txBody>
                  <a:tcPr/>
                </a:tc>
                <a:tc>
                  <a:txBody>
                    <a:bodyPr/>
                    <a:lstStyle/>
                    <a:p>
                      <a:pPr algn="ctr"/>
                      <a:r>
                        <a:rPr lang="en-US" dirty="0" smtClean="0"/>
                        <a:t>Elementary</a:t>
                      </a:r>
                    </a:p>
                    <a:p>
                      <a:pPr algn="ctr"/>
                      <a:r>
                        <a:rPr lang="en-US" dirty="0" smtClean="0"/>
                        <a:t>Education</a:t>
                      </a:r>
                      <a:endParaRPr lang="en-US" b="0" dirty="0"/>
                    </a:p>
                  </a:txBody>
                  <a:tcPr/>
                </a:tc>
                <a:tc>
                  <a:txBody>
                    <a:bodyPr/>
                    <a:lstStyle/>
                    <a:p>
                      <a:pPr algn="ctr"/>
                      <a:r>
                        <a:rPr lang="en-US" dirty="0" smtClean="0"/>
                        <a:t>Middle Level</a:t>
                      </a:r>
                      <a:endParaRPr lang="en-US" b="0" dirty="0"/>
                    </a:p>
                  </a:txBody>
                  <a:tcPr/>
                </a:tc>
                <a:tc>
                  <a:txBody>
                    <a:bodyPr/>
                    <a:lstStyle/>
                    <a:p>
                      <a:pPr algn="ctr"/>
                      <a:r>
                        <a:rPr lang="en-US" dirty="0" smtClean="0"/>
                        <a:t>Secondary Education</a:t>
                      </a:r>
                      <a:endParaRPr lang="en-US" b="0" dirty="0"/>
                    </a:p>
                  </a:txBody>
                  <a:tcPr/>
                </a:tc>
                <a:tc>
                  <a:txBody>
                    <a:bodyPr/>
                    <a:lstStyle/>
                    <a:p>
                      <a:pPr algn="ctr"/>
                      <a:r>
                        <a:rPr lang="en-US" dirty="0" smtClean="0"/>
                        <a:t>Special Education</a:t>
                      </a:r>
                      <a:endParaRPr lang="en-US" b="0" dirty="0"/>
                    </a:p>
                  </a:txBody>
                  <a:tcPr/>
                </a:tc>
              </a:tr>
              <a:tr h="441841">
                <a:tc>
                  <a:txBody>
                    <a:bodyPr/>
                    <a:lstStyle/>
                    <a:p>
                      <a:pPr algn="ctr"/>
                      <a:r>
                        <a:rPr lang="en-US" dirty="0" smtClean="0"/>
                        <a:t>2</a:t>
                      </a:r>
                      <a:endParaRPr lang="en-US" dirty="0"/>
                    </a:p>
                  </a:txBody>
                  <a:tcPr/>
                </a:tc>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r>
              <a:tr h="441841">
                <a:tc gridSpan="5">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441841">
                <a:tc>
                  <a:txBody>
                    <a:bodyPr/>
                    <a:lstStyle/>
                    <a:p>
                      <a:pPr algn="ctr"/>
                      <a:r>
                        <a:rPr lang="en-US" dirty="0" smtClean="0"/>
                        <a:t>Sophomore</a:t>
                      </a:r>
                      <a:endParaRPr lang="en-US" dirty="0"/>
                    </a:p>
                  </a:txBody>
                  <a:tcPr/>
                </a:tc>
                <a:tc>
                  <a:txBody>
                    <a:bodyPr/>
                    <a:lstStyle/>
                    <a:p>
                      <a:pPr algn="ctr"/>
                      <a:r>
                        <a:rPr lang="en-US" dirty="0" smtClean="0"/>
                        <a:t>Junior</a:t>
                      </a:r>
                      <a:endParaRPr lang="en-US" dirty="0"/>
                    </a:p>
                  </a:txBody>
                  <a:tcPr/>
                </a:tc>
                <a:tc>
                  <a:txBody>
                    <a:bodyPr/>
                    <a:lstStyle/>
                    <a:p>
                      <a:pPr algn="ctr"/>
                      <a:r>
                        <a:rPr lang="en-US" dirty="0" smtClean="0"/>
                        <a:t>Senior</a:t>
                      </a:r>
                      <a:endParaRPr lang="en-US" dirty="0"/>
                    </a:p>
                  </a:txBody>
                  <a:tcPr/>
                </a:tc>
                <a:tc>
                  <a:txBody>
                    <a:bodyPr/>
                    <a:lstStyle/>
                    <a:p>
                      <a:pPr algn="ctr"/>
                      <a:endParaRPr lang="en-US" dirty="0"/>
                    </a:p>
                  </a:txBody>
                  <a:tcPr/>
                </a:tc>
                <a:tc>
                  <a:txBody>
                    <a:bodyPr/>
                    <a:lstStyle/>
                    <a:p>
                      <a:pPr algn="ctr"/>
                      <a:endParaRPr lang="en-US" dirty="0"/>
                    </a:p>
                  </a:txBody>
                  <a:tcPr/>
                </a:tc>
              </a:tr>
              <a:tr h="441841">
                <a:tc>
                  <a:txBody>
                    <a:bodyPr/>
                    <a:lstStyle/>
                    <a:p>
                      <a:pPr algn="ctr"/>
                      <a:r>
                        <a:rPr lang="en-US" dirty="0" smtClean="0"/>
                        <a:t>2</a:t>
                      </a:r>
                      <a:endParaRPr lang="en-US" dirty="0"/>
                    </a:p>
                  </a:txBody>
                  <a:tcPr/>
                </a:tc>
                <a:tc>
                  <a:txBody>
                    <a:bodyPr/>
                    <a:lstStyle/>
                    <a:p>
                      <a:pPr algn="ctr"/>
                      <a:r>
                        <a:rPr lang="en-US" dirty="0" smtClean="0"/>
                        <a:t>12</a:t>
                      </a:r>
                      <a:endParaRPr lang="en-US" dirty="0"/>
                    </a:p>
                  </a:txBody>
                  <a:tcPr/>
                </a:tc>
                <a:tc>
                  <a:txBody>
                    <a:bodyPr/>
                    <a:lstStyle/>
                    <a:p>
                      <a:pPr algn="ctr"/>
                      <a:r>
                        <a:rPr lang="en-US" dirty="0" smtClean="0"/>
                        <a:t>3</a:t>
                      </a:r>
                      <a:endParaRPr lang="en-US" dirty="0"/>
                    </a:p>
                  </a:txBody>
                  <a:tcPr/>
                </a:tc>
                <a:tc>
                  <a:txBody>
                    <a:bodyPr/>
                    <a:lstStyle/>
                    <a:p>
                      <a:pPr algn="ctr"/>
                      <a:endParaRPr lang="en-US" dirty="0"/>
                    </a:p>
                  </a:txBody>
                  <a:tcPr/>
                </a:tc>
                <a:tc>
                  <a:txBody>
                    <a:bodyPr/>
                    <a:lstStyle/>
                    <a:p>
                      <a:pPr algn="ctr"/>
                      <a:endParaRPr lang="en-US"/>
                    </a:p>
                  </a:txBody>
                  <a:tcPr/>
                </a:tc>
              </a:tr>
              <a:tr h="441841">
                <a:tc gridSpan="5">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441841">
                <a:tc>
                  <a:txBody>
                    <a:bodyPr/>
                    <a:lstStyle/>
                    <a:p>
                      <a:pPr algn="ctr"/>
                      <a:r>
                        <a:rPr lang="en-US" dirty="0" smtClean="0"/>
                        <a:t>Female</a:t>
                      </a:r>
                      <a:endParaRPr lang="en-US" dirty="0"/>
                    </a:p>
                  </a:txBody>
                  <a:tcPr/>
                </a:tc>
                <a:tc>
                  <a:txBody>
                    <a:bodyPr/>
                    <a:lstStyle/>
                    <a:p>
                      <a:pPr algn="ctr"/>
                      <a:r>
                        <a:rPr lang="en-US" dirty="0" smtClean="0"/>
                        <a:t>Male</a:t>
                      </a:r>
                      <a:endParaRPr lang="en-US" dirty="0"/>
                    </a:p>
                  </a:txBody>
                  <a:tcPr/>
                </a:tc>
                <a:tc>
                  <a:txBody>
                    <a:bodyPr/>
                    <a:lstStyle/>
                    <a:p>
                      <a:pPr algn="ctr"/>
                      <a:r>
                        <a:rPr lang="en-US" b="1" dirty="0" smtClean="0"/>
                        <a:t>n=17</a:t>
                      </a:r>
                      <a:endParaRPr lang="en-US" b="1" dirty="0"/>
                    </a:p>
                  </a:txBody>
                  <a:tcPr/>
                </a:tc>
                <a:tc>
                  <a:txBody>
                    <a:bodyPr/>
                    <a:lstStyle/>
                    <a:p>
                      <a:pPr algn="ctr"/>
                      <a:endParaRPr lang="en-US" dirty="0"/>
                    </a:p>
                  </a:txBody>
                  <a:tcPr/>
                </a:tc>
                <a:tc>
                  <a:txBody>
                    <a:bodyPr/>
                    <a:lstStyle/>
                    <a:p>
                      <a:pPr algn="ctr"/>
                      <a:endParaRPr lang="en-US" dirty="0"/>
                    </a:p>
                  </a:txBody>
                  <a:tcPr/>
                </a:tc>
              </a:tr>
              <a:tr h="441841">
                <a:tc>
                  <a:txBody>
                    <a:bodyPr/>
                    <a:lstStyle/>
                    <a:p>
                      <a:pPr algn="ctr"/>
                      <a:r>
                        <a:rPr lang="en-US" dirty="0" smtClean="0"/>
                        <a:t>15</a:t>
                      </a:r>
                      <a:endParaRPr lang="en-US" dirty="0"/>
                    </a:p>
                  </a:txBody>
                  <a:tcPr/>
                </a:tc>
                <a:tc>
                  <a:txBody>
                    <a:bodyPr/>
                    <a:lstStyle/>
                    <a:p>
                      <a:pPr algn="ctr"/>
                      <a:r>
                        <a:rPr lang="en-US" dirty="0" smtClean="0"/>
                        <a:t>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906286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lstStyle/>
          <a:p>
            <a:r>
              <a:rPr lang="en-US" dirty="0" smtClean="0"/>
              <a:t>Pre-Departure</a:t>
            </a:r>
          </a:p>
          <a:p>
            <a:pPr lvl="1"/>
            <a:r>
              <a:rPr lang="en-US" dirty="0" smtClean="0"/>
              <a:t>Online Survey</a:t>
            </a:r>
          </a:p>
          <a:p>
            <a:pPr lvl="1"/>
            <a:r>
              <a:rPr lang="en-US" dirty="0" smtClean="0"/>
              <a:t>Reading Response – </a:t>
            </a:r>
            <a:r>
              <a:rPr lang="en-US" i="1" dirty="0" smtClean="0"/>
              <a:t>The </a:t>
            </a:r>
            <a:r>
              <a:rPr lang="en-US" i="1" dirty="0" err="1" smtClean="0"/>
              <a:t>Nacirema</a:t>
            </a:r>
            <a:endParaRPr lang="en-US" dirty="0" smtClean="0"/>
          </a:p>
          <a:p>
            <a:pPr lvl="1"/>
            <a:r>
              <a:rPr lang="en-US" dirty="0" smtClean="0"/>
              <a:t>Reflection</a:t>
            </a:r>
          </a:p>
          <a:p>
            <a:pPr lvl="1"/>
            <a:r>
              <a:rPr lang="en-US" dirty="0" smtClean="0"/>
              <a:t>Online Discussions</a:t>
            </a:r>
          </a:p>
          <a:p>
            <a:pPr lvl="1"/>
            <a:r>
              <a:rPr lang="en-US" dirty="0" smtClean="0"/>
              <a:t>Budget</a:t>
            </a:r>
          </a:p>
        </p:txBody>
      </p:sp>
    </p:spTree>
    <p:extLst>
      <p:ext uri="{BB962C8B-B14F-4D97-AF65-F5344CB8AC3E}">
        <p14:creationId xmlns:p14="http://schemas.microsoft.com/office/powerpoint/2010/main" val="338021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a:xfrm>
            <a:off x="2057072" y="1343522"/>
            <a:ext cx="6882212" cy="4343400"/>
          </a:xfrm>
        </p:spPr>
        <p:txBody>
          <a:bodyPr>
            <a:normAutofit fontScale="92500" lnSpcReduction="10000"/>
          </a:bodyPr>
          <a:lstStyle/>
          <a:p>
            <a:r>
              <a:rPr lang="en-US" dirty="0" smtClean="0"/>
              <a:t>On-Site</a:t>
            </a:r>
          </a:p>
          <a:p>
            <a:pPr lvl="1"/>
            <a:r>
              <a:rPr lang="en-US" dirty="0" smtClean="0"/>
              <a:t>Scavenger Hunt &amp; Reflection</a:t>
            </a:r>
          </a:p>
          <a:p>
            <a:pPr lvl="1"/>
            <a:r>
              <a:rPr lang="en-US" dirty="0" smtClean="0"/>
              <a:t>Twitter Post</a:t>
            </a:r>
          </a:p>
          <a:p>
            <a:pPr lvl="1"/>
            <a:endParaRPr lang="en-US" dirty="0" smtClean="0"/>
          </a:p>
          <a:p>
            <a:r>
              <a:rPr lang="en-US" dirty="0" smtClean="0"/>
              <a:t>Return Home</a:t>
            </a:r>
          </a:p>
          <a:p>
            <a:pPr lvl="1"/>
            <a:r>
              <a:rPr lang="en-US" dirty="0" smtClean="0"/>
              <a:t>Post Survey</a:t>
            </a:r>
          </a:p>
          <a:p>
            <a:pPr lvl="1"/>
            <a:r>
              <a:rPr lang="en-US" i="1" dirty="0" smtClean="0"/>
              <a:t>10 Immediate Re-Entry Challenges</a:t>
            </a:r>
            <a:endParaRPr lang="en-US" dirty="0" smtClean="0"/>
          </a:p>
          <a:p>
            <a:pPr lvl="1"/>
            <a:r>
              <a:rPr lang="en-US" dirty="0" smtClean="0"/>
              <a:t>Online Discussion</a:t>
            </a:r>
          </a:p>
          <a:p>
            <a:pPr lvl="1"/>
            <a:r>
              <a:rPr lang="en-US" dirty="0" smtClean="0"/>
              <a:t>Final Reflection</a:t>
            </a:r>
          </a:p>
        </p:txBody>
      </p:sp>
    </p:spTree>
    <p:extLst>
      <p:ext uri="{BB962C8B-B14F-4D97-AF65-F5344CB8AC3E}">
        <p14:creationId xmlns:p14="http://schemas.microsoft.com/office/powerpoint/2010/main" val="4114668199"/>
      </p:ext>
    </p:extLst>
  </p:cSld>
  <p:clrMapOvr>
    <a:masterClrMapping/>
  </p:clrMapOvr>
</p:sld>
</file>

<file path=ppt/theme/theme1.xml><?xml version="1.0" encoding="utf-8"?>
<a:theme xmlns:a="http://schemas.openxmlformats.org/drawingml/2006/main" name="ISU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545</TotalTime>
  <Words>1067</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Calisto MT</vt:lpstr>
      <vt:lpstr>Times New Roman</vt:lpstr>
      <vt:lpstr>Wingdings</vt:lpstr>
      <vt:lpstr>ISUGray</vt:lpstr>
      <vt:lpstr>PowerPoint Presentation</vt:lpstr>
      <vt:lpstr>“The world is so big”:  Pre-service teachers reflect on a  short-term study abroad program in England </vt:lpstr>
      <vt:lpstr>Introduction</vt:lpstr>
      <vt:lpstr>Introduction</vt:lpstr>
      <vt:lpstr>Guiding Question</vt:lpstr>
      <vt:lpstr>Program Context</vt:lpstr>
      <vt:lpstr>Participants</vt:lpstr>
      <vt:lpstr>Data Collection</vt:lpstr>
      <vt:lpstr>Data Collection</vt:lpstr>
      <vt:lpstr>Data Analysis</vt:lpstr>
      <vt:lpstr>Results</vt:lpstr>
      <vt:lpstr>Personal Development</vt:lpstr>
      <vt:lpstr>Increased Self Confidence </vt:lpstr>
      <vt:lpstr>Increased Self Confidence </vt:lpstr>
      <vt:lpstr>Increased Self Confidence </vt:lpstr>
      <vt:lpstr>Increased Self Confidence </vt:lpstr>
      <vt:lpstr>Increased Self Confidence </vt:lpstr>
      <vt:lpstr>More Patience &amp; Flexibility</vt:lpstr>
      <vt:lpstr>Increase in Flexibility</vt:lpstr>
      <vt:lpstr>Developing Identity</vt:lpstr>
      <vt:lpstr>Developing Identity</vt:lpstr>
      <vt:lpstr>Developing Identity</vt:lpstr>
      <vt:lpstr>Cultivating New Relationships</vt:lpstr>
      <vt:lpstr>Cultivating New Relationships</vt:lpstr>
      <vt:lpstr>Professional Development</vt:lpstr>
      <vt:lpstr>Diversity and Empathy</vt:lpstr>
      <vt:lpstr>Classroom Techniques</vt:lpstr>
      <vt:lpstr>Making Comparisons</vt:lpstr>
      <vt:lpstr>Limitations</vt:lpstr>
      <vt:lpstr>Conclusion</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lastModifiedBy>CTLT</cp:lastModifiedBy>
  <cp:revision>58</cp:revision>
  <dcterms:created xsi:type="dcterms:W3CDTF">2010-07-20T15:39:14Z</dcterms:created>
  <dcterms:modified xsi:type="dcterms:W3CDTF">2016-01-06T21:59:54Z</dcterms:modified>
</cp:coreProperties>
</file>