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323" r:id="rId3"/>
    <p:sldId id="265" r:id="rId4"/>
    <p:sldId id="275" r:id="rId5"/>
    <p:sldId id="276" r:id="rId6"/>
    <p:sldId id="310" r:id="rId7"/>
    <p:sldId id="313" r:id="rId8"/>
    <p:sldId id="312" r:id="rId9"/>
    <p:sldId id="311" r:id="rId10"/>
    <p:sldId id="324" r:id="rId11"/>
    <p:sldId id="279" r:id="rId12"/>
    <p:sldId id="339" r:id="rId13"/>
    <p:sldId id="315" r:id="rId14"/>
    <p:sldId id="321" r:id="rId15"/>
    <p:sldId id="320" r:id="rId16"/>
    <p:sldId id="319" r:id="rId17"/>
    <p:sldId id="317" r:id="rId18"/>
    <p:sldId id="322" r:id="rId19"/>
    <p:sldId id="278" r:id="rId20"/>
    <p:sldId id="350" r:id="rId21"/>
    <p:sldId id="307" r:id="rId22"/>
    <p:sldId id="356" r:id="rId23"/>
    <p:sldId id="257" r:id="rId24"/>
    <p:sldId id="260" r:id="rId25"/>
    <p:sldId id="262" r:id="rId26"/>
    <p:sldId id="263" r:id="rId27"/>
    <p:sldId id="270" r:id="rId28"/>
    <p:sldId id="340" r:id="rId29"/>
    <p:sldId id="351" r:id="rId30"/>
    <p:sldId id="302" r:id="rId31"/>
    <p:sldId id="274" r:id="rId32"/>
    <p:sldId id="325" r:id="rId33"/>
    <p:sldId id="329" r:id="rId34"/>
    <p:sldId id="328" r:id="rId35"/>
    <p:sldId id="327" r:id="rId36"/>
    <p:sldId id="304" r:id="rId37"/>
    <p:sldId id="336" r:id="rId38"/>
    <p:sldId id="335" r:id="rId39"/>
    <p:sldId id="334" r:id="rId40"/>
    <p:sldId id="333" r:id="rId41"/>
    <p:sldId id="332" r:id="rId42"/>
    <p:sldId id="331" r:id="rId43"/>
    <p:sldId id="330" r:id="rId44"/>
    <p:sldId id="292" r:id="rId45"/>
    <p:sldId id="305" r:id="rId46"/>
    <p:sldId id="348" r:id="rId47"/>
    <p:sldId id="343" r:id="rId48"/>
    <p:sldId id="344" r:id="rId49"/>
    <p:sldId id="345" r:id="rId50"/>
    <p:sldId id="346" r:id="rId51"/>
    <p:sldId id="352" r:id="rId52"/>
    <p:sldId id="285" r:id="rId53"/>
    <p:sldId id="355" r:id="rId54"/>
    <p:sldId id="353" r:id="rId55"/>
    <p:sldId id="286" r:id="rId56"/>
    <p:sldId id="308" r:id="rId57"/>
    <p:sldId id="272" r:id="rId58"/>
    <p:sldId id="354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CED2F2"/>
    <a:srgbClr val="ACB3EA"/>
    <a:srgbClr val="B14D7A"/>
    <a:srgbClr val="CF91AD"/>
    <a:srgbClr val="B85C86"/>
    <a:srgbClr val="D9BDCC"/>
    <a:srgbClr val="A96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3495E4-714F-48BA-A5A7-5A581DC96B64}" type="doc">
      <dgm:prSet loTypeId="urn:microsoft.com/office/officeart/2005/8/layout/cycle5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B9C8A78-E298-47FD-AB9B-B972A357E232}">
      <dgm:prSet phldrT="[Text]"/>
      <dgm:spPr/>
      <dgm:t>
        <a:bodyPr/>
        <a:lstStyle/>
        <a:p>
          <a:r>
            <a:rPr lang="en-US" dirty="0" smtClean="0"/>
            <a:t>Lecture over readings</a:t>
          </a:r>
          <a:endParaRPr lang="en-US" dirty="0"/>
        </a:p>
      </dgm:t>
    </dgm:pt>
    <dgm:pt modelId="{5F6F3F96-2CD9-4364-871D-163D7640E7EC}" type="parTrans" cxnId="{FD62AA1B-EBDC-4931-9D98-CE7338D2B089}">
      <dgm:prSet/>
      <dgm:spPr/>
      <dgm:t>
        <a:bodyPr/>
        <a:lstStyle/>
        <a:p>
          <a:endParaRPr lang="en-US"/>
        </a:p>
      </dgm:t>
    </dgm:pt>
    <dgm:pt modelId="{828B1C9D-2A05-4ED8-B1C5-60840091E2EE}" type="sibTrans" cxnId="{FD62AA1B-EBDC-4931-9D98-CE7338D2B089}">
      <dgm:prSet/>
      <dgm:spPr/>
      <dgm:t>
        <a:bodyPr/>
        <a:lstStyle/>
        <a:p>
          <a:endParaRPr lang="en-US"/>
        </a:p>
      </dgm:t>
    </dgm:pt>
    <dgm:pt modelId="{08180BEB-7E54-495F-9C70-62DDCE2554E7}">
      <dgm:prSet phldrT="[Text]"/>
      <dgm:spPr/>
      <dgm:t>
        <a:bodyPr/>
        <a:lstStyle/>
        <a:p>
          <a:r>
            <a:rPr lang="en-US" dirty="0" smtClean="0"/>
            <a:t>Students don’t see need to read</a:t>
          </a:r>
          <a:endParaRPr lang="en-US" dirty="0"/>
        </a:p>
      </dgm:t>
    </dgm:pt>
    <dgm:pt modelId="{7E44BE54-30F8-4082-AC45-47E06BB74DAE}" type="parTrans" cxnId="{88F5E497-5E38-4442-8B79-CF69BF4D8DD8}">
      <dgm:prSet/>
      <dgm:spPr/>
      <dgm:t>
        <a:bodyPr/>
        <a:lstStyle/>
        <a:p>
          <a:endParaRPr lang="en-US"/>
        </a:p>
      </dgm:t>
    </dgm:pt>
    <dgm:pt modelId="{989AD5AB-9556-4921-B9DD-DD2E29D21A5D}" type="sibTrans" cxnId="{88F5E497-5E38-4442-8B79-CF69BF4D8DD8}">
      <dgm:prSet/>
      <dgm:spPr/>
      <dgm:t>
        <a:bodyPr/>
        <a:lstStyle/>
        <a:p>
          <a:endParaRPr lang="en-US"/>
        </a:p>
      </dgm:t>
    </dgm:pt>
    <dgm:pt modelId="{B12F2E03-64AE-4D2E-B283-C7D55F1E39AB}">
      <dgm:prSet phldrT="[Text]"/>
      <dgm:spPr/>
      <dgm:t>
        <a:bodyPr/>
        <a:lstStyle/>
        <a:p>
          <a:r>
            <a:rPr lang="en-US" dirty="0" smtClean="0"/>
            <a:t>Students skim readings</a:t>
          </a:r>
          <a:endParaRPr lang="en-US" dirty="0"/>
        </a:p>
      </dgm:t>
    </dgm:pt>
    <dgm:pt modelId="{A37C988D-366F-4120-9B52-D703B39FAEC2}" type="parTrans" cxnId="{444E0D6F-E1DA-43E9-AFEC-350CD72EDE39}">
      <dgm:prSet/>
      <dgm:spPr/>
      <dgm:t>
        <a:bodyPr/>
        <a:lstStyle/>
        <a:p>
          <a:endParaRPr lang="en-US"/>
        </a:p>
      </dgm:t>
    </dgm:pt>
    <dgm:pt modelId="{6F267A0E-2F2D-4F6D-8548-0C0F627EBD11}" type="sibTrans" cxnId="{444E0D6F-E1DA-43E9-AFEC-350CD72EDE39}">
      <dgm:prSet/>
      <dgm:spPr/>
      <dgm:t>
        <a:bodyPr/>
        <a:lstStyle/>
        <a:p>
          <a:endParaRPr lang="en-US"/>
        </a:p>
      </dgm:t>
    </dgm:pt>
    <dgm:pt modelId="{3C12E024-B6C3-4B8C-8963-07D6561D9A77}">
      <dgm:prSet phldrT="[Text]"/>
      <dgm:spPr/>
      <dgm:t>
        <a:bodyPr/>
        <a:lstStyle/>
        <a:p>
          <a:r>
            <a:rPr lang="en-US" dirty="0" smtClean="0"/>
            <a:t>Students perceived as poor readers</a:t>
          </a:r>
          <a:endParaRPr lang="en-US" dirty="0"/>
        </a:p>
      </dgm:t>
    </dgm:pt>
    <dgm:pt modelId="{BC83EB13-354B-449A-9630-67EACF86CE6D}" type="parTrans" cxnId="{0BFA7536-5A16-44ED-BED0-40716433A2D8}">
      <dgm:prSet/>
      <dgm:spPr/>
      <dgm:t>
        <a:bodyPr/>
        <a:lstStyle/>
        <a:p>
          <a:endParaRPr lang="en-US"/>
        </a:p>
      </dgm:t>
    </dgm:pt>
    <dgm:pt modelId="{1FE8020D-3781-467F-A8E9-6577A46AE2DC}" type="sibTrans" cxnId="{0BFA7536-5A16-44ED-BED0-40716433A2D8}">
      <dgm:prSet/>
      <dgm:spPr/>
      <dgm:t>
        <a:bodyPr/>
        <a:lstStyle/>
        <a:p>
          <a:endParaRPr lang="en-US"/>
        </a:p>
      </dgm:t>
    </dgm:pt>
    <dgm:pt modelId="{8CCACA9C-2A3F-4365-825C-436C22F175B3}" type="pres">
      <dgm:prSet presAssocID="{AB3495E4-714F-48BA-A5A7-5A581DC96B6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3EDFDE-BC92-48A3-9989-4BBBB45683CA}" type="pres">
      <dgm:prSet presAssocID="{7B9C8A78-E298-47FD-AB9B-B972A357E23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737A15-DA67-410C-820A-1E1E2EF94FEF}" type="pres">
      <dgm:prSet presAssocID="{7B9C8A78-E298-47FD-AB9B-B972A357E232}" presName="spNode" presStyleCnt="0"/>
      <dgm:spPr/>
    </dgm:pt>
    <dgm:pt modelId="{24E4D523-BE4F-4915-AE34-10246FAE4898}" type="pres">
      <dgm:prSet presAssocID="{828B1C9D-2A05-4ED8-B1C5-60840091E2EE}" presName="sibTrans" presStyleLbl="sibTrans1D1" presStyleIdx="0" presStyleCnt="4"/>
      <dgm:spPr/>
      <dgm:t>
        <a:bodyPr/>
        <a:lstStyle/>
        <a:p>
          <a:endParaRPr lang="en-US"/>
        </a:p>
      </dgm:t>
    </dgm:pt>
    <dgm:pt modelId="{4E384804-32A5-4443-B555-4F6163BC6C9B}" type="pres">
      <dgm:prSet presAssocID="{08180BEB-7E54-495F-9C70-62DDCE2554E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E7D920-1A04-4EFB-85A0-B4177D60A95F}" type="pres">
      <dgm:prSet presAssocID="{08180BEB-7E54-495F-9C70-62DDCE2554E7}" presName="spNode" presStyleCnt="0"/>
      <dgm:spPr/>
    </dgm:pt>
    <dgm:pt modelId="{41F90C1C-F524-4B92-9D94-94F0487FF429}" type="pres">
      <dgm:prSet presAssocID="{989AD5AB-9556-4921-B9DD-DD2E29D21A5D}" presName="sibTrans" presStyleLbl="sibTrans1D1" presStyleIdx="1" presStyleCnt="4"/>
      <dgm:spPr/>
      <dgm:t>
        <a:bodyPr/>
        <a:lstStyle/>
        <a:p>
          <a:endParaRPr lang="en-US"/>
        </a:p>
      </dgm:t>
    </dgm:pt>
    <dgm:pt modelId="{0D631800-F81B-40F5-AB0B-E4F19C422484}" type="pres">
      <dgm:prSet presAssocID="{B12F2E03-64AE-4D2E-B283-C7D55F1E39A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79C3F8-2C1C-49C5-BBF4-04577A114E0C}" type="pres">
      <dgm:prSet presAssocID="{B12F2E03-64AE-4D2E-B283-C7D55F1E39AB}" presName="spNode" presStyleCnt="0"/>
      <dgm:spPr/>
    </dgm:pt>
    <dgm:pt modelId="{74DD032B-4198-4D54-9B6E-764E352784D2}" type="pres">
      <dgm:prSet presAssocID="{6F267A0E-2F2D-4F6D-8548-0C0F627EBD11}" presName="sibTrans" presStyleLbl="sibTrans1D1" presStyleIdx="2" presStyleCnt="4"/>
      <dgm:spPr/>
      <dgm:t>
        <a:bodyPr/>
        <a:lstStyle/>
        <a:p>
          <a:endParaRPr lang="en-US"/>
        </a:p>
      </dgm:t>
    </dgm:pt>
    <dgm:pt modelId="{EF0128DD-2BAD-4476-9B68-61018F9BC86A}" type="pres">
      <dgm:prSet presAssocID="{3C12E024-B6C3-4B8C-8963-07D6561D9A7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847975-A15C-4AF6-A217-A0120E4E0524}" type="pres">
      <dgm:prSet presAssocID="{3C12E024-B6C3-4B8C-8963-07D6561D9A77}" presName="spNode" presStyleCnt="0"/>
      <dgm:spPr/>
    </dgm:pt>
    <dgm:pt modelId="{E041333B-BDED-418F-8134-13400F2F66F2}" type="pres">
      <dgm:prSet presAssocID="{1FE8020D-3781-467F-A8E9-6577A46AE2DC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728ECE1A-9B2F-4ED9-8D62-62E77654A607}" type="presOf" srcId="{7B9C8A78-E298-47FD-AB9B-B972A357E232}" destId="{043EDFDE-BC92-48A3-9989-4BBBB45683CA}" srcOrd="0" destOrd="0" presId="urn:microsoft.com/office/officeart/2005/8/layout/cycle5"/>
    <dgm:cxn modelId="{0BFA7536-5A16-44ED-BED0-40716433A2D8}" srcId="{AB3495E4-714F-48BA-A5A7-5A581DC96B64}" destId="{3C12E024-B6C3-4B8C-8963-07D6561D9A77}" srcOrd="3" destOrd="0" parTransId="{BC83EB13-354B-449A-9630-67EACF86CE6D}" sibTransId="{1FE8020D-3781-467F-A8E9-6577A46AE2DC}"/>
    <dgm:cxn modelId="{0A2FE588-5519-4ED1-B960-4F3D55D34B76}" type="presOf" srcId="{1FE8020D-3781-467F-A8E9-6577A46AE2DC}" destId="{E041333B-BDED-418F-8134-13400F2F66F2}" srcOrd="0" destOrd="0" presId="urn:microsoft.com/office/officeart/2005/8/layout/cycle5"/>
    <dgm:cxn modelId="{2BDCADF3-E9A5-476C-81F1-EF3DEF31E4B5}" type="presOf" srcId="{B12F2E03-64AE-4D2E-B283-C7D55F1E39AB}" destId="{0D631800-F81B-40F5-AB0B-E4F19C422484}" srcOrd="0" destOrd="0" presId="urn:microsoft.com/office/officeart/2005/8/layout/cycle5"/>
    <dgm:cxn modelId="{C0A26D4D-F17B-4894-83CC-D5C972B916F5}" type="presOf" srcId="{3C12E024-B6C3-4B8C-8963-07D6561D9A77}" destId="{EF0128DD-2BAD-4476-9B68-61018F9BC86A}" srcOrd="0" destOrd="0" presId="urn:microsoft.com/office/officeart/2005/8/layout/cycle5"/>
    <dgm:cxn modelId="{FADE67D6-FBFB-4E8B-B69F-E83D1EB4F395}" type="presOf" srcId="{6F267A0E-2F2D-4F6D-8548-0C0F627EBD11}" destId="{74DD032B-4198-4D54-9B6E-764E352784D2}" srcOrd="0" destOrd="0" presId="urn:microsoft.com/office/officeart/2005/8/layout/cycle5"/>
    <dgm:cxn modelId="{70B726D3-DA23-4A77-99EF-98CDB1DB694F}" type="presOf" srcId="{08180BEB-7E54-495F-9C70-62DDCE2554E7}" destId="{4E384804-32A5-4443-B555-4F6163BC6C9B}" srcOrd="0" destOrd="0" presId="urn:microsoft.com/office/officeart/2005/8/layout/cycle5"/>
    <dgm:cxn modelId="{88F5E497-5E38-4442-8B79-CF69BF4D8DD8}" srcId="{AB3495E4-714F-48BA-A5A7-5A581DC96B64}" destId="{08180BEB-7E54-495F-9C70-62DDCE2554E7}" srcOrd="1" destOrd="0" parTransId="{7E44BE54-30F8-4082-AC45-47E06BB74DAE}" sibTransId="{989AD5AB-9556-4921-B9DD-DD2E29D21A5D}"/>
    <dgm:cxn modelId="{18EE16F8-F8C3-493C-998C-174060314130}" type="presOf" srcId="{AB3495E4-714F-48BA-A5A7-5A581DC96B64}" destId="{8CCACA9C-2A3F-4365-825C-436C22F175B3}" srcOrd="0" destOrd="0" presId="urn:microsoft.com/office/officeart/2005/8/layout/cycle5"/>
    <dgm:cxn modelId="{444E0D6F-E1DA-43E9-AFEC-350CD72EDE39}" srcId="{AB3495E4-714F-48BA-A5A7-5A581DC96B64}" destId="{B12F2E03-64AE-4D2E-B283-C7D55F1E39AB}" srcOrd="2" destOrd="0" parTransId="{A37C988D-366F-4120-9B52-D703B39FAEC2}" sibTransId="{6F267A0E-2F2D-4F6D-8548-0C0F627EBD11}"/>
    <dgm:cxn modelId="{FD62AA1B-EBDC-4931-9D98-CE7338D2B089}" srcId="{AB3495E4-714F-48BA-A5A7-5A581DC96B64}" destId="{7B9C8A78-E298-47FD-AB9B-B972A357E232}" srcOrd="0" destOrd="0" parTransId="{5F6F3F96-2CD9-4364-871D-163D7640E7EC}" sibTransId="{828B1C9D-2A05-4ED8-B1C5-60840091E2EE}"/>
    <dgm:cxn modelId="{65DA4F30-CC9F-4344-9DAC-68B07476BEE5}" type="presOf" srcId="{989AD5AB-9556-4921-B9DD-DD2E29D21A5D}" destId="{41F90C1C-F524-4B92-9D94-94F0487FF429}" srcOrd="0" destOrd="0" presId="urn:microsoft.com/office/officeart/2005/8/layout/cycle5"/>
    <dgm:cxn modelId="{8CA551E9-910F-431D-A319-AC7BF7CFF263}" type="presOf" srcId="{828B1C9D-2A05-4ED8-B1C5-60840091E2EE}" destId="{24E4D523-BE4F-4915-AE34-10246FAE4898}" srcOrd="0" destOrd="0" presId="urn:microsoft.com/office/officeart/2005/8/layout/cycle5"/>
    <dgm:cxn modelId="{A266120D-0F3C-4702-A2F9-3A65D534323F}" type="presParOf" srcId="{8CCACA9C-2A3F-4365-825C-436C22F175B3}" destId="{043EDFDE-BC92-48A3-9989-4BBBB45683CA}" srcOrd="0" destOrd="0" presId="urn:microsoft.com/office/officeart/2005/8/layout/cycle5"/>
    <dgm:cxn modelId="{A7E5EE3A-80A1-47B0-AA39-36595F46BDF6}" type="presParOf" srcId="{8CCACA9C-2A3F-4365-825C-436C22F175B3}" destId="{74737A15-DA67-410C-820A-1E1E2EF94FEF}" srcOrd="1" destOrd="0" presId="urn:microsoft.com/office/officeart/2005/8/layout/cycle5"/>
    <dgm:cxn modelId="{D5430F7D-6E80-4425-BAD0-5554445B89EB}" type="presParOf" srcId="{8CCACA9C-2A3F-4365-825C-436C22F175B3}" destId="{24E4D523-BE4F-4915-AE34-10246FAE4898}" srcOrd="2" destOrd="0" presId="urn:microsoft.com/office/officeart/2005/8/layout/cycle5"/>
    <dgm:cxn modelId="{4526B6A2-517A-4916-964E-C345D98CC51C}" type="presParOf" srcId="{8CCACA9C-2A3F-4365-825C-436C22F175B3}" destId="{4E384804-32A5-4443-B555-4F6163BC6C9B}" srcOrd="3" destOrd="0" presId="urn:microsoft.com/office/officeart/2005/8/layout/cycle5"/>
    <dgm:cxn modelId="{000A0E99-BB84-4F58-A5A5-1F16D34675CD}" type="presParOf" srcId="{8CCACA9C-2A3F-4365-825C-436C22F175B3}" destId="{36E7D920-1A04-4EFB-85A0-B4177D60A95F}" srcOrd="4" destOrd="0" presId="urn:microsoft.com/office/officeart/2005/8/layout/cycle5"/>
    <dgm:cxn modelId="{3F4F11C7-2D01-49E9-A8C9-46415D9B9993}" type="presParOf" srcId="{8CCACA9C-2A3F-4365-825C-436C22F175B3}" destId="{41F90C1C-F524-4B92-9D94-94F0487FF429}" srcOrd="5" destOrd="0" presId="urn:microsoft.com/office/officeart/2005/8/layout/cycle5"/>
    <dgm:cxn modelId="{182568CE-3D03-4D1B-A95D-3B0056A98B62}" type="presParOf" srcId="{8CCACA9C-2A3F-4365-825C-436C22F175B3}" destId="{0D631800-F81B-40F5-AB0B-E4F19C422484}" srcOrd="6" destOrd="0" presId="urn:microsoft.com/office/officeart/2005/8/layout/cycle5"/>
    <dgm:cxn modelId="{E0665357-7266-4522-84FE-966FFD15F18A}" type="presParOf" srcId="{8CCACA9C-2A3F-4365-825C-436C22F175B3}" destId="{4579C3F8-2C1C-49C5-BBF4-04577A114E0C}" srcOrd="7" destOrd="0" presId="urn:microsoft.com/office/officeart/2005/8/layout/cycle5"/>
    <dgm:cxn modelId="{36F3EE82-9A6B-40A1-99DF-CDA7844128E2}" type="presParOf" srcId="{8CCACA9C-2A3F-4365-825C-436C22F175B3}" destId="{74DD032B-4198-4D54-9B6E-764E352784D2}" srcOrd="8" destOrd="0" presId="urn:microsoft.com/office/officeart/2005/8/layout/cycle5"/>
    <dgm:cxn modelId="{B272D111-C048-454C-B9E4-EE4ADA2079E8}" type="presParOf" srcId="{8CCACA9C-2A3F-4365-825C-436C22F175B3}" destId="{EF0128DD-2BAD-4476-9B68-61018F9BC86A}" srcOrd="9" destOrd="0" presId="urn:microsoft.com/office/officeart/2005/8/layout/cycle5"/>
    <dgm:cxn modelId="{0BBD98A8-2C1C-4AB2-8FD6-6DD2EB94DDED}" type="presParOf" srcId="{8CCACA9C-2A3F-4365-825C-436C22F175B3}" destId="{8D847975-A15C-4AF6-A217-A0120E4E0524}" srcOrd="10" destOrd="0" presId="urn:microsoft.com/office/officeart/2005/8/layout/cycle5"/>
    <dgm:cxn modelId="{A8A06295-1DF1-4E29-BFEA-19DB23123FB4}" type="presParOf" srcId="{8CCACA9C-2A3F-4365-825C-436C22F175B3}" destId="{E041333B-BDED-418F-8134-13400F2F66F2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69DE19-9C8F-4B19-B7F0-D097BEAF9BB3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792C97D-243F-4665-B09F-F4C5D2277A0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 sz="1200" dirty="0"/>
        </a:p>
        <a:p>
          <a:endParaRPr lang="en-US" sz="1200" dirty="0">
            <a:solidFill>
              <a:schemeClr val="tx1"/>
            </a:solidFill>
          </a:endParaRPr>
        </a:p>
        <a:p>
          <a:endParaRPr lang="en-US" sz="1900" b="1" cap="none" spc="50" dirty="0" smtClean="0">
            <a:ln w="635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bg1"/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  <a:p>
          <a:r>
            <a:rPr lang="en-US" sz="2000" b="1" cap="none" spc="50" dirty="0" smtClean="0">
              <a:ln w="635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Disciplinary </a:t>
          </a:r>
          <a:endParaRPr lang="en-US" sz="2000" b="1" cap="none" spc="50" dirty="0">
            <a:ln w="635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bg1"/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  <a:p>
          <a:r>
            <a:rPr lang="en-US" sz="2000" b="1" cap="none" spc="50" dirty="0">
              <a:ln w="635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Literacy</a:t>
          </a:r>
        </a:p>
      </dgm:t>
    </dgm:pt>
    <dgm:pt modelId="{7EC45B55-01EE-4619-BE8F-7A60BD9144E6}" type="parTrans" cxnId="{C89690B8-CD5F-4AA9-925A-CFB23246B70E}">
      <dgm:prSet/>
      <dgm:spPr/>
      <dgm:t>
        <a:bodyPr/>
        <a:lstStyle/>
        <a:p>
          <a:endParaRPr lang="en-US"/>
        </a:p>
      </dgm:t>
    </dgm:pt>
    <dgm:pt modelId="{2469F359-EFF9-4703-95D5-24B9724BC452}" type="sibTrans" cxnId="{C89690B8-CD5F-4AA9-925A-CFB23246B70E}">
      <dgm:prSet/>
      <dgm:spPr/>
      <dgm:t>
        <a:bodyPr/>
        <a:lstStyle/>
        <a:p>
          <a:endParaRPr lang="en-US"/>
        </a:p>
      </dgm:t>
    </dgm:pt>
    <dgm:pt modelId="{49E4DD01-C6F6-4E67-A3A9-44B8986C15C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2400" b="1" cap="none" spc="50" dirty="0">
              <a:ln w="635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Intermediate Literacy </a:t>
          </a:r>
        </a:p>
        <a:p>
          <a:r>
            <a:rPr lang="en-US" sz="1400" dirty="0" smtClean="0"/>
            <a:t>(fluency, more sophisticated comprehension, schema expansion, lexicon development)</a:t>
          </a:r>
          <a:endParaRPr lang="en-US" sz="1400" dirty="0"/>
        </a:p>
      </dgm:t>
    </dgm:pt>
    <dgm:pt modelId="{439150B7-3E34-433C-A2D0-29D0DF2995EC}" type="parTrans" cxnId="{56D198E5-558F-48DC-9553-87E208312A82}">
      <dgm:prSet/>
      <dgm:spPr/>
      <dgm:t>
        <a:bodyPr/>
        <a:lstStyle/>
        <a:p>
          <a:endParaRPr lang="en-US"/>
        </a:p>
      </dgm:t>
    </dgm:pt>
    <dgm:pt modelId="{5E60FA42-3905-4DBB-B51A-EF7D39D2C17C}" type="sibTrans" cxnId="{56D198E5-558F-48DC-9553-87E208312A82}">
      <dgm:prSet/>
      <dgm:spPr/>
      <dgm:t>
        <a:bodyPr/>
        <a:lstStyle/>
        <a:p>
          <a:endParaRPr lang="en-US"/>
        </a:p>
      </dgm:t>
    </dgm:pt>
    <dgm:pt modelId="{BC01B43A-8ABC-4AFA-BFC1-9566951EBB25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2800" b="1" cap="none" spc="50" dirty="0">
              <a:ln w="635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Basic Literacy</a:t>
          </a:r>
        </a:p>
        <a:p>
          <a:r>
            <a:rPr lang="en-US" sz="1400" dirty="0"/>
            <a:t> </a:t>
          </a:r>
          <a:r>
            <a:rPr lang="en-US" sz="1400" dirty="0" smtClean="0"/>
            <a:t>(decoding + basic comprehension)</a:t>
          </a:r>
          <a:endParaRPr lang="en-US" sz="1400" dirty="0"/>
        </a:p>
      </dgm:t>
    </dgm:pt>
    <dgm:pt modelId="{DB6B9173-7607-4963-A8BB-EA62D641A614}" type="parTrans" cxnId="{00F92C44-8CCB-4119-9239-0652E0D3E34A}">
      <dgm:prSet/>
      <dgm:spPr/>
      <dgm:t>
        <a:bodyPr/>
        <a:lstStyle/>
        <a:p>
          <a:endParaRPr lang="en-US"/>
        </a:p>
      </dgm:t>
    </dgm:pt>
    <dgm:pt modelId="{59296464-4DF4-4394-B3AB-8E333FE50524}" type="sibTrans" cxnId="{00F92C44-8CCB-4119-9239-0652E0D3E34A}">
      <dgm:prSet/>
      <dgm:spPr/>
      <dgm:t>
        <a:bodyPr/>
        <a:lstStyle/>
        <a:p>
          <a:endParaRPr lang="en-US"/>
        </a:p>
      </dgm:t>
    </dgm:pt>
    <dgm:pt modelId="{A806D3EA-0105-479E-9756-91CD5196DEFB}" type="pres">
      <dgm:prSet presAssocID="{BD69DE19-9C8F-4B19-B7F0-D097BEAF9BB3}" presName="Name0" presStyleCnt="0">
        <dgm:presLayoutVars>
          <dgm:dir/>
          <dgm:animLvl val="lvl"/>
          <dgm:resizeHandles val="exact"/>
        </dgm:presLayoutVars>
      </dgm:prSet>
      <dgm:spPr/>
    </dgm:pt>
    <dgm:pt modelId="{BADC19AF-AA61-4EB6-9363-00D4BB845699}" type="pres">
      <dgm:prSet presAssocID="{E792C97D-243F-4665-B09F-F4C5D2277A0B}" presName="Name8" presStyleCnt="0"/>
      <dgm:spPr/>
    </dgm:pt>
    <dgm:pt modelId="{EE301D0B-B6CC-4357-BDF0-A532E31107C9}" type="pres">
      <dgm:prSet presAssocID="{E792C97D-243F-4665-B09F-F4C5D2277A0B}" presName="level" presStyleLbl="node1" presStyleIdx="0" presStyleCnt="3" custScaleX="100760" custScaleY="988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E07E96-229D-49A2-A3E2-62428D5F4B89}" type="pres">
      <dgm:prSet presAssocID="{E792C97D-243F-4665-B09F-F4C5D2277A0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E2D258-5C97-4BFF-AF5F-DB5280B2AA59}" type="pres">
      <dgm:prSet presAssocID="{49E4DD01-C6F6-4E67-A3A9-44B8986C15C3}" presName="Name8" presStyleCnt="0"/>
      <dgm:spPr/>
    </dgm:pt>
    <dgm:pt modelId="{A486E93F-C24B-4BA6-8170-817B52B9D642}" type="pres">
      <dgm:prSet presAssocID="{49E4DD01-C6F6-4E67-A3A9-44B8986C15C3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822E27-4068-4F7C-B8C3-A622D44F778B}" type="pres">
      <dgm:prSet presAssocID="{49E4DD01-C6F6-4E67-A3A9-44B8986C15C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0EFB60-6383-4065-94BA-EA0B3109F11A}" type="pres">
      <dgm:prSet presAssocID="{BC01B43A-8ABC-4AFA-BFC1-9566951EBB25}" presName="Name8" presStyleCnt="0"/>
      <dgm:spPr/>
    </dgm:pt>
    <dgm:pt modelId="{E84A6C0D-2FF2-47B0-9E0E-647772B7EE85}" type="pres">
      <dgm:prSet presAssocID="{BC01B43A-8ABC-4AFA-BFC1-9566951EBB25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AF670-8664-462A-9987-979F8C818EB0}" type="pres">
      <dgm:prSet presAssocID="{BC01B43A-8ABC-4AFA-BFC1-9566951EBB2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16F4C8-1975-4A53-8F15-107099D26B64}" type="presOf" srcId="{BC01B43A-8ABC-4AFA-BFC1-9566951EBB25}" destId="{5BDAF670-8664-462A-9987-979F8C818EB0}" srcOrd="1" destOrd="0" presId="urn:microsoft.com/office/officeart/2005/8/layout/pyramid1"/>
    <dgm:cxn modelId="{C89690B8-CD5F-4AA9-925A-CFB23246B70E}" srcId="{BD69DE19-9C8F-4B19-B7F0-D097BEAF9BB3}" destId="{E792C97D-243F-4665-B09F-F4C5D2277A0B}" srcOrd="0" destOrd="0" parTransId="{7EC45B55-01EE-4619-BE8F-7A60BD9144E6}" sibTransId="{2469F359-EFF9-4703-95D5-24B9724BC452}"/>
    <dgm:cxn modelId="{BFA36698-0677-4DC6-A64E-AA02066AD2FA}" type="presOf" srcId="{E792C97D-243F-4665-B09F-F4C5D2277A0B}" destId="{EE301D0B-B6CC-4357-BDF0-A532E31107C9}" srcOrd="0" destOrd="0" presId="urn:microsoft.com/office/officeart/2005/8/layout/pyramid1"/>
    <dgm:cxn modelId="{7D61DCDB-1D3E-42D9-98E4-8C27F81C1F79}" type="presOf" srcId="{BD69DE19-9C8F-4B19-B7F0-D097BEAF9BB3}" destId="{A806D3EA-0105-479E-9756-91CD5196DEFB}" srcOrd="0" destOrd="0" presId="urn:microsoft.com/office/officeart/2005/8/layout/pyramid1"/>
    <dgm:cxn modelId="{56D198E5-558F-48DC-9553-87E208312A82}" srcId="{BD69DE19-9C8F-4B19-B7F0-D097BEAF9BB3}" destId="{49E4DD01-C6F6-4E67-A3A9-44B8986C15C3}" srcOrd="1" destOrd="0" parTransId="{439150B7-3E34-433C-A2D0-29D0DF2995EC}" sibTransId="{5E60FA42-3905-4DBB-B51A-EF7D39D2C17C}"/>
    <dgm:cxn modelId="{6F14B985-9C57-4122-A38D-12CCAC168650}" type="presOf" srcId="{E792C97D-243F-4665-B09F-F4C5D2277A0B}" destId="{6DE07E96-229D-49A2-A3E2-62428D5F4B89}" srcOrd="1" destOrd="0" presId="urn:microsoft.com/office/officeart/2005/8/layout/pyramid1"/>
    <dgm:cxn modelId="{00F92C44-8CCB-4119-9239-0652E0D3E34A}" srcId="{BD69DE19-9C8F-4B19-B7F0-D097BEAF9BB3}" destId="{BC01B43A-8ABC-4AFA-BFC1-9566951EBB25}" srcOrd="2" destOrd="0" parTransId="{DB6B9173-7607-4963-A8BB-EA62D641A614}" sibTransId="{59296464-4DF4-4394-B3AB-8E333FE50524}"/>
    <dgm:cxn modelId="{A6FBD762-2C6D-4B6F-895E-804023244B43}" type="presOf" srcId="{49E4DD01-C6F6-4E67-A3A9-44B8986C15C3}" destId="{D5822E27-4068-4F7C-B8C3-A622D44F778B}" srcOrd="1" destOrd="0" presId="urn:microsoft.com/office/officeart/2005/8/layout/pyramid1"/>
    <dgm:cxn modelId="{434C234D-A81D-49F5-BD3E-6E9A00D53F28}" type="presOf" srcId="{BC01B43A-8ABC-4AFA-BFC1-9566951EBB25}" destId="{E84A6C0D-2FF2-47B0-9E0E-647772B7EE85}" srcOrd="0" destOrd="0" presId="urn:microsoft.com/office/officeart/2005/8/layout/pyramid1"/>
    <dgm:cxn modelId="{EE88449D-8D83-4025-8E56-68699CCD324D}" type="presOf" srcId="{49E4DD01-C6F6-4E67-A3A9-44B8986C15C3}" destId="{A486E93F-C24B-4BA6-8170-817B52B9D642}" srcOrd="0" destOrd="0" presId="urn:microsoft.com/office/officeart/2005/8/layout/pyramid1"/>
    <dgm:cxn modelId="{AE34FF94-ABF1-45D3-85C9-EE1B49F9A9FE}" type="presParOf" srcId="{A806D3EA-0105-479E-9756-91CD5196DEFB}" destId="{BADC19AF-AA61-4EB6-9363-00D4BB845699}" srcOrd="0" destOrd="0" presId="urn:microsoft.com/office/officeart/2005/8/layout/pyramid1"/>
    <dgm:cxn modelId="{5F7F41AE-8D06-4684-95B2-4394CC1AF667}" type="presParOf" srcId="{BADC19AF-AA61-4EB6-9363-00D4BB845699}" destId="{EE301D0B-B6CC-4357-BDF0-A532E31107C9}" srcOrd="0" destOrd="0" presId="urn:microsoft.com/office/officeart/2005/8/layout/pyramid1"/>
    <dgm:cxn modelId="{23C4475B-571E-42D6-AAAB-BB5E69136368}" type="presParOf" srcId="{BADC19AF-AA61-4EB6-9363-00D4BB845699}" destId="{6DE07E96-229D-49A2-A3E2-62428D5F4B89}" srcOrd="1" destOrd="0" presId="urn:microsoft.com/office/officeart/2005/8/layout/pyramid1"/>
    <dgm:cxn modelId="{FF6A9382-28E0-414F-A29D-3CF5BD5454BE}" type="presParOf" srcId="{A806D3EA-0105-479E-9756-91CD5196DEFB}" destId="{97E2D258-5C97-4BFF-AF5F-DB5280B2AA59}" srcOrd="1" destOrd="0" presId="urn:microsoft.com/office/officeart/2005/8/layout/pyramid1"/>
    <dgm:cxn modelId="{F7A36447-AB6A-4BE3-88C7-D5E32ED34773}" type="presParOf" srcId="{97E2D258-5C97-4BFF-AF5F-DB5280B2AA59}" destId="{A486E93F-C24B-4BA6-8170-817B52B9D642}" srcOrd="0" destOrd="0" presId="urn:microsoft.com/office/officeart/2005/8/layout/pyramid1"/>
    <dgm:cxn modelId="{9E3ED8F4-30EF-4706-A59E-E5293C110B38}" type="presParOf" srcId="{97E2D258-5C97-4BFF-AF5F-DB5280B2AA59}" destId="{D5822E27-4068-4F7C-B8C3-A622D44F778B}" srcOrd="1" destOrd="0" presId="urn:microsoft.com/office/officeart/2005/8/layout/pyramid1"/>
    <dgm:cxn modelId="{79AC02F9-D88D-49F5-B909-23DF6F5DDCB0}" type="presParOf" srcId="{A806D3EA-0105-479E-9756-91CD5196DEFB}" destId="{1E0EFB60-6383-4065-94BA-EA0B3109F11A}" srcOrd="2" destOrd="0" presId="urn:microsoft.com/office/officeart/2005/8/layout/pyramid1"/>
    <dgm:cxn modelId="{F21F9BEF-49B5-4F19-9516-289D50FF301E}" type="presParOf" srcId="{1E0EFB60-6383-4065-94BA-EA0B3109F11A}" destId="{E84A6C0D-2FF2-47B0-9E0E-647772B7EE85}" srcOrd="0" destOrd="0" presId="urn:microsoft.com/office/officeart/2005/8/layout/pyramid1"/>
    <dgm:cxn modelId="{D52B58DA-13A7-42BC-BC09-5454BAB9E7AF}" type="presParOf" srcId="{1E0EFB60-6383-4065-94BA-EA0B3109F11A}" destId="{5BDAF670-8664-462A-9987-979F8C818EB0}" srcOrd="1" destOrd="0" presId="urn:microsoft.com/office/officeart/2005/8/layout/pyramid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69DE19-9C8F-4B19-B7F0-D097BEAF9BB3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792C97D-243F-4665-B09F-F4C5D2277A0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 sz="1200" dirty="0"/>
        </a:p>
        <a:p>
          <a:endParaRPr lang="en-US" sz="1200" dirty="0"/>
        </a:p>
        <a:p>
          <a:endParaRPr lang="en-US" sz="1900" b="1" cap="none" spc="50" dirty="0" smtClean="0">
            <a:ln w="635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  <a:p>
          <a:r>
            <a:rPr lang="en-US" sz="2000" b="1" cap="none" spc="50" dirty="0" smtClean="0">
              <a:ln w="635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Disciplinary </a:t>
          </a:r>
          <a:endParaRPr lang="en-US" sz="2000" b="1" cap="none" spc="50" dirty="0">
            <a:ln w="635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  <a:p>
          <a:r>
            <a:rPr lang="en-US" sz="2000" b="1" cap="none" spc="50" dirty="0">
              <a:ln w="635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Literacy</a:t>
          </a:r>
        </a:p>
      </dgm:t>
    </dgm:pt>
    <dgm:pt modelId="{7EC45B55-01EE-4619-BE8F-7A60BD9144E6}" type="parTrans" cxnId="{C89690B8-CD5F-4AA9-925A-CFB23246B70E}">
      <dgm:prSet/>
      <dgm:spPr/>
      <dgm:t>
        <a:bodyPr/>
        <a:lstStyle/>
        <a:p>
          <a:endParaRPr lang="en-US"/>
        </a:p>
      </dgm:t>
    </dgm:pt>
    <dgm:pt modelId="{2469F359-EFF9-4703-95D5-24B9724BC452}" type="sibTrans" cxnId="{C89690B8-CD5F-4AA9-925A-CFB23246B70E}">
      <dgm:prSet/>
      <dgm:spPr/>
      <dgm:t>
        <a:bodyPr/>
        <a:lstStyle/>
        <a:p>
          <a:endParaRPr lang="en-US"/>
        </a:p>
      </dgm:t>
    </dgm:pt>
    <dgm:pt modelId="{49E4DD01-C6F6-4E67-A3A9-44B8986C15C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2400" b="1" cap="none" spc="50" dirty="0">
              <a:ln w="635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Intermediate Literacy </a:t>
          </a:r>
        </a:p>
      </dgm:t>
    </dgm:pt>
    <dgm:pt modelId="{439150B7-3E34-433C-A2D0-29D0DF2995EC}" type="parTrans" cxnId="{56D198E5-558F-48DC-9553-87E208312A82}">
      <dgm:prSet/>
      <dgm:spPr/>
      <dgm:t>
        <a:bodyPr/>
        <a:lstStyle/>
        <a:p>
          <a:endParaRPr lang="en-US"/>
        </a:p>
      </dgm:t>
    </dgm:pt>
    <dgm:pt modelId="{5E60FA42-3905-4DBB-B51A-EF7D39D2C17C}" type="sibTrans" cxnId="{56D198E5-558F-48DC-9553-87E208312A82}">
      <dgm:prSet/>
      <dgm:spPr/>
      <dgm:t>
        <a:bodyPr/>
        <a:lstStyle/>
        <a:p>
          <a:endParaRPr lang="en-US"/>
        </a:p>
      </dgm:t>
    </dgm:pt>
    <dgm:pt modelId="{BC01B43A-8ABC-4AFA-BFC1-9566951EBB25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2800" b="1" cap="none" spc="50" dirty="0">
              <a:ln w="635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Basic Literacy</a:t>
          </a:r>
        </a:p>
        <a:p>
          <a:endParaRPr lang="en-US" sz="1400" dirty="0"/>
        </a:p>
      </dgm:t>
    </dgm:pt>
    <dgm:pt modelId="{DB6B9173-7607-4963-A8BB-EA62D641A614}" type="parTrans" cxnId="{00F92C44-8CCB-4119-9239-0652E0D3E34A}">
      <dgm:prSet/>
      <dgm:spPr/>
      <dgm:t>
        <a:bodyPr/>
        <a:lstStyle/>
        <a:p>
          <a:endParaRPr lang="en-US"/>
        </a:p>
      </dgm:t>
    </dgm:pt>
    <dgm:pt modelId="{59296464-4DF4-4394-B3AB-8E333FE50524}" type="sibTrans" cxnId="{00F92C44-8CCB-4119-9239-0652E0D3E34A}">
      <dgm:prSet/>
      <dgm:spPr/>
      <dgm:t>
        <a:bodyPr/>
        <a:lstStyle/>
        <a:p>
          <a:endParaRPr lang="en-US"/>
        </a:p>
      </dgm:t>
    </dgm:pt>
    <dgm:pt modelId="{A806D3EA-0105-479E-9756-91CD5196DEFB}" type="pres">
      <dgm:prSet presAssocID="{BD69DE19-9C8F-4B19-B7F0-D097BEAF9BB3}" presName="Name0" presStyleCnt="0">
        <dgm:presLayoutVars>
          <dgm:dir/>
          <dgm:animLvl val="lvl"/>
          <dgm:resizeHandles val="exact"/>
        </dgm:presLayoutVars>
      </dgm:prSet>
      <dgm:spPr/>
    </dgm:pt>
    <dgm:pt modelId="{BADC19AF-AA61-4EB6-9363-00D4BB845699}" type="pres">
      <dgm:prSet presAssocID="{E792C97D-243F-4665-B09F-F4C5D2277A0B}" presName="Name8" presStyleCnt="0"/>
      <dgm:spPr/>
    </dgm:pt>
    <dgm:pt modelId="{EE301D0B-B6CC-4357-BDF0-A532E31107C9}" type="pres">
      <dgm:prSet presAssocID="{E792C97D-243F-4665-B09F-F4C5D2277A0B}" presName="level" presStyleLbl="node1" presStyleIdx="0" presStyleCnt="3" custScaleX="100760" custScaleY="988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E07E96-229D-49A2-A3E2-62428D5F4B89}" type="pres">
      <dgm:prSet presAssocID="{E792C97D-243F-4665-B09F-F4C5D2277A0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E2D258-5C97-4BFF-AF5F-DB5280B2AA59}" type="pres">
      <dgm:prSet presAssocID="{49E4DD01-C6F6-4E67-A3A9-44B8986C15C3}" presName="Name8" presStyleCnt="0"/>
      <dgm:spPr/>
    </dgm:pt>
    <dgm:pt modelId="{A486E93F-C24B-4BA6-8170-817B52B9D642}" type="pres">
      <dgm:prSet presAssocID="{49E4DD01-C6F6-4E67-A3A9-44B8986C15C3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822E27-4068-4F7C-B8C3-A622D44F778B}" type="pres">
      <dgm:prSet presAssocID="{49E4DD01-C6F6-4E67-A3A9-44B8986C15C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0EFB60-6383-4065-94BA-EA0B3109F11A}" type="pres">
      <dgm:prSet presAssocID="{BC01B43A-8ABC-4AFA-BFC1-9566951EBB25}" presName="Name8" presStyleCnt="0"/>
      <dgm:spPr/>
    </dgm:pt>
    <dgm:pt modelId="{E84A6C0D-2FF2-47B0-9E0E-647772B7EE85}" type="pres">
      <dgm:prSet presAssocID="{BC01B43A-8ABC-4AFA-BFC1-9566951EBB25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AF670-8664-462A-9987-979F8C818EB0}" type="pres">
      <dgm:prSet presAssocID="{BC01B43A-8ABC-4AFA-BFC1-9566951EBB2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D0A10C-AC49-437F-82BC-4C379BAC5C65}" type="presOf" srcId="{BD69DE19-9C8F-4B19-B7F0-D097BEAF9BB3}" destId="{A806D3EA-0105-479E-9756-91CD5196DEFB}" srcOrd="0" destOrd="0" presId="urn:microsoft.com/office/officeart/2005/8/layout/pyramid1"/>
    <dgm:cxn modelId="{05443966-6F9D-4575-9B27-6F8B1426901B}" type="presOf" srcId="{E792C97D-243F-4665-B09F-F4C5D2277A0B}" destId="{6DE07E96-229D-49A2-A3E2-62428D5F4B89}" srcOrd="1" destOrd="0" presId="urn:microsoft.com/office/officeart/2005/8/layout/pyramid1"/>
    <dgm:cxn modelId="{535BF393-FEC2-4D5B-9912-2B5718380BE9}" type="presOf" srcId="{49E4DD01-C6F6-4E67-A3A9-44B8986C15C3}" destId="{A486E93F-C24B-4BA6-8170-817B52B9D642}" srcOrd="0" destOrd="0" presId="urn:microsoft.com/office/officeart/2005/8/layout/pyramid1"/>
    <dgm:cxn modelId="{C89690B8-CD5F-4AA9-925A-CFB23246B70E}" srcId="{BD69DE19-9C8F-4B19-B7F0-D097BEAF9BB3}" destId="{E792C97D-243F-4665-B09F-F4C5D2277A0B}" srcOrd="0" destOrd="0" parTransId="{7EC45B55-01EE-4619-BE8F-7A60BD9144E6}" sibTransId="{2469F359-EFF9-4703-95D5-24B9724BC452}"/>
    <dgm:cxn modelId="{2413D792-843D-4BC8-9B12-3EF1F37D5800}" type="presOf" srcId="{BC01B43A-8ABC-4AFA-BFC1-9566951EBB25}" destId="{E84A6C0D-2FF2-47B0-9E0E-647772B7EE85}" srcOrd="0" destOrd="0" presId="urn:microsoft.com/office/officeart/2005/8/layout/pyramid1"/>
    <dgm:cxn modelId="{8F1F530A-40FE-42B9-8F41-8ED76EC56DEC}" type="presOf" srcId="{E792C97D-243F-4665-B09F-F4C5D2277A0B}" destId="{EE301D0B-B6CC-4357-BDF0-A532E31107C9}" srcOrd="0" destOrd="0" presId="urn:microsoft.com/office/officeart/2005/8/layout/pyramid1"/>
    <dgm:cxn modelId="{1C86D30A-6F87-4ECA-9881-7EDBFE62CD55}" type="presOf" srcId="{49E4DD01-C6F6-4E67-A3A9-44B8986C15C3}" destId="{D5822E27-4068-4F7C-B8C3-A622D44F778B}" srcOrd="1" destOrd="0" presId="urn:microsoft.com/office/officeart/2005/8/layout/pyramid1"/>
    <dgm:cxn modelId="{24F0E3F1-FA6D-430B-A3F0-F498D0932D58}" type="presOf" srcId="{BC01B43A-8ABC-4AFA-BFC1-9566951EBB25}" destId="{5BDAF670-8664-462A-9987-979F8C818EB0}" srcOrd="1" destOrd="0" presId="urn:microsoft.com/office/officeart/2005/8/layout/pyramid1"/>
    <dgm:cxn modelId="{56D198E5-558F-48DC-9553-87E208312A82}" srcId="{BD69DE19-9C8F-4B19-B7F0-D097BEAF9BB3}" destId="{49E4DD01-C6F6-4E67-A3A9-44B8986C15C3}" srcOrd="1" destOrd="0" parTransId="{439150B7-3E34-433C-A2D0-29D0DF2995EC}" sibTransId="{5E60FA42-3905-4DBB-B51A-EF7D39D2C17C}"/>
    <dgm:cxn modelId="{00F92C44-8CCB-4119-9239-0652E0D3E34A}" srcId="{BD69DE19-9C8F-4B19-B7F0-D097BEAF9BB3}" destId="{BC01B43A-8ABC-4AFA-BFC1-9566951EBB25}" srcOrd="2" destOrd="0" parTransId="{DB6B9173-7607-4963-A8BB-EA62D641A614}" sibTransId="{59296464-4DF4-4394-B3AB-8E333FE50524}"/>
    <dgm:cxn modelId="{BAE250DA-03C0-4E46-82E9-BEC2DF5CD84F}" type="presParOf" srcId="{A806D3EA-0105-479E-9756-91CD5196DEFB}" destId="{BADC19AF-AA61-4EB6-9363-00D4BB845699}" srcOrd="0" destOrd="0" presId="urn:microsoft.com/office/officeart/2005/8/layout/pyramid1"/>
    <dgm:cxn modelId="{8E3063DF-2883-47EF-8761-C3432DCBCA54}" type="presParOf" srcId="{BADC19AF-AA61-4EB6-9363-00D4BB845699}" destId="{EE301D0B-B6CC-4357-BDF0-A532E31107C9}" srcOrd="0" destOrd="0" presId="urn:microsoft.com/office/officeart/2005/8/layout/pyramid1"/>
    <dgm:cxn modelId="{CC0EFD3F-7A30-4B8A-80BF-D8B611059373}" type="presParOf" srcId="{BADC19AF-AA61-4EB6-9363-00D4BB845699}" destId="{6DE07E96-229D-49A2-A3E2-62428D5F4B89}" srcOrd="1" destOrd="0" presId="urn:microsoft.com/office/officeart/2005/8/layout/pyramid1"/>
    <dgm:cxn modelId="{40398EA8-B4C8-4475-A963-C86E28F8038C}" type="presParOf" srcId="{A806D3EA-0105-479E-9756-91CD5196DEFB}" destId="{97E2D258-5C97-4BFF-AF5F-DB5280B2AA59}" srcOrd="1" destOrd="0" presId="urn:microsoft.com/office/officeart/2005/8/layout/pyramid1"/>
    <dgm:cxn modelId="{DF9C50B5-EC3B-48A6-A9FF-9D88EFBA0B55}" type="presParOf" srcId="{97E2D258-5C97-4BFF-AF5F-DB5280B2AA59}" destId="{A486E93F-C24B-4BA6-8170-817B52B9D642}" srcOrd="0" destOrd="0" presId="urn:microsoft.com/office/officeart/2005/8/layout/pyramid1"/>
    <dgm:cxn modelId="{2D6FF83A-45C0-4F6F-98A8-4C88506EFC7E}" type="presParOf" srcId="{97E2D258-5C97-4BFF-AF5F-DB5280B2AA59}" destId="{D5822E27-4068-4F7C-B8C3-A622D44F778B}" srcOrd="1" destOrd="0" presId="urn:microsoft.com/office/officeart/2005/8/layout/pyramid1"/>
    <dgm:cxn modelId="{8407F724-8307-484C-A8E3-9DCF1BAF0CC4}" type="presParOf" srcId="{A806D3EA-0105-479E-9756-91CD5196DEFB}" destId="{1E0EFB60-6383-4065-94BA-EA0B3109F11A}" srcOrd="2" destOrd="0" presId="urn:microsoft.com/office/officeart/2005/8/layout/pyramid1"/>
    <dgm:cxn modelId="{94F5CDE4-BD74-4D06-9133-F602040EB7B9}" type="presParOf" srcId="{1E0EFB60-6383-4065-94BA-EA0B3109F11A}" destId="{E84A6C0D-2FF2-47B0-9E0E-647772B7EE85}" srcOrd="0" destOrd="0" presId="urn:microsoft.com/office/officeart/2005/8/layout/pyramid1"/>
    <dgm:cxn modelId="{23A84E92-D07C-47F1-A612-7F79BA270EE2}" type="presParOf" srcId="{1E0EFB60-6383-4065-94BA-EA0B3109F11A}" destId="{5BDAF670-8664-462A-9987-979F8C818EB0}" srcOrd="1" destOrd="0" presId="urn:microsoft.com/office/officeart/2005/8/layout/pyramid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69DE19-9C8F-4B19-B7F0-D097BEAF9BB3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792C97D-243F-4665-B09F-F4C5D2277A0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 sz="1200" dirty="0"/>
        </a:p>
        <a:p>
          <a:endParaRPr lang="en-US" sz="1200" dirty="0"/>
        </a:p>
        <a:p>
          <a:endParaRPr lang="en-US" sz="1900" b="1" cap="none" spc="50" dirty="0" smtClean="0">
            <a:ln w="635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  <a:p>
          <a:r>
            <a:rPr lang="en-US" sz="2000" b="1" cap="none" spc="50" dirty="0" smtClean="0">
              <a:ln w="635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Disciplinary </a:t>
          </a:r>
          <a:endParaRPr lang="en-US" sz="2000" b="1" cap="none" spc="50" dirty="0">
            <a:ln w="635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  <a:p>
          <a:r>
            <a:rPr lang="en-US" sz="2000" b="1" cap="none" spc="50" dirty="0">
              <a:ln w="635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Literacy</a:t>
          </a:r>
        </a:p>
      </dgm:t>
    </dgm:pt>
    <dgm:pt modelId="{7EC45B55-01EE-4619-BE8F-7A60BD9144E6}" type="parTrans" cxnId="{C89690B8-CD5F-4AA9-925A-CFB23246B70E}">
      <dgm:prSet/>
      <dgm:spPr/>
      <dgm:t>
        <a:bodyPr/>
        <a:lstStyle/>
        <a:p>
          <a:endParaRPr lang="en-US"/>
        </a:p>
      </dgm:t>
    </dgm:pt>
    <dgm:pt modelId="{2469F359-EFF9-4703-95D5-24B9724BC452}" type="sibTrans" cxnId="{C89690B8-CD5F-4AA9-925A-CFB23246B70E}">
      <dgm:prSet/>
      <dgm:spPr/>
      <dgm:t>
        <a:bodyPr/>
        <a:lstStyle/>
        <a:p>
          <a:endParaRPr lang="en-US"/>
        </a:p>
      </dgm:t>
    </dgm:pt>
    <dgm:pt modelId="{49E4DD01-C6F6-4E67-A3A9-44B8986C15C3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2400" b="1" cap="none" spc="50" dirty="0">
              <a:ln w="635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Intermediate Literacy </a:t>
          </a:r>
        </a:p>
      </dgm:t>
    </dgm:pt>
    <dgm:pt modelId="{439150B7-3E34-433C-A2D0-29D0DF2995EC}" type="parTrans" cxnId="{56D198E5-558F-48DC-9553-87E208312A82}">
      <dgm:prSet/>
      <dgm:spPr/>
      <dgm:t>
        <a:bodyPr/>
        <a:lstStyle/>
        <a:p>
          <a:endParaRPr lang="en-US"/>
        </a:p>
      </dgm:t>
    </dgm:pt>
    <dgm:pt modelId="{5E60FA42-3905-4DBB-B51A-EF7D39D2C17C}" type="sibTrans" cxnId="{56D198E5-558F-48DC-9553-87E208312A82}">
      <dgm:prSet/>
      <dgm:spPr/>
      <dgm:t>
        <a:bodyPr/>
        <a:lstStyle/>
        <a:p>
          <a:endParaRPr lang="en-US"/>
        </a:p>
      </dgm:t>
    </dgm:pt>
    <dgm:pt modelId="{BC01B43A-8ABC-4AFA-BFC1-9566951EBB25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2800" b="1" cap="none" spc="50" dirty="0">
              <a:ln w="635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Basic Literacy</a:t>
          </a:r>
        </a:p>
        <a:p>
          <a:endParaRPr lang="en-US" sz="1400" dirty="0"/>
        </a:p>
      </dgm:t>
    </dgm:pt>
    <dgm:pt modelId="{DB6B9173-7607-4963-A8BB-EA62D641A614}" type="parTrans" cxnId="{00F92C44-8CCB-4119-9239-0652E0D3E34A}">
      <dgm:prSet/>
      <dgm:spPr/>
      <dgm:t>
        <a:bodyPr/>
        <a:lstStyle/>
        <a:p>
          <a:endParaRPr lang="en-US"/>
        </a:p>
      </dgm:t>
    </dgm:pt>
    <dgm:pt modelId="{59296464-4DF4-4394-B3AB-8E333FE50524}" type="sibTrans" cxnId="{00F92C44-8CCB-4119-9239-0652E0D3E34A}">
      <dgm:prSet/>
      <dgm:spPr/>
      <dgm:t>
        <a:bodyPr/>
        <a:lstStyle/>
        <a:p>
          <a:endParaRPr lang="en-US"/>
        </a:p>
      </dgm:t>
    </dgm:pt>
    <dgm:pt modelId="{A806D3EA-0105-479E-9756-91CD5196DEFB}" type="pres">
      <dgm:prSet presAssocID="{BD69DE19-9C8F-4B19-B7F0-D097BEAF9BB3}" presName="Name0" presStyleCnt="0">
        <dgm:presLayoutVars>
          <dgm:dir/>
          <dgm:animLvl val="lvl"/>
          <dgm:resizeHandles val="exact"/>
        </dgm:presLayoutVars>
      </dgm:prSet>
      <dgm:spPr/>
    </dgm:pt>
    <dgm:pt modelId="{BADC19AF-AA61-4EB6-9363-00D4BB845699}" type="pres">
      <dgm:prSet presAssocID="{E792C97D-243F-4665-B09F-F4C5D2277A0B}" presName="Name8" presStyleCnt="0"/>
      <dgm:spPr/>
    </dgm:pt>
    <dgm:pt modelId="{EE301D0B-B6CC-4357-BDF0-A532E31107C9}" type="pres">
      <dgm:prSet presAssocID="{E792C97D-243F-4665-B09F-F4C5D2277A0B}" presName="level" presStyleLbl="node1" presStyleIdx="0" presStyleCnt="3" custScaleX="100760" custScaleY="988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E07E96-229D-49A2-A3E2-62428D5F4B89}" type="pres">
      <dgm:prSet presAssocID="{E792C97D-243F-4665-B09F-F4C5D2277A0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E2D258-5C97-4BFF-AF5F-DB5280B2AA59}" type="pres">
      <dgm:prSet presAssocID="{49E4DD01-C6F6-4E67-A3A9-44B8986C15C3}" presName="Name8" presStyleCnt="0"/>
      <dgm:spPr/>
    </dgm:pt>
    <dgm:pt modelId="{A486E93F-C24B-4BA6-8170-817B52B9D642}" type="pres">
      <dgm:prSet presAssocID="{49E4DD01-C6F6-4E67-A3A9-44B8986C15C3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822E27-4068-4F7C-B8C3-A622D44F778B}" type="pres">
      <dgm:prSet presAssocID="{49E4DD01-C6F6-4E67-A3A9-44B8986C15C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0EFB60-6383-4065-94BA-EA0B3109F11A}" type="pres">
      <dgm:prSet presAssocID="{BC01B43A-8ABC-4AFA-BFC1-9566951EBB25}" presName="Name8" presStyleCnt="0"/>
      <dgm:spPr/>
    </dgm:pt>
    <dgm:pt modelId="{E84A6C0D-2FF2-47B0-9E0E-647772B7EE85}" type="pres">
      <dgm:prSet presAssocID="{BC01B43A-8ABC-4AFA-BFC1-9566951EBB25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AF670-8664-462A-9987-979F8C818EB0}" type="pres">
      <dgm:prSet presAssocID="{BC01B43A-8ABC-4AFA-BFC1-9566951EBB2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D198E5-558F-48DC-9553-87E208312A82}" srcId="{BD69DE19-9C8F-4B19-B7F0-D097BEAF9BB3}" destId="{49E4DD01-C6F6-4E67-A3A9-44B8986C15C3}" srcOrd="1" destOrd="0" parTransId="{439150B7-3E34-433C-A2D0-29D0DF2995EC}" sibTransId="{5E60FA42-3905-4DBB-B51A-EF7D39D2C17C}"/>
    <dgm:cxn modelId="{46E0645D-5B37-4F3A-BBF8-2637D68D9DCB}" type="presOf" srcId="{49E4DD01-C6F6-4E67-A3A9-44B8986C15C3}" destId="{A486E93F-C24B-4BA6-8170-817B52B9D642}" srcOrd="0" destOrd="0" presId="urn:microsoft.com/office/officeart/2005/8/layout/pyramid1"/>
    <dgm:cxn modelId="{8D95943D-542C-431D-B877-E5A0485A1984}" type="presOf" srcId="{49E4DD01-C6F6-4E67-A3A9-44B8986C15C3}" destId="{D5822E27-4068-4F7C-B8C3-A622D44F778B}" srcOrd="1" destOrd="0" presId="urn:microsoft.com/office/officeart/2005/8/layout/pyramid1"/>
    <dgm:cxn modelId="{C89690B8-CD5F-4AA9-925A-CFB23246B70E}" srcId="{BD69DE19-9C8F-4B19-B7F0-D097BEAF9BB3}" destId="{E792C97D-243F-4665-B09F-F4C5D2277A0B}" srcOrd="0" destOrd="0" parTransId="{7EC45B55-01EE-4619-BE8F-7A60BD9144E6}" sibTransId="{2469F359-EFF9-4703-95D5-24B9724BC452}"/>
    <dgm:cxn modelId="{0EDE28B4-ACA6-4DB9-BF48-F1D4B6258709}" type="presOf" srcId="{E792C97D-243F-4665-B09F-F4C5D2277A0B}" destId="{6DE07E96-229D-49A2-A3E2-62428D5F4B89}" srcOrd="1" destOrd="0" presId="urn:microsoft.com/office/officeart/2005/8/layout/pyramid1"/>
    <dgm:cxn modelId="{00F92C44-8CCB-4119-9239-0652E0D3E34A}" srcId="{BD69DE19-9C8F-4B19-B7F0-D097BEAF9BB3}" destId="{BC01B43A-8ABC-4AFA-BFC1-9566951EBB25}" srcOrd="2" destOrd="0" parTransId="{DB6B9173-7607-4963-A8BB-EA62D641A614}" sibTransId="{59296464-4DF4-4394-B3AB-8E333FE50524}"/>
    <dgm:cxn modelId="{651E42A2-75A3-4869-9472-BEF56881D8FF}" type="presOf" srcId="{BD69DE19-9C8F-4B19-B7F0-D097BEAF9BB3}" destId="{A806D3EA-0105-479E-9756-91CD5196DEFB}" srcOrd="0" destOrd="0" presId="urn:microsoft.com/office/officeart/2005/8/layout/pyramid1"/>
    <dgm:cxn modelId="{638A4115-3EC1-4BCD-843B-FFB0F1F34F4C}" type="presOf" srcId="{BC01B43A-8ABC-4AFA-BFC1-9566951EBB25}" destId="{E84A6C0D-2FF2-47B0-9E0E-647772B7EE85}" srcOrd="0" destOrd="0" presId="urn:microsoft.com/office/officeart/2005/8/layout/pyramid1"/>
    <dgm:cxn modelId="{A70B20E2-91C4-48E1-8A21-7E17D175F176}" type="presOf" srcId="{BC01B43A-8ABC-4AFA-BFC1-9566951EBB25}" destId="{5BDAF670-8664-462A-9987-979F8C818EB0}" srcOrd="1" destOrd="0" presId="urn:microsoft.com/office/officeart/2005/8/layout/pyramid1"/>
    <dgm:cxn modelId="{4C5B8D2F-5920-4769-9E32-CC39A7DCD513}" type="presOf" srcId="{E792C97D-243F-4665-B09F-F4C5D2277A0B}" destId="{EE301D0B-B6CC-4357-BDF0-A532E31107C9}" srcOrd="0" destOrd="0" presId="urn:microsoft.com/office/officeart/2005/8/layout/pyramid1"/>
    <dgm:cxn modelId="{B5E14703-78E1-480C-8E5B-12A3094113A0}" type="presParOf" srcId="{A806D3EA-0105-479E-9756-91CD5196DEFB}" destId="{BADC19AF-AA61-4EB6-9363-00D4BB845699}" srcOrd="0" destOrd="0" presId="urn:microsoft.com/office/officeart/2005/8/layout/pyramid1"/>
    <dgm:cxn modelId="{BA14F734-B3E7-4AAE-B04D-2F6D290833EB}" type="presParOf" srcId="{BADC19AF-AA61-4EB6-9363-00D4BB845699}" destId="{EE301D0B-B6CC-4357-BDF0-A532E31107C9}" srcOrd="0" destOrd="0" presId="urn:microsoft.com/office/officeart/2005/8/layout/pyramid1"/>
    <dgm:cxn modelId="{A0BA9675-E285-411D-AED0-6B269B19945A}" type="presParOf" srcId="{BADC19AF-AA61-4EB6-9363-00D4BB845699}" destId="{6DE07E96-229D-49A2-A3E2-62428D5F4B89}" srcOrd="1" destOrd="0" presId="urn:microsoft.com/office/officeart/2005/8/layout/pyramid1"/>
    <dgm:cxn modelId="{F5D45196-9A31-4256-8711-40B189E29D65}" type="presParOf" srcId="{A806D3EA-0105-479E-9756-91CD5196DEFB}" destId="{97E2D258-5C97-4BFF-AF5F-DB5280B2AA59}" srcOrd="1" destOrd="0" presId="urn:microsoft.com/office/officeart/2005/8/layout/pyramid1"/>
    <dgm:cxn modelId="{475FB87C-1721-4D8D-B97E-A9C96A130981}" type="presParOf" srcId="{97E2D258-5C97-4BFF-AF5F-DB5280B2AA59}" destId="{A486E93F-C24B-4BA6-8170-817B52B9D642}" srcOrd="0" destOrd="0" presId="urn:microsoft.com/office/officeart/2005/8/layout/pyramid1"/>
    <dgm:cxn modelId="{2936B4F3-DA81-48E3-A969-D610AE0853E7}" type="presParOf" srcId="{97E2D258-5C97-4BFF-AF5F-DB5280B2AA59}" destId="{D5822E27-4068-4F7C-B8C3-A622D44F778B}" srcOrd="1" destOrd="0" presId="urn:microsoft.com/office/officeart/2005/8/layout/pyramid1"/>
    <dgm:cxn modelId="{BC7404DC-F229-46B0-A1EA-D5F60A2987D5}" type="presParOf" srcId="{A806D3EA-0105-479E-9756-91CD5196DEFB}" destId="{1E0EFB60-6383-4065-94BA-EA0B3109F11A}" srcOrd="2" destOrd="0" presId="urn:microsoft.com/office/officeart/2005/8/layout/pyramid1"/>
    <dgm:cxn modelId="{8727E4EE-3BFC-466E-BB57-9BD98F986C85}" type="presParOf" srcId="{1E0EFB60-6383-4065-94BA-EA0B3109F11A}" destId="{E84A6C0D-2FF2-47B0-9E0E-647772B7EE85}" srcOrd="0" destOrd="0" presId="urn:microsoft.com/office/officeart/2005/8/layout/pyramid1"/>
    <dgm:cxn modelId="{16D7448F-EFA1-48C3-A3D1-6799BA4789D7}" type="presParOf" srcId="{1E0EFB60-6383-4065-94BA-EA0B3109F11A}" destId="{5BDAF670-8664-462A-9987-979F8C818EB0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EDFDE-BC92-48A3-9989-4BBBB45683CA}">
      <dsp:nvSpPr>
        <dsp:cNvPr id="0" name=""/>
        <dsp:cNvSpPr/>
      </dsp:nvSpPr>
      <dsp:spPr>
        <a:xfrm>
          <a:off x="3473363" y="2106"/>
          <a:ext cx="1649585" cy="10722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Lecture over readings</a:t>
          </a:r>
          <a:endParaRPr lang="en-US" sz="1900" kern="1200" dirty="0"/>
        </a:p>
      </dsp:txBody>
      <dsp:txXfrm>
        <a:off x="3525705" y="54448"/>
        <a:ext cx="1544901" cy="967546"/>
      </dsp:txXfrm>
    </dsp:sp>
    <dsp:sp modelId="{24E4D523-BE4F-4915-AE34-10246FAE4898}">
      <dsp:nvSpPr>
        <dsp:cNvPr id="0" name=""/>
        <dsp:cNvSpPr/>
      </dsp:nvSpPr>
      <dsp:spPr>
        <a:xfrm>
          <a:off x="2524611" y="538221"/>
          <a:ext cx="3547089" cy="3547089"/>
        </a:xfrm>
        <a:custGeom>
          <a:avLst/>
          <a:gdLst/>
          <a:ahLst/>
          <a:cxnLst/>
          <a:rect l="0" t="0" r="0" b="0"/>
          <a:pathLst>
            <a:path>
              <a:moveTo>
                <a:pt x="2826674" y="346527"/>
              </a:moveTo>
              <a:arcTo wR="1773544" hR="1773544" stAng="18385625" swAng="1635878"/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384804-32A5-4443-B555-4F6163BC6C9B}">
      <dsp:nvSpPr>
        <dsp:cNvPr id="0" name=""/>
        <dsp:cNvSpPr/>
      </dsp:nvSpPr>
      <dsp:spPr>
        <a:xfrm>
          <a:off x="5246908" y="1775651"/>
          <a:ext cx="1649585" cy="1072230"/>
        </a:xfrm>
        <a:prstGeom prst="roundRect">
          <a:avLst/>
        </a:prstGeom>
        <a:solidFill>
          <a:schemeClr val="accent5">
            <a:hueOff val="-50212"/>
            <a:satOff val="-9634"/>
            <a:lumOff val="1373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Students don’t see need to read</a:t>
          </a:r>
          <a:endParaRPr lang="en-US" sz="1900" kern="1200" dirty="0"/>
        </a:p>
      </dsp:txBody>
      <dsp:txXfrm>
        <a:off x="5299250" y="1827993"/>
        <a:ext cx="1544901" cy="967546"/>
      </dsp:txXfrm>
    </dsp:sp>
    <dsp:sp modelId="{41F90C1C-F524-4B92-9D94-94F0487FF429}">
      <dsp:nvSpPr>
        <dsp:cNvPr id="0" name=""/>
        <dsp:cNvSpPr/>
      </dsp:nvSpPr>
      <dsp:spPr>
        <a:xfrm>
          <a:off x="2524611" y="538221"/>
          <a:ext cx="3547089" cy="3547089"/>
        </a:xfrm>
        <a:custGeom>
          <a:avLst/>
          <a:gdLst/>
          <a:ahLst/>
          <a:cxnLst/>
          <a:rect l="0" t="0" r="0" b="0"/>
          <a:pathLst>
            <a:path>
              <a:moveTo>
                <a:pt x="3363389" y="2559581"/>
              </a:moveTo>
              <a:arcTo wR="1773544" hR="1773544" stAng="1578497" swAng="1635878"/>
            </a:path>
          </a:pathLst>
        </a:custGeom>
        <a:noFill/>
        <a:ln w="12700" cap="flat" cmpd="sng" algn="ctr">
          <a:solidFill>
            <a:schemeClr val="accent5">
              <a:hueOff val="-50212"/>
              <a:satOff val="-9634"/>
              <a:lumOff val="137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631800-F81B-40F5-AB0B-E4F19C422484}">
      <dsp:nvSpPr>
        <dsp:cNvPr id="0" name=""/>
        <dsp:cNvSpPr/>
      </dsp:nvSpPr>
      <dsp:spPr>
        <a:xfrm>
          <a:off x="3473363" y="3549196"/>
          <a:ext cx="1649585" cy="1072230"/>
        </a:xfrm>
        <a:prstGeom prst="roundRect">
          <a:avLst/>
        </a:prstGeom>
        <a:solidFill>
          <a:schemeClr val="accent5">
            <a:hueOff val="-100423"/>
            <a:satOff val="-19267"/>
            <a:lumOff val="2745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Students skim readings</a:t>
          </a:r>
          <a:endParaRPr lang="en-US" sz="1900" kern="1200" dirty="0"/>
        </a:p>
      </dsp:txBody>
      <dsp:txXfrm>
        <a:off x="3525705" y="3601538"/>
        <a:ext cx="1544901" cy="967546"/>
      </dsp:txXfrm>
    </dsp:sp>
    <dsp:sp modelId="{74DD032B-4198-4D54-9B6E-764E352784D2}">
      <dsp:nvSpPr>
        <dsp:cNvPr id="0" name=""/>
        <dsp:cNvSpPr/>
      </dsp:nvSpPr>
      <dsp:spPr>
        <a:xfrm>
          <a:off x="2524611" y="538221"/>
          <a:ext cx="3547089" cy="3547089"/>
        </a:xfrm>
        <a:custGeom>
          <a:avLst/>
          <a:gdLst/>
          <a:ahLst/>
          <a:cxnLst/>
          <a:rect l="0" t="0" r="0" b="0"/>
          <a:pathLst>
            <a:path>
              <a:moveTo>
                <a:pt x="720415" y="3200562"/>
              </a:moveTo>
              <a:arcTo wR="1773544" hR="1773544" stAng="7585625" swAng="1635878"/>
            </a:path>
          </a:pathLst>
        </a:custGeom>
        <a:noFill/>
        <a:ln w="12700" cap="flat" cmpd="sng" algn="ctr">
          <a:solidFill>
            <a:schemeClr val="accent5">
              <a:hueOff val="-100423"/>
              <a:satOff val="-19267"/>
              <a:lumOff val="2745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128DD-2BAD-4476-9B68-61018F9BC86A}">
      <dsp:nvSpPr>
        <dsp:cNvPr id="0" name=""/>
        <dsp:cNvSpPr/>
      </dsp:nvSpPr>
      <dsp:spPr>
        <a:xfrm>
          <a:off x="1699818" y="1775651"/>
          <a:ext cx="1649585" cy="1072230"/>
        </a:xfrm>
        <a:prstGeom prst="roundRec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Students perceived as poor readers</a:t>
          </a:r>
          <a:endParaRPr lang="en-US" sz="1900" kern="1200" dirty="0"/>
        </a:p>
      </dsp:txBody>
      <dsp:txXfrm>
        <a:off x="1752160" y="1827993"/>
        <a:ext cx="1544901" cy="967546"/>
      </dsp:txXfrm>
    </dsp:sp>
    <dsp:sp modelId="{E041333B-BDED-418F-8134-13400F2F66F2}">
      <dsp:nvSpPr>
        <dsp:cNvPr id="0" name=""/>
        <dsp:cNvSpPr/>
      </dsp:nvSpPr>
      <dsp:spPr>
        <a:xfrm>
          <a:off x="2524611" y="538221"/>
          <a:ext cx="3547089" cy="3547089"/>
        </a:xfrm>
        <a:custGeom>
          <a:avLst/>
          <a:gdLst/>
          <a:ahLst/>
          <a:cxnLst/>
          <a:rect l="0" t="0" r="0" b="0"/>
          <a:pathLst>
            <a:path>
              <a:moveTo>
                <a:pt x="183699" y="987508"/>
              </a:moveTo>
              <a:arcTo wR="1773544" hR="1773544" stAng="12378497" swAng="1635878"/>
            </a:path>
          </a:pathLst>
        </a:custGeom>
        <a:noFill/>
        <a:ln w="12700" cap="flat" cmpd="sng" algn="ctr">
          <a:solidFill>
            <a:schemeClr val="accent5">
              <a:hueOff val="-150635"/>
              <a:satOff val="-28901"/>
              <a:lumOff val="411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01D0B-B6CC-4357-BDF0-A532E31107C9}">
      <dsp:nvSpPr>
        <dsp:cNvPr id="0" name=""/>
        <dsp:cNvSpPr/>
      </dsp:nvSpPr>
      <dsp:spPr>
        <a:xfrm>
          <a:off x="2865445" y="0"/>
          <a:ext cx="2865420" cy="1962366"/>
        </a:xfrm>
        <a:prstGeom prst="trapezoid">
          <a:avLst>
            <a:gd name="adj" fmla="val 72459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b="1" kern="1200" cap="none" spc="50" dirty="0" smtClean="0">
            <a:ln w="635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bg1"/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50" dirty="0" smtClean="0">
              <a:ln w="635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Disciplinary </a:t>
          </a:r>
          <a:endParaRPr lang="en-US" sz="2000" b="1" kern="1200" cap="none" spc="50" dirty="0">
            <a:ln w="635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bg1"/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50" dirty="0">
              <a:ln w="635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Literacy</a:t>
          </a:r>
        </a:p>
      </dsp:txBody>
      <dsp:txXfrm>
        <a:off x="2865445" y="0"/>
        <a:ext cx="2865420" cy="1962366"/>
      </dsp:txXfrm>
    </dsp:sp>
    <dsp:sp modelId="{A486E93F-C24B-4BA6-8170-817B52B9D642}">
      <dsp:nvSpPr>
        <dsp:cNvPr id="0" name=""/>
        <dsp:cNvSpPr/>
      </dsp:nvSpPr>
      <dsp:spPr>
        <a:xfrm>
          <a:off x="1438126" y="1962366"/>
          <a:ext cx="5720059" cy="1984755"/>
        </a:xfrm>
        <a:prstGeom prst="trapezoid">
          <a:avLst>
            <a:gd name="adj" fmla="val 72459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50" dirty="0">
              <a:ln w="635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Intermediate Literacy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(fluency, more sophisticated comprehension, schema expansion, lexicon development)</a:t>
          </a:r>
          <a:endParaRPr lang="en-US" sz="1400" kern="1200" dirty="0"/>
        </a:p>
      </dsp:txBody>
      <dsp:txXfrm>
        <a:off x="2439136" y="1962366"/>
        <a:ext cx="3718038" cy="1984755"/>
      </dsp:txXfrm>
    </dsp:sp>
    <dsp:sp modelId="{E84A6C0D-2FF2-47B0-9E0E-647772B7EE85}">
      <dsp:nvSpPr>
        <dsp:cNvPr id="0" name=""/>
        <dsp:cNvSpPr/>
      </dsp:nvSpPr>
      <dsp:spPr>
        <a:xfrm>
          <a:off x="0" y="3947121"/>
          <a:ext cx="8596312" cy="1984755"/>
        </a:xfrm>
        <a:prstGeom prst="trapezoid">
          <a:avLst>
            <a:gd name="adj" fmla="val 72459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cap="none" spc="50" dirty="0">
              <a:ln w="635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Basic Literacy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 </a:t>
          </a:r>
          <a:r>
            <a:rPr lang="en-US" sz="1400" kern="1200" dirty="0" smtClean="0"/>
            <a:t>(decoding + basic comprehension)</a:t>
          </a:r>
          <a:endParaRPr lang="en-US" sz="1400" kern="1200" dirty="0"/>
        </a:p>
      </dsp:txBody>
      <dsp:txXfrm>
        <a:off x="1504354" y="3947121"/>
        <a:ext cx="5587602" cy="19847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01D0B-B6CC-4357-BDF0-A532E31107C9}">
      <dsp:nvSpPr>
        <dsp:cNvPr id="0" name=""/>
        <dsp:cNvSpPr/>
      </dsp:nvSpPr>
      <dsp:spPr>
        <a:xfrm>
          <a:off x="2865445" y="0"/>
          <a:ext cx="2865420" cy="1962366"/>
        </a:xfrm>
        <a:prstGeom prst="trapezoid">
          <a:avLst>
            <a:gd name="adj" fmla="val 72459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b="1" kern="1200" cap="none" spc="50" dirty="0" smtClean="0">
            <a:ln w="635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50" dirty="0" smtClean="0">
              <a:ln w="635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Disciplinary </a:t>
          </a:r>
          <a:endParaRPr lang="en-US" sz="2000" b="1" kern="1200" cap="none" spc="50" dirty="0">
            <a:ln w="635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50" dirty="0">
              <a:ln w="635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Literacy</a:t>
          </a:r>
        </a:p>
      </dsp:txBody>
      <dsp:txXfrm>
        <a:off x="2865445" y="0"/>
        <a:ext cx="2865420" cy="1962366"/>
      </dsp:txXfrm>
    </dsp:sp>
    <dsp:sp modelId="{A486E93F-C24B-4BA6-8170-817B52B9D642}">
      <dsp:nvSpPr>
        <dsp:cNvPr id="0" name=""/>
        <dsp:cNvSpPr/>
      </dsp:nvSpPr>
      <dsp:spPr>
        <a:xfrm>
          <a:off x="1438126" y="1962366"/>
          <a:ext cx="5720059" cy="1984755"/>
        </a:xfrm>
        <a:prstGeom prst="trapezoid">
          <a:avLst>
            <a:gd name="adj" fmla="val 72459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50" dirty="0">
              <a:ln w="635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Intermediate Literacy </a:t>
          </a:r>
        </a:p>
      </dsp:txBody>
      <dsp:txXfrm>
        <a:off x="2439136" y="1962366"/>
        <a:ext cx="3718038" cy="1984755"/>
      </dsp:txXfrm>
    </dsp:sp>
    <dsp:sp modelId="{E84A6C0D-2FF2-47B0-9E0E-647772B7EE85}">
      <dsp:nvSpPr>
        <dsp:cNvPr id="0" name=""/>
        <dsp:cNvSpPr/>
      </dsp:nvSpPr>
      <dsp:spPr>
        <a:xfrm>
          <a:off x="0" y="3947121"/>
          <a:ext cx="8596312" cy="1984755"/>
        </a:xfrm>
        <a:prstGeom prst="trapezoid">
          <a:avLst>
            <a:gd name="adj" fmla="val 72459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cap="none" spc="50" dirty="0">
              <a:ln w="635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Basic Literacy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1504354" y="3947121"/>
        <a:ext cx="5587602" cy="19847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01D0B-B6CC-4357-BDF0-A532E31107C9}">
      <dsp:nvSpPr>
        <dsp:cNvPr id="0" name=""/>
        <dsp:cNvSpPr/>
      </dsp:nvSpPr>
      <dsp:spPr>
        <a:xfrm>
          <a:off x="2865445" y="0"/>
          <a:ext cx="2865420" cy="1962366"/>
        </a:xfrm>
        <a:prstGeom prst="trapezoid">
          <a:avLst>
            <a:gd name="adj" fmla="val 72459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b="1" kern="1200" cap="none" spc="50" dirty="0" smtClean="0">
            <a:ln w="635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50" dirty="0" smtClean="0">
              <a:ln w="635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Disciplinary </a:t>
          </a:r>
          <a:endParaRPr lang="en-US" sz="2000" b="1" kern="1200" cap="none" spc="50" dirty="0">
            <a:ln w="635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50" dirty="0">
              <a:ln w="635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Literacy</a:t>
          </a:r>
        </a:p>
      </dsp:txBody>
      <dsp:txXfrm>
        <a:off x="2865445" y="0"/>
        <a:ext cx="2865420" cy="1962366"/>
      </dsp:txXfrm>
    </dsp:sp>
    <dsp:sp modelId="{A486E93F-C24B-4BA6-8170-817B52B9D642}">
      <dsp:nvSpPr>
        <dsp:cNvPr id="0" name=""/>
        <dsp:cNvSpPr/>
      </dsp:nvSpPr>
      <dsp:spPr>
        <a:xfrm>
          <a:off x="1438126" y="1962366"/>
          <a:ext cx="5720059" cy="1984755"/>
        </a:xfrm>
        <a:prstGeom prst="trapezoid">
          <a:avLst>
            <a:gd name="adj" fmla="val 72459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50" dirty="0">
              <a:ln w="635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Intermediate Literacy </a:t>
          </a:r>
        </a:p>
      </dsp:txBody>
      <dsp:txXfrm>
        <a:off x="2439136" y="1962366"/>
        <a:ext cx="3718038" cy="1984755"/>
      </dsp:txXfrm>
    </dsp:sp>
    <dsp:sp modelId="{E84A6C0D-2FF2-47B0-9E0E-647772B7EE85}">
      <dsp:nvSpPr>
        <dsp:cNvPr id="0" name=""/>
        <dsp:cNvSpPr/>
      </dsp:nvSpPr>
      <dsp:spPr>
        <a:xfrm>
          <a:off x="0" y="3947121"/>
          <a:ext cx="8596312" cy="1984755"/>
        </a:xfrm>
        <a:prstGeom prst="trapezoid">
          <a:avLst>
            <a:gd name="adj" fmla="val 72459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cap="none" spc="50" dirty="0">
              <a:ln w="635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Basic Literacy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1504354" y="3947121"/>
        <a:ext cx="5587602" cy="1984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1/12/2017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cft.vanderbilt.edu/guides-sub-pages/metacognition/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://www.dartmouth.edu/~acskills/success/stud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mcgraw.princeton.edu/active-reading-strategies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kairos.technorhetoric.net/2.1/features/brent/burke.htm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855" y="1905001"/>
            <a:ext cx="10658900" cy="2593975"/>
          </a:xfrm>
        </p:spPr>
        <p:txBody>
          <a:bodyPr/>
          <a:lstStyle/>
          <a:p>
            <a:r>
              <a:rPr lang="en-US" dirty="0" smtClean="0"/>
              <a:t>Why Won’t They Read?!</a:t>
            </a:r>
            <a:br>
              <a:rPr lang="en-US" dirty="0" smtClean="0"/>
            </a:br>
            <a:r>
              <a:rPr lang="en-US" sz="3600" dirty="0" smtClean="0"/>
              <a:t>Encouraging Students to Engage in Reading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Pennie L. Gray</a:t>
            </a:r>
          </a:p>
          <a:p>
            <a:r>
              <a:rPr lang="en-US" dirty="0" smtClean="0"/>
              <a:t>Educational Studies</a:t>
            </a:r>
          </a:p>
          <a:p>
            <a:r>
              <a:rPr lang="en-US" dirty="0" smtClean="0"/>
              <a:t>Illinois Wesleyan University (and ISU Alum)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04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much </a:t>
            </a:r>
            <a:r>
              <a:rPr lang="en-US" dirty="0" smtClean="0"/>
              <a:t>of the assigned reading </a:t>
            </a:r>
            <a:r>
              <a:rPr lang="en-US" dirty="0"/>
              <a:t>do </a:t>
            </a:r>
            <a:r>
              <a:rPr lang="en-US" dirty="0" smtClean="0"/>
              <a:t>you actually do? It depends. . .</a:t>
            </a:r>
          </a:p>
          <a:p>
            <a:pPr lvl="1"/>
            <a:r>
              <a:rPr lang="en-US" dirty="0" smtClean="0"/>
              <a:t>Depends on the class. In a literature class, like 90%.</a:t>
            </a:r>
            <a:endParaRPr lang="en-US" dirty="0"/>
          </a:p>
          <a:p>
            <a:pPr lvl="1"/>
            <a:r>
              <a:rPr lang="en-US" dirty="0" smtClean="0"/>
              <a:t>Smaller chunks </a:t>
            </a:r>
            <a:r>
              <a:rPr lang="en-US" dirty="0"/>
              <a:t>I will read, but if it’s too much, I</a:t>
            </a:r>
            <a:r>
              <a:rPr lang="en-US" dirty="0" smtClean="0"/>
              <a:t> </a:t>
            </a:r>
            <a:r>
              <a:rPr lang="en-US" dirty="0"/>
              <a:t>just skim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More than four pages might be a skim unless it’s a really interesting.</a:t>
            </a:r>
          </a:p>
          <a:p>
            <a:pPr lvl="1"/>
            <a:r>
              <a:rPr lang="en-US" dirty="0"/>
              <a:t>If it’s too much, you have consider your other obligations and prioritize what you do. </a:t>
            </a:r>
          </a:p>
          <a:p>
            <a:pPr lvl="1"/>
            <a:r>
              <a:rPr lang="en-US" dirty="0" smtClean="0"/>
              <a:t>An unmanageable amount is 110 pages a night; Even 20 </a:t>
            </a:r>
            <a:r>
              <a:rPr lang="en-US" dirty="0"/>
              <a:t>is a lot of pages for one class, so more than that won’t get read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But some classes require you to read it thoroughly. 12 pages is OK, but after 10, I skim. If it’s dull, I won’t finish it.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0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63657"/>
          </a:xfrm>
        </p:spPr>
        <p:txBody>
          <a:bodyPr>
            <a:normAutofit/>
          </a:bodyPr>
          <a:lstStyle/>
          <a:p>
            <a:r>
              <a:rPr lang="en-US" dirty="0" smtClean="0"/>
              <a:t>What can your professors do to encourage you to read?</a:t>
            </a:r>
          </a:p>
          <a:p>
            <a:pPr marL="457200" lvl="1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75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63657"/>
          </a:xfrm>
        </p:spPr>
        <p:txBody>
          <a:bodyPr>
            <a:normAutofit/>
          </a:bodyPr>
          <a:lstStyle/>
          <a:p>
            <a:r>
              <a:rPr lang="en-US" dirty="0" smtClean="0"/>
              <a:t>What can your professors do to encourage you to read?</a:t>
            </a:r>
          </a:p>
          <a:p>
            <a:pPr lvl="1"/>
            <a:r>
              <a:rPr lang="en-US" dirty="0" smtClean="0"/>
              <a:t>Class discussion of readings (and a discussion grade)</a:t>
            </a:r>
          </a:p>
          <a:p>
            <a:pPr marL="457200" lvl="1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9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63657"/>
          </a:xfrm>
        </p:spPr>
        <p:txBody>
          <a:bodyPr>
            <a:normAutofit/>
          </a:bodyPr>
          <a:lstStyle/>
          <a:p>
            <a:r>
              <a:rPr lang="en-US" dirty="0" smtClean="0"/>
              <a:t>What can your professors do to encourage you to read?</a:t>
            </a:r>
          </a:p>
          <a:p>
            <a:pPr lvl="1"/>
            <a:r>
              <a:rPr lang="en-US" dirty="0" smtClean="0"/>
              <a:t>Class discussion of readings (and a discussion grade)</a:t>
            </a:r>
          </a:p>
          <a:p>
            <a:pPr lvl="1"/>
            <a:r>
              <a:rPr lang="en-US" dirty="0" smtClean="0"/>
              <a:t>Assign reading facilitators (Jigsaw)</a:t>
            </a:r>
            <a:br>
              <a:rPr lang="en-US" dirty="0" smtClean="0"/>
            </a:b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70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63657"/>
          </a:xfrm>
        </p:spPr>
        <p:txBody>
          <a:bodyPr>
            <a:normAutofit/>
          </a:bodyPr>
          <a:lstStyle/>
          <a:p>
            <a:r>
              <a:rPr lang="en-US" dirty="0" smtClean="0"/>
              <a:t>What can your professors do to encourage you to read?</a:t>
            </a:r>
          </a:p>
          <a:p>
            <a:pPr lvl="1"/>
            <a:r>
              <a:rPr lang="en-US" dirty="0" smtClean="0"/>
              <a:t>Class discussion of readings (and a discussion grade)</a:t>
            </a:r>
          </a:p>
          <a:p>
            <a:pPr lvl="1"/>
            <a:r>
              <a:rPr lang="en-US" dirty="0" smtClean="0"/>
              <a:t>Assign reading facilitators (Jigsaw)</a:t>
            </a:r>
          </a:p>
          <a:p>
            <a:pPr lvl="1"/>
            <a:r>
              <a:rPr lang="en-US" dirty="0" smtClean="0"/>
              <a:t>“I don’t want to let the professors down.”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82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63657"/>
          </a:xfrm>
        </p:spPr>
        <p:txBody>
          <a:bodyPr>
            <a:normAutofit/>
          </a:bodyPr>
          <a:lstStyle/>
          <a:p>
            <a:r>
              <a:rPr lang="en-US" dirty="0" smtClean="0"/>
              <a:t>What can your professors do to encourage you to read?</a:t>
            </a:r>
          </a:p>
          <a:p>
            <a:pPr lvl="1"/>
            <a:r>
              <a:rPr lang="en-US" dirty="0" smtClean="0"/>
              <a:t>Class discussion of readings (and a discussion grade)</a:t>
            </a:r>
          </a:p>
          <a:p>
            <a:pPr lvl="1"/>
            <a:r>
              <a:rPr lang="en-US" dirty="0" smtClean="0"/>
              <a:t>Assign reading facilitators (Jigsaw)</a:t>
            </a:r>
          </a:p>
          <a:p>
            <a:pPr lvl="1"/>
            <a:r>
              <a:rPr lang="en-US" dirty="0" smtClean="0"/>
              <a:t>“I don’t want to let the professors down.”</a:t>
            </a:r>
          </a:p>
          <a:p>
            <a:pPr lvl="1"/>
            <a:r>
              <a:rPr lang="en-US" dirty="0" smtClean="0"/>
              <a:t>“That’s </a:t>
            </a:r>
            <a:r>
              <a:rPr lang="en-US" dirty="0"/>
              <a:t>what the first two weeks of class </a:t>
            </a:r>
            <a:r>
              <a:rPr lang="en-US" dirty="0" smtClean="0"/>
              <a:t>establish--how </a:t>
            </a:r>
            <a:r>
              <a:rPr lang="en-US" dirty="0"/>
              <a:t>important it is to do the readings. Midterms can be a wake up </a:t>
            </a:r>
            <a:r>
              <a:rPr lang="en-US" dirty="0" smtClean="0"/>
              <a:t>call.”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99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63657"/>
          </a:xfrm>
        </p:spPr>
        <p:txBody>
          <a:bodyPr>
            <a:normAutofit/>
          </a:bodyPr>
          <a:lstStyle/>
          <a:p>
            <a:r>
              <a:rPr lang="en-US" dirty="0" smtClean="0"/>
              <a:t>What can your professors do to encourage you to read?</a:t>
            </a:r>
          </a:p>
          <a:p>
            <a:pPr lvl="1"/>
            <a:r>
              <a:rPr lang="en-US" dirty="0" smtClean="0"/>
              <a:t>Class discussion of readings (and a discussion grade)</a:t>
            </a:r>
          </a:p>
          <a:p>
            <a:pPr lvl="1"/>
            <a:r>
              <a:rPr lang="en-US" dirty="0" smtClean="0"/>
              <a:t>Assign reading facilitators (Jigsaw)</a:t>
            </a:r>
          </a:p>
          <a:p>
            <a:pPr lvl="1"/>
            <a:r>
              <a:rPr lang="en-US" dirty="0" smtClean="0"/>
              <a:t>“I don’t want to let the professors down.”</a:t>
            </a:r>
          </a:p>
          <a:p>
            <a:pPr lvl="1"/>
            <a:r>
              <a:rPr lang="en-US" dirty="0" smtClean="0"/>
              <a:t>“That’s </a:t>
            </a:r>
            <a:r>
              <a:rPr lang="en-US" dirty="0"/>
              <a:t>what the first two weeks of class </a:t>
            </a:r>
            <a:r>
              <a:rPr lang="en-US" dirty="0" smtClean="0"/>
              <a:t>establish--how </a:t>
            </a:r>
            <a:r>
              <a:rPr lang="en-US" dirty="0"/>
              <a:t>important it is to do the readings. Midterms can be a wake up </a:t>
            </a:r>
            <a:r>
              <a:rPr lang="en-US" dirty="0" smtClean="0"/>
              <a:t>call.”</a:t>
            </a:r>
          </a:p>
          <a:p>
            <a:pPr lvl="1"/>
            <a:r>
              <a:rPr lang="en-US" dirty="0" smtClean="0"/>
              <a:t>“It’s </a:t>
            </a:r>
            <a:r>
              <a:rPr lang="en-US" dirty="0"/>
              <a:t>hard when there’s no alignment between what we’re reading and what we are talking about in class</a:t>
            </a:r>
            <a:r>
              <a:rPr lang="en-US" dirty="0" smtClean="0"/>
              <a:t>.”</a:t>
            </a:r>
          </a:p>
          <a:p>
            <a:pPr marL="457200" lvl="1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93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63657"/>
          </a:xfrm>
        </p:spPr>
        <p:txBody>
          <a:bodyPr>
            <a:normAutofit/>
          </a:bodyPr>
          <a:lstStyle/>
          <a:p>
            <a:r>
              <a:rPr lang="en-US" dirty="0" smtClean="0"/>
              <a:t>What can your professors do to encourage you to read?</a:t>
            </a:r>
          </a:p>
          <a:p>
            <a:pPr lvl="1"/>
            <a:r>
              <a:rPr lang="en-US" dirty="0" smtClean="0"/>
              <a:t>Class discussion of readings (and a discussion grade)</a:t>
            </a:r>
          </a:p>
          <a:p>
            <a:pPr lvl="1"/>
            <a:r>
              <a:rPr lang="en-US" dirty="0" smtClean="0"/>
              <a:t>Assign reading facilitators (Jigsaw)</a:t>
            </a:r>
          </a:p>
          <a:p>
            <a:pPr lvl="1"/>
            <a:r>
              <a:rPr lang="en-US" dirty="0" smtClean="0"/>
              <a:t>“I don’t want to let the professors down.”</a:t>
            </a:r>
          </a:p>
          <a:p>
            <a:pPr lvl="1"/>
            <a:r>
              <a:rPr lang="en-US" dirty="0" smtClean="0"/>
              <a:t>“That’s </a:t>
            </a:r>
            <a:r>
              <a:rPr lang="en-US" dirty="0"/>
              <a:t>what the first two weeks of class </a:t>
            </a:r>
            <a:r>
              <a:rPr lang="en-US" dirty="0" smtClean="0"/>
              <a:t>establish--how </a:t>
            </a:r>
            <a:r>
              <a:rPr lang="en-US" dirty="0"/>
              <a:t>important it is to do the readings. Midterms can be a wake up </a:t>
            </a:r>
            <a:r>
              <a:rPr lang="en-US" dirty="0" smtClean="0"/>
              <a:t>call.”</a:t>
            </a:r>
          </a:p>
          <a:p>
            <a:pPr lvl="1"/>
            <a:r>
              <a:rPr lang="en-US" dirty="0" smtClean="0"/>
              <a:t>“It’s </a:t>
            </a:r>
            <a:r>
              <a:rPr lang="en-US" dirty="0"/>
              <a:t>hard when there’s no alignment between what we’re reading and what we are talking about in class</a:t>
            </a:r>
            <a:r>
              <a:rPr lang="en-US" dirty="0" smtClean="0"/>
              <a:t>.”</a:t>
            </a:r>
          </a:p>
          <a:p>
            <a:pPr lvl="1"/>
            <a:r>
              <a:rPr lang="en-US" dirty="0" smtClean="0"/>
              <a:t>“In </a:t>
            </a:r>
            <a:r>
              <a:rPr lang="en-US" dirty="0"/>
              <a:t>some </a:t>
            </a:r>
            <a:r>
              <a:rPr lang="en-US" dirty="0" smtClean="0"/>
              <a:t>instances, </a:t>
            </a:r>
            <a:r>
              <a:rPr lang="en-US" dirty="0"/>
              <a:t>we have to reread. Having guided notes or a </a:t>
            </a:r>
            <a:r>
              <a:rPr lang="en-US" dirty="0" smtClean="0"/>
              <a:t>pre-reading </a:t>
            </a:r>
            <a:r>
              <a:rPr lang="en-US" dirty="0"/>
              <a:t>session before the reading would be helpful with denser readings</a:t>
            </a:r>
            <a:r>
              <a:rPr lang="en-US" dirty="0" smtClean="0"/>
              <a:t>.”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21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1763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can your professors do to encourage you to read?</a:t>
            </a:r>
          </a:p>
          <a:p>
            <a:pPr lvl="1"/>
            <a:r>
              <a:rPr lang="en-US" dirty="0" smtClean="0"/>
              <a:t>Discuss the readings in class (and a discussion grade)</a:t>
            </a:r>
          </a:p>
          <a:p>
            <a:pPr lvl="1"/>
            <a:r>
              <a:rPr lang="en-US" dirty="0" smtClean="0"/>
              <a:t>Assign reading facilitators (Jigsaw)</a:t>
            </a:r>
          </a:p>
          <a:p>
            <a:pPr lvl="1"/>
            <a:r>
              <a:rPr lang="en-US" dirty="0" smtClean="0"/>
              <a:t>“I don’t want to let the professors down.”</a:t>
            </a:r>
          </a:p>
          <a:p>
            <a:pPr lvl="1"/>
            <a:r>
              <a:rPr lang="en-US" dirty="0" smtClean="0"/>
              <a:t>“That’s </a:t>
            </a:r>
            <a:r>
              <a:rPr lang="en-US" dirty="0"/>
              <a:t>what the first two weeks of class </a:t>
            </a:r>
            <a:r>
              <a:rPr lang="en-US" dirty="0" smtClean="0"/>
              <a:t>establish--how </a:t>
            </a:r>
            <a:r>
              <a:rPr lang="en-US" dirty="0"/>
              <a:t>important it is to do the readings. Midterms can be a wake up </a:t>
            </a:r>
            <a:r>
              <a:rPr lang="en-US" dirty="0" smtClean="0"/>
              <a:t>call.”</a:t>
            </a:r>
          </a:p>
          <a:p>
            <a:pPr lvl="1"/>
            <a:r>
              <a:rPr lang="en-US" dirty="0" smtClean="0"/>
              <a:t>“It’s </a:t>
            </a:r>
            <a:r>
              <a:rPr lang="en-US" dirty="0"/>
              <a:t>hard when there’s no alignment between what we’re reading and what we are talking about in class</a:t>
            </a:r>
            <a:r>
              <a:rPr lang="en-US" dirty="0" smtClean="0"/>
              <a:t>.”</a:t>
            </a:r>
          </a:p>
          <a:p>
            <a:pPr lvl="1"/>
            <a:r>
              <a:rPr lang="en-US" dirty="0" smtClean="0"/>
              <a:t>“In </a:t>
            </a:r>
            <a:r>
              <a:rPr lang="en-US" dirty="0"/>
              <a:t>some </a:t>
            </a:r>
            <a:r>
              <a:rPr lang="en-US" dirty="0" smtClean="0"/>
              <a:t>instances, </a:t>
            </a:r>
            <a:r>
              <a:rPr lang="en-US" dirty="0"/>
              <a:t>we have to reread. Having guided notes or a </a:t>
            </a:r>
            <a:r>
              <a:rPr lang="en-US" dirty="0" smtClean="0"/>
              <a:t>pre-reading </a:t>
            </a:r>
            <a:r>
              <a:rPr lang="en-US" dirty="0"/>
              <a:t>session before the reading would be helpful with denser readings</a:t>
            </a:r>
            <a:r>
              <a:rPr lang="en-US" dirty="0" smtClean="0"/>
              <a:t>.”</a:t>
            </a:r>
            <a:endParaRPr lang="en-US" dirty="0"/>
          </a:p>
          <a:p>
            <a:pPr lvl="1"/>
            <a:r>
              <a:rPr lang="en-US" dirty="0" smtClean="0"/>
              <a:t>“It </a:t>
            </a:r>
            <a:r>
              <a:rPr lang="en-US" dirty="0"/>
              <a:t>might help to have a glossary of certain terms before we </a:t>
            </a:r>
            <a:r>
              <a:rPr lang="en-US" dirty="0" smtClean="0"/>
              <a:t>read—pre-teaching </a:t>
            </a:r>
            <a:r>
              <a:rPr lang="en-US" dirty="0"/>
              <a:t>might encourage students to do the reading because they have guidance and a structure to understand the readings</a:t>
            </a:r>
            <a:r>
              <a:rPr lang="en-US" dirty="0" smtClean="0"/>
              <a:t>.” (e.g., postmodern)</a:t>
            </a:r>
            <a:br>
              <a:rPr lang="en-US" dirty="0" smtClean="0"/>
            </a:b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1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655" y="711367"/>
            <a:ext cx="10486031" cy="1143000"/>
          </a:xfrm>
        </p:spPr>
        <p:txBody>
          <a:bodyPr/>
          <a:lstStyle/>
          <a:p>
            <a:r>
              <a:rPr lang="en-US" dirty="0" smtClean="0"/>
              <a:t>Results from (Admittedly Unscientific) Poll: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14467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Students don’t complete readings due to:</a:t>
            </a:r>
          </a:p>
          <a:p>
            <a:r>
              <a:rPr lang="en-US" dirty="0" smtClean="0"/>
              <a:t>Perceived lack of </a:t>
            </a:r>
            <a:r>
              <a:rPr lang="en-US" b="1" u="sng" dirty="0" smtClean="0"/>
              <a:t>time</a:t>
            </a:r>
          </a:p>
          <a:p>
            <a:r>
              <a:rPr lang="en-US" dirty="0"/>
              <a:t>Lack of </a:t>
            </a:r>
            <a:r>
              <a:rPr lang="en-US" b="1" u="sng" dirty="0"/>
              <a:t>interest</a:t>
            </a:r>
            <a:r>
              <a:rPr lang="en-US" dirty="0"/>
              <a:t> in the content</a:t>
            </a:r>
          </a:p>
          <a:p>
            <a:r>
              <a:rPr lang="en-US" dirty="0" smtClean="0"/>
              <a:t>Not understanding the </a:t>
            </a:r>
            <a:r>
              <a:rPr lang="en-US" b="1" u="sng" dirty="0" smtClean="0"/>
              <a:t>relevance</a:t>
            </a:r>
            <a:r>
              <a:rPr lang="en-US" dirty="0" smtClean="0"/>
              <a:t> of the content</a:t>
            </a:r>
          </a:p>
          <a:p>
            <a:r>
              <a:rPr lang="en-US" dirty="0" smtClean="0"/>
              <a:t>Lack of disciplinary </a:t>
            </a:r>
            <a:r>
              <a:rPr lang="en-US" b="1" u="sng" dirty="0" smtClean="0"/>
              <a:t>reading and literacy skills </a:t>
            </a:r>
          </a:p>
          <a:p>
            <a:pPr lvl="1"/>
            <a:r>
              <a:rPr lang="en-US" dirty="0"/>
              <a:t>When I asked, “How do you read differently in the various disciplines?” </a:t>
            </a:r>
            <a:r>
              <a:rPr lang="en-US" i="1" dirty="0"/>
              <a:t>Crickets</a:t>
            </a:r>
            <a:r>
              <a:rPr lang="en-US" dirty="0"/>
              <a:t>.</a:t>
            </a:r>
          </a:p>
          <a:p>
            <a:r>
              <a:rPr lang="en-US" dirty="0" smtClean="0"/>
              <a:t>We can’t do anything about the first reason, but we might be able to do something about the other three.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28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Invisible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657" y="2118010"/>
            <a:ext cx="8994204" cy="3880773"/>
          </a:xfrm>
        </p:spPr>
        <p:txBody>
          <a:bodyPr>
            <a:normAutofit/>
          </a:bodyPr>
          <a:lstStyle/>
          <a:p>
            <a:r>
              <a:rPr lang="en-US" dirty="0"/>
              <a:t>Reading is often </a:t>
            </a:r>
            <a:r>
              <a:rPr lang="en-US" dirty="0" smtClean="0"/>
              <a:t>overlooked (because it’s invisible):</a:t>
            </a:r>
            <a:endParaRPr lang="en-US" dirty="0"/>
          </a:p>
          <a:p>
            <a:pPr lvl="1"/>
            <a:r>
              <a:rPr lang="en-US" dirty="0" smtClean="0"/>
              <a:t>Writing </a:t>
            </a:r>
            <a:r>
              <a:rPr lang="en-US" dirty="0"/>
              <a:t>weaknesses are overt</a:t>
            </a:r>
          </a:p>
          <a:p>
            <a:pPr lvl="1"/>
            <a:r>
              <a:rPr lang="en-US" dirty="0"/>
              <a:t>Reading </a:t>
            </a:r>
            <a:r>
              <a:rPr lang="en-US" dirty="0" smtClean="0"/>
              <a:t>weaknesses </a:t>
            </a:r>
            <a:r>
              <a:rPr lang="en-US" dirty="0"/>
              <a:t>are covert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 descr="C:\Users\Pennie Gray\AppData\Local\Microsoft\Windows\Temporary Internet Files\Content.IE5\DXJ2J3DQ\large-stick-figure-surprised-33.3-11586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904" y="3635575"/>
            <a:ext cx="1704000" cy="206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triped Right Arrow 6"/>
          <p:cNvSpPr/>
          <p:nvPr/>
        </p:nvSpPr>
        <p:spPr>
          <a:xfrm>
            <a:off x="999611" y="4256187"/>
            <a:ext cx="2701701" cy="8206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Receptive Language</a:t>
            </a:r>
            <a:endParaRPr lang="en-US" dirty="0"/>
          </a:p>
        </p:txBody>
      </p:sp>
      <p:sp>
        <p:nvSpPr>
          <p:cNvPr id="9" name="Striped Right Arrow 8"/>
          <p:cNvSpPr/>
          <p:nvPr/>
        </p:nvSpPr>
        <p:spPr>
          <a:xfrm>
            <a:off x="6458824" y="4256187"/>
            <a:ext cx="2701701" cy="8206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Expressive 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79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Furthermore: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may not realize:</a:t>
            </a:r>
            <a:endParaRPr lang="en-US" dirty="0"/>
          </a:p>
          <a:p>
            <a:pPr lvl="1"/>
            <a:r>
              <a:rPr lang="en-US" dirty="0"/>
              <a:t>That reading well isn’t necessarily reading quickly;</a:t>
            </a:r>
          </a:p>
          <a:p>
            <a:pPr lvl="1"/>
            <a:r>
              <a:rPr lang="en-US" dirty="0"/>
              <a:t>That we change how we read depending on the </a:t>
            </a:r>
            <a:r>
              <a:rPr lang="en-US" dirty="0" smtClean="0"/>
              <a:t>discipline and genre;</a:t>
            </a:r>
            <a:endParaRPr lang="en-US" dirty="0"/>
          </a:p>
          <a:p>
            <a:pPr lvl="1"/>
            <a:r>
              <a:rPr lang="en-US" dirty="0"/>
              <a:t>That reading ten pages in one discipline is not the same as ten pages in a different discipline.</a:t>
            </a:r>
          </a:p>
          <a:p>
            <a:r>
              <a:rPr lang="en-US" dirty="0" smtClean="0"/>
              <a:t>Text structure anecdote</a:t>
            </a:r>
            <a:r>
              <a:rPr lang="en-US" dirty="0"/>
              <a:t>: What’s an edited text?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43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Vicious Cycle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7361850"/>
              </p:ext>
            </p:extLst>
          </p:nvPr>
        </p:nvGraphicFramePr>
        <p:xfrm>
          <a:off x="677863" y="1418492"/>
          <a:ext cx="8596312" cy="4623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96537" y="6114197"/>
            <a:ext cx="1787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Bean, 2008, p. 168</a:t>
            </a:r>
            <a:endParaRPr lang="en-US" sz="1200" dirty="0"/>
          </a:p>
        </p:txBody>
      </p:sp>
      <p:cxnSp>
        <p:nvCxnSpPr>
          <p:cNvPr id="7" name="Curved Connector 6"/>
          <p:cNvCxnSpPr/>
          <p:nvPr/>
        </p:nvCxnSpPr>
        <p:spPr>
          <a:xfrm>
            <a:off x="627797" y="3725839"/>
            <a:ext cx="1446662" cy="12700"/>
          </a:xfrm>
          <a:prstGeom prst="curved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18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Disciplinary Literacy</a:t>
            </a:r>
          </a:p>
          <a:p>
            <a:r>
              <a:rPr lang="en-US" dirty="0" smtClean="0"/>
              <a:t>Two Pronged Approach</a:t>
            </a:r>
          </a:p>
          <a:p>
            <a:pPr lvl="1"/>
            <a:r>
              <a:rPr lang="en-US" dirty="0" smtClean="0"/>
              <a:t>Using strategies</a:t>
            </a:r>
          </a:p>
          <a:p>
            <a:pPr lvl="1"/>
            <a:r>
              <a:rPr lang="en-US" dirty="0" smtClean="0"/>
              <a:t>Developing Mindfulness</a:t>
            </a:r>
          </a:p>
          <a:p>
            <a:r>
              <a:rPr lang="en-US" dirty="0" smtClean="0"/>
              <a:t>My successes (and failures)</a:t>
            </a:r>
          </a:p>
          <a:p>
            <a:r>
              <a:rPr lang="en-US" dirty="0" smtClean="0"/>
              <a:t>Resources</a:t>
            </a:r>
          </a:p>
          <a:p>
            <a:r>
              <a:rPr lang="en-US" dirty="0" smtClean="0"/>
              <a:t>An assignment (for the particularly ambitious)</a:t>
            </a:r>
          </a:p>
          <a:p>
            <a:r>
              <a:rPr lang="en-US" dirty="0" smtClean="0"/>
              <a:t>Questions/Comments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6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8541873"/>
              </p:ext>
            </p:extLst>
          </p:nvPr>
        </p:nvGraphicFramePr>
        <p:xfrm>
          <a:off x="607525" y="269630"/>
          <a:ext cx="8596312" cy="5931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5107" y="6307015"/>
            <a:ext cx="3233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Shanahan and Shanahan, 2008, p. 44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366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4134903"/>
              </p:ext>
            </p:extLst>
          </p:nvPr>
        </p:nvGraphicFramePr>
        <p:xfrm>
          <a:off x="607525" y="269630"/>
          <a:ext cx="8596312" cy="5931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triped Right Arrow 2"/>
          <p:cNvSpPr/>
          <p:nvPr/>
        </p:nvSpPr>
        <p:spPr>
          <a:xfrm rot="16200000">
            <a:off x="-479437" y="2876734"/>
            <a:ext cx="4082391" cy="484505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28785" y="295105"/>
            <a:ext cx="2065948" cy="651702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More Specific,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Less Generalizable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32411" y="5359474"/>
            <a:ext cx="2065948" cy="651702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Less </a:t>
            </a:r>
            <a:r>
              <a:rPr lang="en-US" b="1" dirty="0" smtClean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Specific</a:t>
            </a:r>
            <a:r>
              <a:rPr lang="en-US" b="1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,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More</a:t>
            </a:r>
            <a:r>
              <a:rPr lang="en-US" b="1" dirty="0" smtClean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US" b="1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Generalizable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5107" y="6307015"/>
            <a:ext cx="3233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Shanahan and Shanahan, 2008, p. 44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0671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8783968"/>
              </p:ext>
            </p:extLst>
          </p:nvPr>
        </p:nvGraphicFramePr>
        <p:xfrm>
          <a:off x="607525" y="269630"/>
          <a:ext cx="8596312" cy="5931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triped Right Arrow 2"/>
          <p:cNvSpPr/>
          <p:nvPr/>
        </p:nvSpPr>
        <p:spPr>
          <a:xfrm rot="16200000">
            <a:off x="-479437" y="2876734"/>
            <a:ext cx="4082391" cy="484505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28785" y="295105"/>
            <a:ext cx="2065948" cy="651702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More Specific,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Less Generalizable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32411" y="5359474"/>
            <a:ext cx="2065948" cy="651702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Less </a:t>
            </a:r>
            <a:r>
              <a:rPr lang="en-US" b="1" dirty="0" smtClean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Specific</a:t>
            </a:r>
            <a:r>
              <a:rPr lang="en-US" b="1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,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More</a:t>
            </a:r>
            <a:r>
              <a:rPr lang="en-US" b="1" dirty="0" smtClean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US" b="1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Generalizable</a:t>
            </a:r>
          </a:p>
        </p:txBody>
      </p:sp>
      <p:sp>
        <p:nvSpPr>
          <p:cNvPr id="7" name="Striped Right Arrow 6"/>
          <p:cNvSpPr/>
          <p:nvPr/>
        </p:nvSpPr>
        <p:spPr>
          <a:xfrm>
            <a:off x="5779477" y="946807"/>
            <a:ext cx="1799023" cy="484632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riped Right Arrow 7"/>
          <p:cNvSpPr/>
          <p:nvPr/>
        </p:nvSpPr>
        <p:spPr>
          <a:xfrm>
            <a:off x="7197969" y="4887789"/>
            <a:ext cx="1799023" cy="484632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8424" y="809778"/>
            <a:ext cx="1954381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Less Instruction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Time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55916" y="4712805"/>
            <a:ext cx="2028119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More Instruction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Time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5107" y="6307015"/>
            <a:ext cx="3233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Shanahan and Shanahan, 2008, p. 44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7628424" y="2836375"/>
            <a:ext cx="350553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Reading is not inoculation.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347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Disciplinary Literacy Variances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160000" cy="427661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Lexicon</a:t>
            </a:r>
            <a:r>
              <a:rPr lang="en-US" dirty="0" smtClean="0"/>
              <a:t> in the discipline: What vocabulary is used and how</a:t>
            </a:r>
            <a:r>
              <a:rPr lang="en-US" dirty="0"/>
              <a:t> </a:t>
            </a:r>
            <a:r>
              <a:rPr lang="en-US" dirty="0" smtClean="0"/>
              <a:t>(e.g., plot)</a:t>
            </a:r>
          </a:p>
          <a:p>
            <a:r>
              <a:rPr lang="en-US" b="1" dirty="0" smtClean="0"/>
              <a:t>Structure of an argument </a:t>
            </a:r>
            <a:r>
              <a:rPr lang="en-US" dirty="0" smtClean="0"/>
              <a:t>or rhetorical structure: What is compelling or persuasive?</a:t>
            </a:r>
          </a:p>
          <a:p>
            <a:r>
              <a:rPr lang="en-US" b="1" dirty="0" smtClean="0"/>
              <a:t>Approach to truth </a:t>
            </a:r>
            <a:r>
              <a:rPr lang="en-US" dirty="0" smtClean="0"/>
              <a:t>or facts: What is known and how?</a:t>
            </a:r>
          </a:p>
          <a:p>
            <a:r>
              <a:rPr lang="en-US" b="1" dirty="0" smtClean="0"/>
              <a:t>Relevance</a:t>
            </a:r>
            <a:r>
              <a:rPr lang="en-US" dirty="0" smtClean="0"/>
              <a:t>: What matters within the discipline and why?</a:t>
            </a:r>
          </a:p>
          <a:p>
            <a:r>
              <a:rPr lang="en-US" b="1" dirty="0" smtClean="0"/>
              <a:t>Audience</a:t>
            </a:r>
            <a:r>
              <a:rPr lang="en-US" dirty="0" smtClean="0"/>
              <a:t>: Who cares?</a:t>
            </a:r>
          </a:p>
          <a:p>
            <a:endParaRPr lang="en-US" dirty="0"/>
          </a:p>
          <a:p>
            <a:r>
              <a:rPr lang="en-US" dirty="0" smtClean="0"/>
              <a:t>Reading Strategy Variance:</a:t>
            </a:r>
            <a:endParaRPr lang="en-US" dirty="0"/>
          </a:p>
          <a:p>
            <a:pPr lvl="1"/>
            <a:r>
              <a:rPr lang="en-US" dirty="0"/>
              <a:t>Mathematics: close reading and re-reading</a:t>
            </a:r>
          </a:p>
          <a:p>
            <a:pPr lvl="1"/>
            <a:r>
              <a:rPr lang="en-US" dirty="0"/>
              <a:t>Chemistry: visualizing, writing down formulae, moving between graphs and charts and text</a:t>
            </a:r>
          </a:p>
          <a:p>
            <a:pPr lvl="1"/>
            <a:r>
              <a:rPr lang="en-US" dirty="0"/>
              <a:t>History: focus on author/source/date/bias</a:t>
            </a:r>
          </a:p>
          <a:p>
            <a:r>
              <a:rPr lang="en-US" b="1" dirty="0" smtClean="0"/>
              <a:t>How much of this are we aware of?</a:t>
            </a:r>
          </a:p>
          <a:p>
            <a:r>
              <a:rPr lang="en-US" b="1" dirty="0" smtClean="0"/>
              <a:t>How much of this do we teach students?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77545" y="4686924"/>
            <a:ext cx="2900590" cy="2171076"/>
            <a:chOff x="2865445" y="0"/>
            <a:chExt cx="2900590" cy="2171076"/>
          </a:xfrm>
        </p:grpSpPr>
        <p:sp>
          <p:nvSpPr>
            <p:cNvPr id="7" name="Trapezoid 6"/>
            <p:cNvSpPr/>
            <p:nvPr/>
          </p:nvSpPr>
          <p:spPr>
            <a:xfrm>
              <a:off x="2865445" y="0"/>
              <a:ext cx="2865420" cy="1962366"/>
            </a:xfrm>
            <a:prstGeom prst="trapezoid">
              <a:avLst>
                <a:gd name="adj" fmla="val 72459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Trapezoid 4"/>
            <p:cNvSpPr/>
            <p:nvPr/>
          </p:nvSpPr>
          <p:spPr>
            <a:xfrm>
              <a:off x="2900615" y="208710"/>
              <a:ext cx="2865420" cy="19623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 dirty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 dirty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cap="none" spc="50" dirty="0">
                  <a:ln w="635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Disciplinary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cap="none" spc="50" dirty="0">
                  <a:ln w="635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Literacy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46968" y="6094028"/>
            <a:ext cx="52938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Shanahan, T. &amp; Shanahan, C. (2008). Teaching disciplinary reading to adolescents: Rethinking content area literacy. </a:t>
            </a:r>
            <a:r>
              <a:rPr lang="en-US" sz="1400" i="1" dirty="0"/>
              <a:t>Harvard Educational Review</a:t>
            </a:r>
            <a:r>
              <a:rPr lang="en-US" sz="1400" dirty="0"/>
              <a:t>, 78(1), 40-59.</a:t>
            </a:r>
          </a:p>
        </p:txBody>
      </p:sp>
    </p:spTree>
    <p:extLst>
      <p:ext uri="{BB962C8B-B14F-4D97-AF65-F5344CB8AC3E}">
        <p14:creationId xmlns:p14="http://schemas.microsoft.com/office/powerpoint/2010/main" val="60517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Disciplinary Literacy as a Gatekeeper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Disciplinary literacy is the vehicle by which a discipline advances knowledge, but it is also a gatekeeper that protects the hegemony of the discipline—a Discourse that keeps some in and some out (Gee). </a:t>
            </a:r>
          </a:p>
          <a:p>
            <a:r>
              <a:rPr lang="en-US" dirty="0" smtClean="0"/>
              <a:t>How might we unveil for students how literacy functions within our disciplines to let them in?</a:t>
            </a:r>
          </a:p>
        </p:txBody>
      </p:sp>
    </p:spTree>
    <p:extLst>
      <p:ext uri="{BB962C8B-B14F-4D97-AF65-F5344CB8AC3E}">
        <p14:creationId xmlns:p14="http://schemas.microsoft.com/office/powerpoint/2010/main" val="31210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160000" cy="1376741"/>
          </a:xfrm>
        </p:spPr>
        <p:txBody>
          <a:bodyPr/>
          <a:lstStyle/>
          <a:p>
            <a:r>
              <a:rPr lang="en-US" dirty="0" smtClean="0"/>
              <a:t>What does our disciplinary reading look like to students?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4"/>
          <a:stretch/>
        </p:blipFill>
        <p:spPr bwMode="auto">
          <a:xfrm>
            <a:off x="278889" y="2606723"/>
            <a:ext cx="10565513" cy="275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615" y="6182436"/>
            <a:ext cx="9611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Daniels, H., &amp; </a:t>
            </a:r>
            <a:r>
              <a:rPr lang="en-US" sz="1400" dirty="0" err="1"/>
              <a:t>Zemelman</a:t>
            </a:r>
            <a:r>
              <a:rPr lang="en-US" sz="1400" dirty="0"/>
              <a:t>, S. (2004). </a:t>
            </a:r>
            <a:r>
              <a:rPr lang="en-US" sz="1400" i="1" dirty="0"/>
              <a:t>Subjects matter: Every teacher’s guide to content-area reading</a:t>
            </a:r>
            <a:r>
              <a:rPr lang="en-US" sz="1400" dirty="0"/>
              <a:t>. Portsmouth, NH: Heinemann. </a:t>
            </a:r>
          </a:p>
        </p:txBody>
      </p:sp>
    </p:spTree>
    <p:extLst>
      <p:ext uri="{BB962C8B-B14F-4D97-AF65-F5344CB8AC3E}">
        <p14:creationId xmlns:p14="http://schemas.microsoft.com/office/powerpoint/2010/main" val="21403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Prong I: Disciplinary Reading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I’m proposing a two-pronged approach:</a:t>
            </a:r>
          </a:p>
          <a:p>
            <a:pPr lvl="1"/>
            <a:r>
              <a:rPr lang="en-US" dirty="0" smtClean="0"/>
              <a:t>Prong I: Teach explicitly disciplinary reading strategies</a:t>
            </a:r>
          </a:p>
          <a:p>
            <a:pPr lvl="1"/>
            <a:r>
              <a:rPr lang="en-US" dirty="0" smtClean="0"/>
              <a:t>Prong II: Teach metacognition so students know when those strategies are and are not working (i.e., mindful reading from </a:t>
            </a:r>
            <a:r>
              <a:rPr lang="en-US" dirty="0" err="1" smtClean="0"/>
              <a:t>Carillo</a:t>
            </a:r>
            <a:r>
              <a:rPr lang="en-US" dirty="0" smtClean="0"/>
              <a:t>, 2015)</a:t>
            </a:r>
          </a:p>
          <a:p>
            <a:r>
              <a:rPr lang="en-US" dirty="0" smtClean="0"/>
              <a:t>Note: This is not about reading remediation for struggling readers—that’s a different presentation.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39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Informal (Admittedly Unscientific) Poll of Instructors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many pages of reading do you assign students per week?</a:t>
            </a:r>
          </a:p>
          <a:p>
            <a:r>
              <a:rPr lang="en-US" sz="3200" dirty="0" smtClean="0"/>
              <a:t>On a scale from 1 to 10, how dense is the text you ask students to read?</a:t>
            </a:r>
          </a:p>
          <a:p>
            <a:r>
              <a:rPr lang="en-US" sz="3200" dirty="0" smtClean="0"/>
              <a:t>What percentage of the reading do you think students complete? </a:t>
            </a:r>
          </a:p>
        </p:txBody>
      </p:sp>
    </p:spTree>
    <p:extLst>
      <p:ext uri="{BB962C8B-B14F-4D97-AF65-F5344CB8AC3E}">
        <p14:creationId xmlns:p14="http://schemas.microsoft.com/office/powerpoint/2010/main" val="335073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Awareness of </a:t>
            </a:r>
            <a:br>
              <a:rPr lang="en-US" dirty="0" smtClean="0"/>
            </a:br>
            <a:r>
              <a:rPr lang="en-US" dirty="0" smtClean="0"/>
              <a:t>Deep vs Surface Reading/Thinking</a:t>
            </a:r>
            <a:endParaRPr lang="en-US" dirty="0"/>
          </a:p>
        </p:txBody>
      </p:sp>
      <p:pic>
        <p:nvPicPr>
          <p:cNvPr id="1026" name="Picture 2" descr="https://cft.vanderbilt.edu/wp-content/uploads/sites/59/Bloomtaxonom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" b="6399"/>
          <a:stretch/>
        </p:blipFill>
        <p:spPr bwMode="auto">
          <a:xfrm>
            <a:off x="1467834" y="1879113"/>
            <a:ext cx="8379725" cy="444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5446" y="6328283"/>
            <a:ext cx="55503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https://cft.vanderbilt.edu/wp-content/uploads/sites/59/Bloomtaxonomy.jpg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4054" y="6328283"/>
            <a:ext cx="3224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Roberts </a:t>
            </a:r>
            <a:r>
              <a:rPr lang="en-US" sz="1200" dirty="0"/>
              <a:t>and Roberts in Bean, </a:t>
            </a:r>
            <a:r>
              <a:rPr lang="en-US" sz="1200" dirty="0" smtClean="0"/>
              <a:t>2008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157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do?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35723"/>
            <a:ext cx="8596668" cy="4911969"/>
          </a:xfrm>
        </p:spPr>
        <p:txBody>
          <a:bodyPr>
            <a:normAutofit/>
          </a:bodyPr>
          <a:lstStyle/>
          <a:p>
            <a:r>
              <a:rPr lang="en-US" sz="1900" dirty="0" smtClean="0"/>
              <a:t>Teach (explicitly) disciplinary literacy: thinking, reading, speaking, writing</a:t>
            </a:r>
          </a:p>
        </p:txBody>
      </p:sp>
    </p:spTree>
    <p:extLst>
      <p:ext uri="{BB962C8B-B14F-4D97-AF65-F5344CB8AC3E}">
        <p14:creationId xmlns:p14="http://schemas.microsoft.com/office/powerpoint/2010/main" val="405462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can you do?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35723"/>
            <a:ext cx="8596668" cy="4911969"/>
          </a:xfrm>
        </p:spPr>
        <p:txBody>
          <a:bodyPr>
            <a:normAutofit/>
          </a:bodyPr>
          <a:lstStyle/>
          <a:p>
            <a:r>
              <a:rPr lang="en-US" sz="1900" dirty="0" smtClean="0"/>
              <a:t>Teach (explicitly) disciplinary literacy: thinking, reading, speaking, writing</a:t>
            </a:r>
          </a:p>
          <a:p>
            <a:r>
              <a:rPr lang="en-US" sz="1900" dirty="0"/>
              <a:t>Consider developing a How to read like a(n) _________ handout for students (see Concepcion, </a:t>
            </a:r>
            <a:r>
              <a:rPr lang="en-US" sz="1900" dirty="0" smtClean="0"/>
              <a:t>2004, </a:t>
            </a:r>
            <a:r>
              <a:rPr lang="en-US" sz="1900" dirty="0"/>
              <a:t>for an example</a:t>
            </a:r>
            <a:r>
              <a:rPr lang="en-US" sz="1900" dirty="0" smtClean="0"/>
              <a:t>)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30942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can you do?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35723"/>
            <a:ext cx="8596668" cy="4911969"/>
          </a:xfrm>
        </p:spPr>
        <p:txBody>
          <a:bodyPr>
            <a:normAutofit/>
          </a:bodyPr>
          <a:lstStyle/>
          <a:p>
            <a:r>
              <a:rPr lang="en-US" sz="1900" dirty="0" smtClean="0"/>
              <a:t>Teach (explicitly) disciplinary literacy: thinking, reading, speaking, writing</a:t>
            </a:r>
          </a:p>
          <a:p>
            <a:r>
              <a:rPr lang="en-US" sz="1900" dirty="0"/>
              <a:t>Consider developing a How to read like a(n) _________ handout for students (see Concepcion, </a:t>
            </a:r>
            <a:r>
              <a:rPr lang="en-US" sz="1900" dirty="0" smtClean="0"/>
              <a:t>2004, </a:t>
            </a:r>
            <a:r>
              <a:rPr lang="en-US" sz="1900" dirty="0"/>
              <a:t>for an example)</a:t>
            </a:r>
          </a:p>
          <a:p>
            <a:r>
              <a:rPr lang="en-US" sz="1900" dirty="0" smtClean="0"/>
              <a:t>Pre-teach: Predefine unknown terms and concepts</a:t>
            </a:r>
          </a:p>
        </p:txBody>
      </p:sp>
    </p:spTree>
    <p:extLst>
      <p:ext uri="{BB962C8B-B14F-4D97-AF65-F5344CB8AC3E}">
        <p14:creationId xmlns:p14="http://schemas.microsoft.com/office/powerpoint/2010/main" val="42896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can you do?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35723"/>
            <a:ext cx="8596668" cy="4911969"/>
          </a:xfrm>
        </p:spPr>
        <p:txBody>
          <a:bodyPr>
            <a:normAutofit/>
          </a:bodyPr>
          <a:lstStyle/>
          <a:p>
            <a:r>
              <a:rPr lang="en-US" sz="1900" dirty="0" smtClean="0"/>
              <a:t>Teach (explicitly) disciplinary literacy: thinking, reading, speaking, writing</a:t>
            </a:r>
          </a:p>
          <a:p>
            <a:r>
              <a:rPr lang="en-US" sz="1900" dirty="0"/>
              <a:t>Consider developing a How to read like a(n) _________ handout for students (see Concepcion, </a:t>
            </a:r>
            <a:r>
              <a:rPr lang="en-US" sz="1900" dirty="0" smtClean="0"/>
              <a:t>2004, </a:t>
            </a:r>
            <a:r>
              <a:rPr lang="en-US" sz="1900" dirty="0"/>
              <a:t>for an example)</a:t>
            </a:r>
          </a:p>
          <a:p>
            <a:r>
              <a:rPr lang="en-US" sz="1900" dirty="0" smtClean="0"/>
              <a:t>Pre-teach: Predefine unknown terms and concepts</a:t>
            </a:r>
          </a:p>
          <a:p>
            <a:r>
              <a:rPr lang="en-US" sz="1900" dirty="0" smtClean="0"/>
              <a:t>Set up a jigsaw</a:t>
            </a:r>
          </a:p>
        </p:txBody>
      </p:sp>
    </p:spTree>
    <p:extLst>
      <p:ext uri="{BB962C8B-B14F-4D97-AF65-F5344CB8AC3E}">
        <p14:creationId xmlns:p14="http://schemas.microsoft.com/office/powerpoint/2010/main" val="123096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can you do?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35723"/>
            <a:ext cx="8596668" cy="491196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Teach (explicitly) disciplinary literacy: thinking, reading, speaking, writing</a:t>
            </a:r>
          </a:p>
          <a:p>
            <a:r>
              <a:rPr lang="en-US" sz="2000" dirty="0"/>
              <a:t>Consider developing a How to read like a(n) _________ handout for students (see Concepcion, </a:t>
            </a:r>
            <a:r>
              <a:rPr lang="en-US" sz="2000" dirty="0" smtClean="0"/>
              <a:t>2004, </a:t>
            </a:r>
            <a:r>
              <a:rPr lang="en-US" sz="2000" dirty="0"/>
              <a:t>for an example)</a:t>
            </a:r>
          </a:p>
          <a:p>
            <a:r>
              <a:rPr lang="en-US" sz="2000" dirty="0" smtClean="0"/>
              <a:t>Pre-teach: Predefine unknown terms and concepts</a:t>
            </a:r>
          </a:p>
          <a:p>
            <a:r>
              <a:rPr lang="en-US" sz="2000" dirty="0" smtClean="0"/>
              <a:t>Set up a jigsaw</a:t>
            </a:r>
          </a:p>
          <a:p>
            <a:r>
              <a:rPr lang="en-US" sz="2000" dirty="0" smtClean="0"/>
              <a:t>Set an active goal for the reading—what will they do with the content?</a:t>
            </a:r>
          </a:p>
          <a:p>
            <a:pPr lvl="1"/>
            <a:r>
              <a:rPr lang="en-US" sz="2000" dirty="0" smtClean="0"/>
              <a:t>Participate in discussion</a:t>
            </a:r>
          </a:p>
          <a:p>
            <a:pPr lvl="1"/>
            <a:r>
              <a:rPr lang="en-US" sz="2000" dirty="0" smtClean="0"/>
              <a:t>Facilitate discussion</a:t>
            </a:r>
          </a:p>
          <a:p>
            <a:pPr lvl="1"/>
            <a:r>
              <a:rPr lang="en-US" sz="2000" dirty="0" smtClean="0"/>
              <a:t>Summarize</a:t>
            </a:r>
          </a:p>
          <a:p>
            <a:pPr lvl="1"/>
            <a:r>
              <a:rPr lang="en-US" sz="2000" dirty="0" smtClean="0"/>
              <a:t>Contribute to the Message Board</a:t>
            </a:r>
          </a:p>
        </p:txBody>
      </p:sp>
    </p:spTree>
    <p:extLst>
      <p:ext uri="{BB962C8B-B14F-4D97-AF65-F5344CB8AC3E}">
        <p14:creationId xmlns:p14="http://schemas.microsoft.com/office/powerpoint/2010/main" val="428332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can you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 students understand the relevance of the reading.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44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can you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 students understand the relevance of the reading.</a:t>
            </a:r>
          </a:p>
          <a:p>
            <a:r>
              <a:rPr lang="en-US" dirty="0" smtClean="0"/>
              <a:t>Access </a:t>
            </a:r>
            <a:r>
              <a:rPr lang="en-US" dirty="0"/>
              <a:t>prior knowledge (schema): How is </a:t>
            </a:r>
            <a:r>
              <a:rPr lang="en-US" i="1" dirty="0"/>
              <a:t>this</a:t>
            </a:r>
            <a:r>
              <a:rPr lang="en-US" dirty="0"/>
              <a:t> like </a:t>
            </a:r>
            <a:r>
              <a:rPr lang="en-US" i="1" dirty="0"/>
              <a:t>that</a:t>
            </a:r>
            <a:r>
              <a:rPr lang="en-US" dirty="0"/>
              <a:t>? Make connections.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46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can you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 students understand the relevance of the reading.</a:t>
            </a:r>
          </a:p>
          <a:p>
            <a:r>
              <a:rPr lang="en-US" dirty="0" smtClean="0"/>
              <a:t>Access </a:t>
            </a:r>
            <a:r>
              <a:rPr lang="en-US" dirty="0"/>
              <a:t>prior knowledge (schema): How is </a:t>
            </a:r>
            <a:r>
              <a:rPr lang="en-US" i="1" dirty="0"/>
              <a:t>this</a:t>
            </a:r>
            <a:r>
              <a:rPr lang="en-US" dirty="0"/>
              <a:t> like </a:t>
            </a:r>
            <a:r>
              <a:rPr lang="en-US" i="1" dirty="0"/>
              <a:t>that</a:t>
            </a:r>
            <a:r>
              <a:rPr lang="en-US" dirty="0"/>
              <a:t>? Make connections. </a:t>
            </a:r>
          </a:p>
          <a:p>
            <a:r>
              <a:rPr lang="en-US" dirty="0" smtClean="0"/>
              <a:t>Consider </a:t>
            </a:r>
            <a:r>
              <a:rPr lang="en-US" dirty="0"/>
              <a:t>being more selective with </a:t>
            </a:r>
            <a:r>
              <a:rPr lang="en-US" dirty="0" smtClean="0"/>
              <a:t>readings: How much do they need to read?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29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can you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 students understand the relevance of the reading.</a:t>
            </a:r>
          </a:p>
          <a:p>
            <a:r>
              <a:rPr lang="en-US" dirty="0" smtClean="0"/>
              <a:t>Access </a:t>
            </a:r>
            <a:r>
              <a:rPr lang="en-US" dirty="0"/>
              <a:t>prior knowledge (schema): How is </a:t>
            </a:r>
            <a:r>
              <a:rPr lang="en-US" i="1" dirty="0"/>
              <a:t>this</a:t>
            </a:r>
            <a:r>
              <a:rPr lang="en-US" dirty="0"/>
              <a:t> like </a:t>
            </a:r>
            <a:r>
              <a:rPr lang="en-US" i="1" dirty="0"/>
              <a:t>that</a:t>
            </a:r>
            <a:r>
              <a:rPr lang="en-US" dirty="0"/>
              <a:t>? Make connections. </a:t>
            </a:r>
          </a:p>
          <a:p>
            <a:r>
              <a:rPr lang="en-US" dirty="0" smtClean="0"/>
              <a:t>Consider </a:t>
            </a:r>
            <a:r>
              <a:rPr lang="en-US" dirty="0"/>
              <a:t>being more selective with </a:t>
            </a:r>
            <a:r>
              <a:rPr lang="en-US" dirty="0" smtClean="0"/>
              <a:t>readings: How much do they need to read?</a:t>
            </a:r>
            <a:endParaRPr lang="en-US" dirty="0"/>
          </a:p>
          <a:p>
            <a:r>
              <a:rPr lang="en-US" dirty="0"/>
              <a:t>Tell students how to </a:t>
            </a:r>
            <a:r>
              <a:rPr lang="en-US" dirty="0" smtClean="0"/>
              <a:t>approach each reading: </a:t>
            </a:r>
            <a:r>
              <a:rPr lang="en-US" dirty="0"/>
              <a:t>Skim this part, study this part, review this </a:t>
            </a:r>
            <a:r>
              <a:rPr lang="en-US" dirty="0" smtClean="0"/>
              <a:t>part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0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Informal (Admittedly Unscientific) Poll of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much </a:t>
            </a:r>
            <a:r>
              <a:rPr lang="en-US" dirty="0" smtClean="0"/>
              <a:t>of the assigned reading </a:t>
            </a:r>
            <a:r>
              <a:rPr lang="en-US" dirty="0"/>
              <a:t>do </a:t>
            </a:r>
            <a:r>
              <a:rPr lang="en-US" dirty="0" smtClean="0"/>
              <a:t>you actually do? 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67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can you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 students understand the relevance of the reading.</a:t>
            </a:r>
          </a:p>
          <a:p>
            <a:r>
              <a:rPr lang="en-US" dirty="0" smtClean="0"/>
              <a:t>Access </a:t>
            </a:r>
            <a:r>
              <a:rPr lang="en-US" dirty="0"/>
              <a:t>prior knowledge (schema): How is </a:t>
            </a:r>
            <a:r>
              <a:rPr lang="en-US" i="1" dirty="0"/>
              <a:t>this</a:t>
            </a:r>
            <a:r>
              <a:rPr lang="en-US" dirty="0"/>
              <a:t> like </a:t>
            </a:r>
            <a:r>
              <a:rPr lang="en-US" i="1" dirty="0"/>
              <a:t>that</a:t>
            </a:r>
            <a:r>
              <a:rPr lang="en-US" dirty="0"/>
              <a:t>? Make connections. </a:t>
            </a:r>
          </a:p>
          <a:p>
            <a:r>
              <a:rPr lang="en-US" dirty="0" smtClean="0"/>
              <a:t>Consider </a:t>
            </a:r>
            <a:r>
              <a:rPr lang="en-US" dirty="0"/>
              <a:t>being more selective with </a:t>
            </a:r>
            <a:r>
              <a:rPr lang="en-US" dirty="0" smtClean="0"/>
              <a:t>readings: How much do they need to read?</a:t>
            </a:r>
            <a:endParaRPr lang="en-US" dirty="0"/>
          </a:p>
          <a:p>
            <a:r>
              <a:rPr lang="en-US" dirty="0"/>
              <a:t>Tell students how to </a:t>
            </a:r>
            <a:r>
              <a:rPr lang="en-US" dirty="0" smtClean="0"/>
              <a:t>approach each reading: </a:t>
            </a:r>
            <a:r>
              <a:rPr lang="en-US" dirty="0"/>
              <a:t>Skim this part, study this part, review this </a:t>
            </a:r>
            <a:r>
              <a:rPr lang="en-US" dirty="0" smtClean="0"/>
              <a:t>part</a:t>
            </a:r>
          </a:p>
          <a:p>
            <a:r>
              <a:rPr lang="en-US" dirty="0" smtClean="0"/>
              <a:t>Demonstrate how you read (e.g., varying reading rate, re-reading, asking questions, marking the text, taking notes, practicing self-awareness of comprehension--Daniels and </a:t>
            </a:r>
            <a:r>
              <a:rPr lang="en-US" dirty="0" err="1" smtClean="0"/>
              <a:t>Zemelman</a:t>
            </a:r>
            <a:r>
              <a:rPr lang="en-US" dirty="0" smtClean="0"/>
              <a:t>, 2004, pp. 24-25)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5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can you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 students understand the relevance of the reading.</a:t>
            </a:r>
          </a:p>
          <a:p>
            <a:r>
              <a:rPr lang="en-US" dirty="0" smtClean="0"/>
              <a:t>Access </a:t>
            </a:r>
            <a:r>
              <a:rPr lang="en-US" dirty="0"/>
              <a:t>prior knowledge (schema): How is </a:t>
            </a:r>
            <a:r>
              <a:rPr lang="en-US" i="1" dirty="0"/>
              <a:t>this</a:t>
            </a:r>
            <a:r>
              <a:rPr lang="en-US" dirty="0"/>
              <a:t> like </a:t>
            </a:r>
            <a:r>
              <a:rPr lang="en-US" i="1" dirty="0"/>
              <a:t>that</a:t>
            </a:r>
            <a:r>
              <a:rPr lang="en-US" dirty="0"/>
              <a:t>? Make connections. </a:t>
            </a:r>
          </a:p>
          <a:p>
            <a:r>
              <a:rPr lang="en-US" dirty="0" smtClean="0"/>
              <a:t>Consider </a:t>
            </a:r>
            <a:r>
              <a:rPr lang="en-US" dirty="0"/>
              <a:t>being more selective with </a:t>
            </a:r>
            <a:r>
              <a:rPr lang="en-US" dirty="0" smtClean="0"/>
              <a:t>readings: How much do they need to read?</a:t>
            </a:r>
            <a:endParaRPr lang="en-US" dirty="0"/>
          </a:p>
          <a:p>
            <a:r>
              <a:rPr lang="en-US" dirty="0"/>
              <a:t>Tell students how to </a:t>
            </a:r>
            <a:r>
              <a:rPr lang="en-US" dirty="0" smtClean="0"/>
              <a:t>approach each reading: </a:t>
            </a:r>
            <a:r>
              <a:rPr lang="en-US" dirty="0"/>
              <a:t>Skim this part, study this part, review this </a:t>
            </a:r>
            <a:r>
              <a:rPr lang="en-US" dirty="0" smtClean="0"/>
              <a:t>part</a:t>
            </a:r>
          </a:p>
          <a:p>
            <a:r>
              <a:rPr lang="en-US" dirty="0" smtClean="0"/>
              <a:t>Demonstrate how you read (e.g., varying reading rate, re-reading, asking questions, marking the text, taking notes)</a:t>
            </a:r>
          </a:p>
          <a:p>
            <a:r>
              <a:rPr lang="en-US" dirty="0" smtClean="0"/>
              <a:t>Dissect an article together in class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71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can you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 students understand the relevance of the reading.</a:t>
            </a:r>
          </a:p>
          <a:p>
            <a:r>
              <a:rPr lang="en-US" dirty="0" smtClean="0"/>
              <a:t>Access </a:t>
            </a:r>
            <a:r>
              <a:rPr lang="en-US" dirty="0"/>
              <a:t>prior knowledge (schema): How is </a:t>
            </a:r>
            <a:r>
              <a:rPr lang="en-US" i="1" dirty="0"/>
              <a:t>this</a:t>
            </a:r>
            <a:r>
              <a:rPr lang="en-US" dirty="0"/>
              <a:t> like </a:t>
            </a:r>
            <a:r>
              <a:rPr lang="en-US" i="1" dirty="0"/>
              <a:t>that</a:t>
            </a:r>
            <a:r>
              <a:rPr lang="en-US" dirty="0"/>
              <a:t>? Make connections. </a:t>
            </a:r>
          </a:p>
          <a:p>
            <a:r>
              <a:rPr lang="en-US" dirty="0" smtClean="0"/>
              <a:t>Consider </a:t>
            </a:r>
            <a:r>
              <a:rPr lang="en-US" dirty="0"/>
              <a:t>being more selective with </a:t>
            </a:r>
            <a:r>
              <a:rPr lang="en-US" dirty="0" smtClean="0"/>
              <a:t>readings: How much do they need to read?</a:t>
            </a:r>
            <a:endParaRPr lang="en-US" dirty="0"/>
          </a:p>
          <a:p>
            <a:r>
              <a:rPr lang="en-US" dirty="0"/>
              <a:t>Tell students how to </a:t>
            </a:r>
            <a:r>
              <a:rPr lang="en-US" dirty="0" smtClean="0"/>
              <a:t>approach each reading: </a:t>
            </a:r>
            <a:r>
              <a:rPr lang="en-US" dirty="0"/>
              <a:t>Skim this part, study this part, review this </a:t>
            </a:r>
            <a:r>
              <a:rPr lang="en-US" dirty="0" smtClean="0"/>
              <a:t>part</a:t>
            </a:r>
          </a:p>
          <a:p>
            <a:r>
              <a:rPr lang="en-US" dirty="0" smtClean="0"/>
              <a:t>Demonstrate how you read (e.g., varying reading rate, re-reading, asking questions, marking the text, taking notes)</a:t>
            </a:r>
          </a:p>
          <a:p>
            <a:r>
              <a:rPr lang="en-US" dirty="0" smtClean="0"/>
              <a:t>Dissect an article together in class</a:t>
            </a:r>
          </a:p>
          <a:p>
            <a:r>
              <a:rPr lang="en-US" dirty="0"/>
              <a:t>Teach signal words (e.g., therefore, however, in fact, still)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4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can you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 students understand the relevance of the reading.</a:t>
            </a:r>
          </a:p>
          <a:p>
            <a:r>
              <a:rPr lang="en-US" dirty="0" smtClean="0"/>
              <a:t>Access </a:t>
            </a:r>
            <a:r>
              <a:rPr lang="en-US" dirty="0"/>
              <a:t>prior knowledge (schema): How is </a:t>
            </a:r>
            <a:r>
              <a:rPr lang="en-US" i="1" dirty="0"/>
              <a:t>this</a:t>
            </a:r>
            <a:r>
              <a:rPr lang="en-US" dirty="0"/>
              <a:t> like </a:t>
            </a:r>
            <a:r>
              <a:rPr lang="en-US" i="1" dirty="0"/>
              <a:t>that</a:t>
            </a:r>
            <a:r>
              <a:rPr lang="en-US" dirty="0"/>
              <a:t>? Make connections. </a:t>
            </a:r>
          </a:p>
          <a:p>
            <a:r>
              <a:rPr lang="en-US" dirty="0" smtClean="0"/>
              <a:t>Consider </a:t>
            </a:r>
            <a:r>
              <a:rPr lang="en-US" dirty="0"/>
              <a:t>being more selective with </a:t>
            </a:r>
            <a:r>
              <a:rPr lang="en-US" dirty="0" smtClean="0"/>
              <a:t>readings: How much do they need to read?</a:t>
            </a:r>
            <a:endParaRPr lang="en-US" dirty="0"/>
          </a:p>
          <a:p>
            <a:r>
              <a:rPr lang="en-US" dirty="0"/>
              <a:t>Tell students how to </a:t>
            </a:r>
            <a:r>
              <a:rPr lang="en-US" dirty="0" smtClean="0"/>
              <a:t>approach each reading: </a:t>
            </a:r>
            <a:r>
              <a:rPr lang="en-US" dirty="0"/>
              <a:t>Skim this part, study this part, review this </a:t>
            </a:r>
            <a:r>
              <a:rPr lang="en-US" dirty="0" smtClean="0"/>
              <a:t>part</a:t>
            </a:r>
          </a:p>
          <a:p>
            <a:r>
              <a:rPr lang="en-US" dirty="0" smtClean="0"/>
              <a:t>Demonstrate how you read (e.g., varying reading rate, re-reading, asking questions, marking the text, taking notes)</a:t>
            </a:r>
          </a:p>
          <a:p>
            <a:r>
              <a:rPr lang="en-US" dirty="0" smtClean="0"/>
              <a:t>Dissect an article together in class</a:t>
            </a:r>
          </a:p>
          <a:p>
            <a:r>
              <a:rPr lang="en-US" dirty="0"/>
              <a:t>Teach signal words (e.g., therefore, however, in fact, still)</a:t>
            </a:r>
          </a:p>
          <a:p>
            <a:r>
              <a:rPr lang="en-US" dirty="0" smtClean="0"/>
              <a:t>Create </a:t>
            </a:r>
            <a:r>
              <a:rPr lang="en-US" dirty="0"/>
              <a:t>curiosity (see Bean, p. 172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0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students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concept map as they read showing relationships between </a:t>
            </a:r>
            <a:r>
              <a:rPr lang="en-US" dirty="0" smtClean="0"/>
              <a:t>concepts</a:t>
            </a:r>
          </a:p>
          <a:p>
            <a:r>
              <a:rPr lang="en-US" dirty="0"/>
              <a:t>Clicks/Clunks (What clicked and what clunked in the reading?)</a:t>
            </a:r>
          </a:p>
          <a:p>
            <a:r>
              <a:rPr lang="en-US" dirty="0"/>
              <a:t>Before and After (Have students </a:t>
            </a:r>
            <a:r>
              <a:rPr lang="en-US" dirty="0" smtClean="0"/>
              <a:t>record </a:t>
            </a:r>
            <a:r>
              <a:rPr lang="en-US" dirty="0"/>
              <a:t>what they think the reading might be about before they read and then </a:t>
            </a:r>
            <a:r>
              <a:rPr lang="en-US" dirty="0" smtClean="0"/>
              <a:t>record </a:t>
            </a:r>
            <a:r>
              <a:rPr lang="en-US" dirty="0"/>
              <a:t>their new understandings</a:t>
            </a:r>
            <a:r>
              <a:rPr lang="en-US" dirty="0" smtClean="0"/>
              <a:t>)</a:t>
            </a:r>
          </a:p>
          <a:p>
            <a:r>
              <a:rPr lang="en-US" dirty="0" smtClean="0"/>
              <a:t>What It Says and What It Does: Students keep two columns for each paragraph or section telling what the section says (summary) and what it does (function) (McGraw Center on Teaching and Learning and Bean, p. 170)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68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students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Pose their own questions prior to reading, individually or as a class</a:t>
            </a:r>
          </a:p>
          <a:p>
            <a:r>
              <a:rPr lang="en-US" dirty="0" smtClean="0"/>
              <a:t>KWLQ (Know/Wonder/Learned/Questions that remain)</a:t>
            </a:r>
            <a:endParaRPr lang="en-US" dirty="0"/>
          </a:p>
          <a:p>
            <a:r>
              <a:rPr lang="en-US" dirty="0"/>
              <a:t>Before/After/Outcome: (see Bean, p. 174)</a:t>
            </a:r>
          </a:p>
          <a:p>
            <a:pPr lvl="1"/>
            <a:r>
              <a:rPr lang="en-US" dirty="0"/>
              <a:t>Before I read this, the author assumed I. . .</a:t>
            </a:r>
          </a:p>
          <a:p>
            <a:pPr lvl="1"/>
            <a:r>
              <a:rPr lang="en-US" dirty="0"/>
              <a:t>After I read this, the author wanted me to believe. . .</a:t>
            </a:r>
          </a:p>
          <a:p>
            <a:pPr lvl="1"/>
            <a:r>
              <a:rPr lang="en-US" dirty="0"/>
              <a:t>The author was/was not successful in changing my </a:t>
            </a:r>
            <a:r>
              <a:rPr lang="en-US" dirty="0" smtClean="0"/>
              <a:t>view</a:t>
            </a:r>
          </a:p>
          <a:p>
            <a:r>
              <a:rPr lang="en-US" dirty="0" smtClean="0"/>
              <a:t>Maintain a Google Doc with key questions they respond to as they read (or after reading as class discussion).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21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486030" cy="1143000"/>
          </a:xfrm>
        </p:spPr>
        <p:txBody>
          <a:bodyPr/>
          <a:lstStyle/>
          <a:p>
            <a:r>
              <a:rPr lang="en-US" dirty="0" smtClean="0"/>
              <a:t>Prong II: Mindful Reading &amp; Metacognition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interest in and research into reading as part of the work of writing centers</a:t>
            </a:r>
          </a:p>
          <a:p>
            <a:pPr lvl="1"/>
            <a:r>
              <a:rPr lang="en-US" dirty="0"/>
              <a:t>See Pedagogy’s January 2016 issue (Adams, </a:t>
            </a:r>
            <a:r>
              <a:rPr lang="en-US" dirty="0" err="1"/>
              <a:t>Carillo</a:t>
            </a:r>
            <a:r>
              <a:rPr lang="en-US" dirty="0"/>
              <a:t>, </a:t>
            </a:r>
            <a:r>
              <a:rPr lang="en-US" dirty="0" err="1"/>
              <a:t>Kalbfleisch</a:t>
            </a:r>
            <a:r>
              <a:rPr lang="en-US" dirty="0"/>
              <a:t>, Lockhart &amp; </a:t>
            </a:r>
            <a:r>
              <a:rPr lang="en-US" dirty="0" err="1"/>
              <a:t>Soliday</a:t>
            </a:r>
            <a:r>
              <a:rPr lang="en-US" dirty="0"/>
              <a:t>)</a:t>
            </a:r>
          </a:p>
          <a:p>
            <a:r>
              <a:rPr lang="en-US" dirty="0" smtClean="0"/>
              <a:t>Writing tutors often have to refer back to readings to help students with their writing</a:t>
            </a:r>
          </a:p>
          <a:p>
            <a:r>
              <a:rPr lang="en-US" dirty="0" smtClean="0"/>
              <a:t>Recall: receptive language precedes expressive language</a:t>
            </a:r>
          </a:p>
        </p:txBody>
      </p:sp>
    </p:spTree>
    <p:extLst>
      <p:ext uri="{BB962C8B-B14F-4D97-AF65-F5344CB8AC3E}">
        <p14:creationId xmlns:p14="http://schemas.microsoft.com/office/powerpoint/2010/main" val="263572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Mindful reading &amp; Metacognition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Carillo</a:t>
            </a:r>
            <a:r>
              <a:rPr lang="en-US" dirty="0" smtClean="0"/>
              <a:t> advocates for students to be “</a:t>
            </a:r>
            <a:r>
              <a:rPr lang="en-US" b="1" dirty="0" smtClean="0"/>
              <a:t>knowledgeable</a:t>
            </a:r>
            <a:r>
              <a:rPr lang="en-US" b="1" dirty="0"/>
              <a:t>, deliberate, and </a:t>
            </a:r>
            <a:r>
              <a:rPr lang="en-US" b="1" dirty="0" smtClean="0"/>
              <a:t>reflective </a:t>
            </a:r>
            <a:r>
              <a:rPr lang="en-US" dirty="0" smtClean="0"/>
              <a:t>about </a:t>
            </a:r>
            <a:r>
              <a:rPr lang="en-US" dirty="0"/>
              <a:t>how they read and the demands that contexts place on their </a:t>
            </a:r>
            <a:r>
              <a:rPr lang="en-US" dirty="0" smtClean="0"/>
              <a:t>reading” (emphasis added, p. 11).</a:t>
            </a:r>
          </a:p>
          <a:p>
            <a:r>
              <a:rPr lang="en-US" dirty="0" smtClean="0"/>
              <a:t>Mindful reading “describes </a:t>
            </a:r>
            <a:r>
              <a:rPr lang="en-US" dirty="0"/>
              <a:t>a particular stance on the part of </a:t>
            </a:r>
            <a:r>
              <a:rPr lang="en-US" dirty="0" smtClean="0"/>
              <a:t>the reader</a:t>
            </a:r>
            <a:r>
              <a:rPr lang="en-US" dirty="0"/>
              <a:t>, one that is characterized by intentional awareness of and attention </a:t>
            </a:r>
            <a:r>
              <a:rPr lang="en-US" dirty="0" smtClean="0"/>
              <a:t>to the </a:t>
            </a:r>
            <a:r>
              <a:rPr lang="en-US" dirty="0"/>
              <a:t>present moment, its context, and one’s </a:t>
            </a:r>
            <a:r>
              <a:rPr lang="en-US" dirty="0" smtClean="0"/>
              <a:t>perspective” (p. 11).</a:t>
            </a:r>
          </a:p>
          <a:p>
            <a:endParaRPr lang="en-US" dirty="0"/>
          </a:p>
          <a:p>
            <a:r>
              <a:rPr lang="en-US" dirty="0" smtClean="0"/>
              <a:t>Knowledgeable: Know the strategies that are available to them</a:t>
            </a:r>
          </a:p>
          <a:p>
            <a:r>
              <a:rPr lang="en-US" dirty="0" smtClean="0"/>
              <a:t>Deliberate: Use intentionally those strategies</a:t>
            </a:r>
          </a:p>
          <a:p>
            <a:r>
              <a:rPr lang="en-US" dirty="0" smtClean="0"/>
              <a:t>Reflective: Practice awareness of the effectiveness of those 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5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Mindfulness &amp; Metacognition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en-US" sz="2400" dirty="0" smtClean="0"/>
              <a:t>Reading rhetorically (Bean):</a:t>
            </a:r>
          </a:p>
          <a:p>
            <a:r>
              <a:rPr lang="en-US" sz="2400" dirty="0" smtClean="0"/>
              <a:t>1</a:t>
            </a:r>
            <a:r>
              <a:rPr lang="en-US" sz="2400" dirty="0"/>
              <a:t>. What questions does the text address, explicitly or implicitly?</a:t>
            </a:r>
          </a:p>
          <a:p>
            <a:r>
              <a:rPr lang="en-US" sz="2400" dirty="0"/>
              <a:t>2. Who is the intended audience?</a:t>
            </a:r>
          </a:p>
          <a:p>
            <a:r>
              <a:rPr lang="en-US" sz="2400" dirty="0"/>
              <a:t>3. How does the author support his or her thesis with reasons and evidence?</a:t>
            </a:r>
          </a:p>
          <a:p>
            <a:r>
              <a:rPr lang="en-US" sz="2400" dirty="0" smtClean="0"/>
              <a:t>4</a:t>
            </a:r>
            <a:r>
              <a:rPr lang="en-US" sz="2400" dirty="0"/>
              <a:t>. How does the author hook the intended reader’s interest and keep the </a:t>
            </a:r>
            <a:r>
              <a:rPr lang="en-US" sz="2400" dirty="0" smtClean="0"/>
              <a:t>reader reading</a:t>
            </a:r>
            <a:r>
              <a:rPr lang="en-US" sz="2400" dirty="0"/>
              <a:t>?</a:t>
            </a:r>
          </a:p>
          <a:p>
            <a:r>
              <a:rPr lang="en-US" sz="2400" dirty="0"/>
              <a:t>5. How does the author make himself or herself seem credible to the </a:t>
            </a:r>
            <a:r>
              <a:rPr lang="en-US" sz="2400" dirty="0" smtClean="0"/>
              <a:t>intended audience</a:t>
            </a:r>
            <a:r>
              <a:rPr lang="en-US" sz="2400" dirty="0"/>
              <a:t>?</a:t>
            </a:r>
          </a:p>
          <a:p>
            <a:r>
              <a:rPr lang="en-US" sz="2400" dirty="0"/>
              <a:t>6. Are this writer’s basic values, beliefs, and assumptions similar to or </a:t>
            </a:r>
            <a:r>
              <a:rPr lang="en-US" sz="2400" dirty="0" smtClean="0"/>
              <a:t>different from </a:t>
            </a:r>
            <a:r>
              <a:rPr lang="en-US" sz="2400" dirty="0"/>
              <a:t>my own?</a:t>
            </a:r>
          </a:p>
          <a:p>
            <a:r>
              <a:rPr lang="en-US" sz="2400" dirty="0"/>
              <a:t>7. How do I respond to this text?</a:t>
            </a:r>
          </a:p>
          <a:p>
            <a:r>
              <a:rPr lang="en-US" sz="2400" dirty="0"/>
              <a:t>8. How do this author’s evident purposes for writing fit with my purposes </a:t>
            </a:r>
            <a:r>
              <a:rPr lang="en-US" sz="2400" dirty="0" smtClean="0"/>
              <a:t>for reading</a:t>
            </a:r>
            <a:r>
              <a:rPr lang="en-US" sz="2400" dirty="0"/>
              <a:t>? (10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r>
              <a:rPr lang="en-US" sz="2400" dirty="0" smtClean="0"/>
              <a:t>However, we must also know when these questions or strategies are no longer working. How? Through mindfulness (</a:t>
            </a:r>
            <a:r>
              <a:rPr lang="en-US" sz="2400" dirty="0" err="1" smtClean="0"/>
              <a:t>Carillo</a:t>
            </a:r>
            <a:r>
              <a:rPr lang="en-US" sz="2400" dirty="0" smtClean="0"/>
              <a:t> pp. 12-13).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97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Mindfulness &amp; Metacognition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Reading Journals (</a:t>
            </a:r>
            <a:r>
              <a:rPr lang="en-US" b="1" dirty="0" err="1" smtClean="0"/>
              <a:t>Carillo</a:t>
            </a:r>
            <a:r>
              <a:rPr lang="en-US" b="1" dirty="0" smtClean="0"/>
              <a:t>, 2016, p. 19): </a:t>
            </a:r>
          </a:p>
          <a:p>
            <a:pPr lvl="1"/>
            <a:r>
              <a:rPr lang="en-US" dirty="0" smtClean="0"/>
              <a:t>Which </a:t>
            </a:r>
            <a:r>
              <a:rPr lang="en-US" dirty="0"/>
              <a:t>reading approach will I employ first and why?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far does this reading approach take me?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does this reading approach allow me to notice in the text?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must I ignore?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meanings does this approach allow me to construct and what </a:t>
            </a:r>
            <a:r>
              <a:rPr lang="en-US" dirty="0" smtClean="0"/>
              <a:t>meanings does </a:t>
            </a:r>
            <a:r>
              <a:rPr lang="en-US" dirty="0"/>
              <a:t>it prohibit</a:t>
            </a:r>
            <a:r>
              <a:rPr lang="en-US" dirty="0" smtClean="0"/>
              <a:t>?</a:t>
            </a:r>
          </a:p>
          <a:p>
            <a:r>
              <a:rPr lang="en-US" b="1" dirty="0" smtClean="0"/>
              <a:t>And then:</a:t>
            </a:r>
          </a:p>
          <a:p>
            <a:pPr lvl="1"/>
            <a:r>
              <a:rPr lang="en-US" dirty="0"/>
              <a:t>At what point in the reading and why did I need to abandon my </a:t>
            </a:r>
            <a:r>
              <a:rPr lang="en-US" dirty="0" smtClean="0"/>
              <a:t>initial approach</a:t>
            </a:r>
            <a:r>
              <a:rPr lang="en-US" dirty="0"/>
              <a:t>?</a:t>
            </a:r>
          </a:p>
          <a:p>
            <a:pPr lvl="1"/>
            <a:r>
              <a:rPr lang="en-US" dirty="0" smtClean="0"/>
              <a:t>Why </a:t>
            </a:r>
            <a:r>
              <a:rPr lang="en-US" dirty="0"/>
              <a:t>did the initial approach take me only so far?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does this tell me about the approach, as well as about me as a reader?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other approaches do I need to bring into play in order to </a:t>
            </a:r>
            <a:r>
              <a:rPr lang="en-US" dirty="0" smtClean="0"/>
              <a:t>construct a </a:t>
            </a:r>
            <a:r>
              <a:rPr lang="en-US" dirty="0"/>
              <a:t>meaning that achieves the goals associated with my </a:t>
            </a:r>
            <a:r>
              <a:rPr lang="en-US" dirty="0" smtClean="0"/>
              <a:t>reading/writing assignment</a:t>
            </a:r>
            <a:r>
              <a:rPr lang="en-US" dirty="0"/>
              <a:t>?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what extent might this reading experience be useful as I read texts in </a:t>
            </a:r>
            <a:r>
              <a:rPr lang="en-US" dirty="0" smtClean="0"/>
              <a:t>my other </a:t>
            </a:r>
            <a:r>
              <a:rPr lang="en-US" dirty="0"/>
              <a:t>courses</a:t>
            </a:r>
            <a:r>
              <a:rPr lang="en-US" dirty="0" smtClean="0"/>
              <a:t>? (Transfer)</a:t>
            </a:r>
          </a:p>
        </p:txBody>
      </p:sp>
    </p:spTree>
    <p:extLst>
      <p:ext uri="{BB962C8B-B14F-4D97-AF65-F5344CB8AC3E}">
        <p14:creationId xmlns:p14="http://schemas.microsoft.com/office/powerpoint/2010/main" val="311352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much </a:t>
            </a:r>
            <a:r>
              <a:rPr lang="en-US" dirty="0" smtClean="0"/>
              <a:t>of the assigned reading </a:t>
            </a:r>
            <a:r>
              <a:rPr lang="en-US" dirty="0"/>
              <a:t>do </a:t>
            </a:r>
            <a:r>
              <a:rPr lang="en-US" dirty="0" smtClean="0"/>
              <a:t>you actually do? It depends. . .</a:t>
            </a:r>
          </a:p>
          <a:p>
            <a:pPr lvl="1"/>
            <a:r>
              <a:rPr lang="en-US" dirty="0" smtClean="0"/>
              <a:t>Depends on the class. In a literature class, like 90%.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54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Adams’ reading inventory (p. 84)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dirty="0"/>
              <a:t>enjoy reading (check all that apply):</a:t>
            </a:r>
          </a:p>
          <a:p>
            <a:r>
              <a:rPr lang="en-US" dirty="0"/>
              <a:t>I struggle or avoid reading (check all that apply):</a:t>
            </a:r>
          </a:p>
          <a:p>
            <a:r>
              <a:rPr lang="en-US" dirty="0"/>
              <a:t>Before I read for a course, I (check all that apply):</a:t>
            </a:r>
          </a:p>
          <a:p>
            <a:r>
              <a:rPr lang="en-US" dirty="0"/>
              <a:t>While I read for a course, I:</a:t>
            </a:r>
          </a:p>
          <a:p>
            <a:r>
              <a:rPr lang="en-US" dirty="0"/>
              <a:t>When I come across an unfamiliar word or phrase, I:</a:t>
            </a:r>
          </a:p>
          <a:p>
            <a:r>
              <a:rPr lang="en-US" dirty="0"/>
              <a:t>After I read something for a course, I:</a:t>
            </a:r>
          </a:p>
          <a:p>
            <a:r>
              <a:rPr lang="en-US" dirty="0"/>
              <a:t>On average, it takes me _____ to read a typical book chapter or article (25 pages</a:t>
            </a:r>
            <a:r>
              <a:rPr lang="en-US" dirty="0" smtClean="0"/>
              <a:t>):</a:t>
            </a:r>
          </a:p>
          <a:p>
            <a:r>
              <a:rPr lang="en-US" dirty="0" smtClean="0"/>
              <a:t>I believe good readers:</a:t>
            </a:r>
          </a:p>
          <a:p>
            <a:r>
              <a:rPr lang="en-US" dirty="0" smtClean="0"/>
              <a:t>What jumps out at me about my own reading:</a:t>
            </a:r>
            <a:endParaRPr lang="en-US" dirty="0"/>
          </a:p>
          <a:p>
            <a:pPr lvl="1"/>
            <a:r>
              <a:rPr lang="en-US" dirty="0" smtClean="0"/>
              <a:t>Developed for Writing Tutors, but would be useful for all students to raise mindfulness and metacognition.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3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Stanger-Hall, 2012, p. 297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0" t="18657" r="25317" b="48321"/>
          <a:stretch/>
        </p:blipFill>
        <p:spPr bwMode="auto">
          <a:xfrm>
            <a:off x="272955" y="1510678"/>
            <a:ext cx="10555055" cy="413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56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reading?</a:t>
            </a:r>
            <a:endParaRPr lang="en-US" dirty="0"/>
          </a:p>
        </p:txBody>
      </p:sp>
      <p:pic>
        <p:nvPicPr>
          <p:cNvPr id="2050" name="Picture 2" descr="C:\Users\Pennie Gray\AppData\Local\Microsoft\Windows\Temporary Internet Files\Content.IE5\IURJUHR2\stick-figure-dancing-11596-large[1]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33CC3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049" y="2938570"/>
            <a:ext cx="1997077" cy="244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riped Right Arrow 4"/>
          <p:cNvSpPr/>
          <p:nvPr/>
        </p:nvSpPr>
        <p:spPr>
          <a:xfrm>
            <a:off x="1660324" y="3669322"/>
            <a:ext cx="2701701" cy="8206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Receptive Language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13471" y="4489763"/>
            <a:ext cx="193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the disciplines</a:t>
            </a:r>
            <a:endParaRPr lang="en-US" dirty="0"/>
          </a:p>
        </p:txBody>
      </p:sp>
      <p:sp>
        <p:nvSpPr>
          <p:cNvPr id="7" name="Striped Right Arrow 6"/>
          <p:cNvSpPr/>
          <p:nvPr/>
        </p:nvSpPr>
        <p:spPr>
          <a:xfrm>
            <a:off x="7274812" y="3753136"/>
            <a:ext cx="2701701" cy="8206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Expressive Language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82715" y="4489938"/>
            <a:ext cx="193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the disciplines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14663" y="1351129"/>
            <a:ext cx="856185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If we’re not teaching how to read in the disciplines, we’re missing a perfect opportunity to teach how to write in the disciplines.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212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I’ve tried . . . with </a:t>
            </a:r>
            <a:r>
              <a:rPr lang="en-US" i="1" dirty="0" smtClean="0"/>
              <a:t>some</a:t>
            </a:r>
            <a:r>
              <a:rPr lang="en-US" dirty="0" smtClean="0"/>
              <a:t> success.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Building schema prior to reading;</a:t>
            </a:r>
          </a:p>
          <a:p>
            <a:r>
              <a:rPr lang="en-US" dirty="0" smtClean="0"/>
              <a:t>Previewing readings (pointing out relevant features like date, author, structure);</a:t>
            </a:r>
          </a:p>
          <a:p>
            <a:r>
              <a:rPr lang="en-US" dirty="0" smtClean="0"/>
              <a:t>Pre-defining terms (including morphology);</a:t>
            </a:r>
          </a:p>
          <a:p>
            <a:r>
              <a:rPr lang="en-US" dirty="0" smtClean="0"/>
              <a:t>K-W-L-Q;</a:t>
            </a:r>
          </a:p>
          <a:p>
            <a:r>
              <a:rPr lang="en-US" dirty="0" smtClean="0"/>
              <a:t>Student-facilitated discussions;</a:t>
            </a:r>
          </a:p>
          <a:p>
            <a:r>
              <a:rPr lang="en-US" dirty="0" smtClean="0"/>
              <a:t>Student-submitted readings with rationale and vetting process;</a:t>
            </a:r>
          </a:p>
          <a:p>
            <a:r>
              <a:rPr lang="en-US" dirty="0" smtClean="0"/>
              <a:t>Clicks and Clunks;</a:t>
            </a:r>
          </a:p>
          <a:p>
            <a:r>
              <a:rPr lang="en-US" dirty="0" smtClean="0"/>
              <a:t>Jigsaws;</a:t>
            </a:r>
          </a:p>
          <a:p>
            <a:r>
              <a:rPr lang="en-US" dirty="0" smtClean="0"/>
              <a:t>Edited readings (pointing out what sections to read carefully);</a:t>
            </a:r>
          </a:p>
          <a:p>
            <a:r>
              <a:rPr lang="en-US" dirty="0" smtClean="0"/>
              <a:t>Situated readings within larger conversation.</a:t>
            </a:r>
          </a:p>
          <a:p>
            <a:pPr marL="114300" indent="0">
              <a:buNone/>
            </a:pPr>
            <a:r>
              <a:rPr lang="en-US" sz="2800" i="1" dirty="0" smtClean="0"/>
              <a:t>I still have a long way to go, though!</a:t>
            </a:r>
          </a:p>
          <a:p>
            <a:r>
              <a:rPr lang="en-US" dirty="0" smtClean="0"/>
              <a:t>I haven’t tried creating mindfulness yet.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814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Prongs: Both Necessary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73707" y="1856096"/>
            <a:ext cx="3452884" cy="193899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Teaching Disciplinary Reading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568287" y="1856096"/>
            <a:ext cx="3684896" cy="193899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Teaching Mindfulness &amp; Metacognition</a:t>
            </a:r>
            <a:endParaRPr lang="en-US" sz="4000" dirty="0"/>
          </a:p>
        </p:txBody>
      </p:sp>
      <p:sp>
        <p:nvSpPr>
          <p:cNvPr id="6" name="Plus 5"/>
          <p:cNvSpPr/>
          <p:nvPr/>
        </p:nvSpPr>
        <p:spPr>
          <a:xfrm>
            <a:off x="4653887" y="2368392"/>
            <a:ext cx="914400" cy="914400"/>
          </a:xfrm>
          <a:prstGeom prst="mathPlu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3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Dartmouth Academic Skills Center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Vanderbilt on Metacognition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hlinkClick r:id="rId4"/>
              </a:rPr>
              <a:t>Princeton McGraw Center for Teaching and Learning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1" t="9142" r="14827" b="7649"/>
          <a:stretch/>
        </p:blipFill>
        <p:spPr bwMode="auto">
          <a:xfrm>
            <a:off x="5841241" y="668739"/>
            <a:ext cx="3370997" cy="219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7" t="9282" r="15246" b="8069"/>
          <a:stretch/>
        </p:blipFill>
        <p:spPr bwMode="auto">
          <a:xfrm>
            <a:off x="7526739" y="2640041"/>
            <a:ext cx="3370997" cy="218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7" t="8909" r="6645" b="8815"/>
          <a:stretch/>
        </p:blipFill>
        <p:spPr bwMode="auto">
          <a:xfrm>
            <a:off x="6291618" y="4829706"/>
            <a:ext cx="3261816" cy="169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75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(and worthwhile readings)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01003"/>
            <a:ext cx="10160000" cy="5554639"/>
          </a:xfrm>
        </p:spPr>
        <p:txBody>
          <a:bodyPr>
            <a:normAutofit fontScale="77500" lnSpcReduction="20000"/>
          </a:bodyPr>
          <a:lstStyle/>
          <a:p>
            <a:pPr marL="114300" indent="-457200">
              <a:buNone/>
            </a:pPr>
            <a:r>
              <a:rPr lang="en-US" dirty="0" smtClean="0">
                <a:solidFill>
                  <a:schemeClr val="tx1"/>
                </a:solidFill>
              </a:rPr>
              <a:t>Adams, G. T. (2016). The line that should not be drawn: Writing centers as reading centered. </a:t>
            </a:r>
            <a:r>
              <a:rPr lang="en-US" i="1" dirty="0" smtClean="0">
                <a:solidFill>
                  <a:schemeClr val="tx1"/>
                </a:solidFill>
              </a:rPr>
              <a:t>Pedagogy</a:t>
            </a:r>
            <a:r>
              <a:rPr lang="en-US" dirty="0" smtClean="0">
                <a:solidFill>
                  <a:schemeClr val="tx1"/>
                </a:solidFill>
              </a:rPr>
              <a:t>, 16(1), 73-90.</a:t>
            </a:r>
          </a:p>
          <a:p>
            <a:pPr marL="114300" indent="-457200">
              <a:buNone/>
            </a:pPr>
            <a:r>
              <a:rPr lang="en-US" dirty="0" smtClean="0">
                <a:solidFill>
                  <a:schemeClr val="tx1"/>
                </a:solidFill>
              </a:rPr>
              <a:t>Bean, J. C. (2011). </a:t>
            </a:r>
            <a:r>
              <a:rPr lang="en-US" i="1" dirty="0" smtClean="0">
                <a:solidFill>
                  <a:schemeClr val="tx1"/>
                </a:solidFill>
              </a:rPr>
              <a:t>Engaging ideas: The professor’s guide to integrating writing, critical thinking, and active learning in the classroom</a:t>
            </a:r>
            <a:r>
              <a:rPr lang="en-US" dirty="0" smtClean="0">
                <a:solidFill>
                  <a:schemeClr val="tx1"/>
                </a:solidFill>
              </a:rPr>
              <a:t>. San Francisco, CA: </a:t>
            </a:r>
            <a:r>
              <a:rPr lang="en-US" dirty="0" err="1" smtClean="0">
                <a:solidFill>
                  <a:schemeClr val="tx1"/>
                </a:solidFill>
              </a:rPr>
              <a:t>Jossey</a:t>
            </a:r>
            <a:r>
              <a:rPr lang="en-US" dirty="0" smtClean="0">
                <a:solidFill>
                  <a:schemeClr val="tx1"/>
                </a:solidFill>
              </a:rPr>
              <a:t>-Bass.</a:t>
            </a:r>
          </a:p>
          <a:p>
            <a:pPr marL="114300" indent="-45720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Carillo</a:t>
            </a:r>
            <a:r>
              <a:rPr lang="en-US" dirty="0" smtClean="0">
                <a:solidFill>
                  <a:schemeClr val="tx1"/>
                </a:solidFill>
              </a:rPr>
              <a:t>, E. C. (2016). Creating mindful readers in first-year composition courses: A strategy to facilitate transfer. </a:t>
            </a:r>
            <a:r>
              <a:rPr lang="en-US" i="1" dirty="0" smtClean="0">
                <a:solidFill>
                  <a:schemeClr val="tx1"/>
                </a:solidFill>
              </a:rPr>
              <a:t>Pedagogy</a:t>
            </a:r>
            <a:r>
              <a:rPr lang="en-US" dirty="0" smtClean="0">
                <a:solidFill>
                  <a:schemeClr val="tx1"/>
                </a:solidFill>
              </a:rPr>
              <a:t>, 16(1), 9-22.</a:t>
            </a:r>
          </a:p>
          <a:p>
            <a:pPr marL="114300" indent="-457200">
              <a:buNone/>
            </a:pPr>
            <a:r>
              <a:rPr lang="en-US" dirty="0" smtClean="0">
                <a:solidFill>
                  <a:schemeClr val="tx1"/>
                </a:solidFill>
              </a:rPr>
              <a:t>Concepcion, D. W. (2004). Reading philosophy with background knowledge and metacognition. </a:t>
            </a:r>
            <a:r>
              <a:rPr lang="en-US" i="1" dirty="0" smtClean="0">
                <a:solidFill>
                  <a:schemeClr val="tx1"/>
                </a:solidFill>
              </a:rPr>
              <a:t>Teaching Philosophy</a:t>
            </a:r>
            <a:r>
              <a:rPr lang="en-US" dirty="0" smtClean="0">
                <a:solidFill>
                  <a:schemeClr val="tx1"/>
                </a:solidFill>
              </a:rPr>
              <a:t>, 27(4), 351-368.</a:t>
            </a:r>
          </a:p>
          <a:p>
            <a:pPr marL="114300" indent="-457200">
              <a:buNone/>
            </a:pPr>
            <a:r>
              <a:rPr lang="en-US" dirty="0" smtClean="0">
                <a:solidFill>
                  <a:schemeClr val="tx1"/>
                </a:solidFill>
              </a:rPr>
              <a:t>Daniels, H., &amp; </a:t>
            </a:r>
            <a:r>
              <a:rPr lang="en-US" dirty="0" err="1" smtClean="0">
                <a:solidFill>
                  <a:schemeClr val="tx1"/>
                </a:solidFill>
              </a:rPr>
              <a:t>Zemelman</a:t>
            </a:r>
            <a:r>
              <a:rPr lang="en-US" dirty="0" smtClean="0">
                <a:solidFill>
                  <a:schemeClr val="tx1"/>
                </a:solidFill>
              </a:rPr>
              <a:t>, S. (2004). </a:t>
            </a:r>
            <a:r>
              <a:rPr lang="en-US" i="1" dirty="0" smtClean="0">
                <a:solidFill>
                  <a:schemeClr val="tx1"/>
                </a:solidFill>
              </a:rPr>
              <a:t>Subjects matter: Every teacher’s guide to content-area reading</a:t>
            </a:r>
            <a:r>
              <a:rPr lang="en-US" dirty="0" smtClean="0">
                <a:solidFill>
                  <a:schemeClr val="tx1"/>
                </a:solidFill>
              </a:rPr>
              <a:t>. Portsmouth, NH: Heinemann. </a:t>
            </a:r>
          </a:p>
          <a:p>
            <a:pPr marL="114300" indent="-457200">
              <a:buNone/>
            </a:pPr>
            <a:r>
              <a:rPr lang="en-US" dirty="0" smtClean="0">
                <a:solidFill>
                  <a:schemeClr val="tx1"/>
                </a:solidFill>
              </a:rPr>
              <a:t>Fang, Z., and </a:t>
            </a:r>
            <a:r>
              <a:rPr lang="en-US" dirty="0" err="1" smtClean="0">
                <a:solidFill>
                  <a:schemeClr val="tx1"/>
                </a:solidFill>
              </a:rPr>
              <a:t>Schleppegrell</a:t>
            </a:r>
            <a:r>
              <a:rPr lang="en-US" dirty="0" smtClean="0">
                <a:solidFill>
                  <a:schemeClr val="tx1"/>
                </a:solidFill>
              </a:rPr>
              <a:t>, M. J. (2010). Disciplinary literacies across content areas: Supporting secondary reading through functional language analysis. </a:t>
            </a:r>
            <a:r>
              <a:rPr lang="en-US" i="1" dirty="0" smtClean="0">
                <a:solidFill>
                  <a:schemeClr val="tx1"/>
                </a:solidFill>
              </a:rPr>
              <a:t>Journal of Adolescent and Adult Literacy</a:t>
            </a:r>
            <a:r>
              <a:rPr lang="en-US" dirty="0" smtClean="0">
                <a:solidFill>
                  <a:schemeClr val="tx1"/>
                </a:solidFill>
              </a:rPr>
              <a:t>, 53(7), 587-597.</a:t>
            </a:r>
          </a:p>
          <a:p>
            <a:pPr marL="114300" indent="-45720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Kalbfleisch</a:t>
            </a:r>
            <a:r>
              <a:rPr lang="en-US" dirty="0" smtClean="0">
                <a:solidFill>
                  <a:schemeClr val="tx1"/>
                </a:solidFill>
              </a:rPr>
              <a:t>, E. (2016).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Imitatio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reconsidered: Notes toward a reading pedagogy for the writing </a:t>
            </a:r>
            <a:r>
              <a:rPr lang="en-US" dirty="0" smtClean="0"/>
              <a:t>classroom. </a:t>
            </a:r>
            <a:r>
              <a:rPr lang="en-US" i="1" dirty="0" smtClean="0"/>
              <a:t>Pedagogy</a:t>
            </a:r>
            <a:r>
              <a:rPr lang="en-US" dirty="0" smtClean="0"/>
              <a:t>, 16(1), 39-51.</a:t>
            </a:r>
          </a:p>
          <a:p>
            <a:pPr marL="114300" indent="-45720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Katalayi</a:t>
            </a:r>
            <a:r>
              <a:rPr lang="en-US" dirty="0" smtClean="0">
                <a:solidFill>
                  <a:schemeClr val="tx1"/>
                </a:solidFill>
              </a:rPr>
              <a:t>, G. B., and </a:t>
            </a:r>
            <a:r>
              <a:rPr lang="en-US" dirty="0" err="1" smtClean="0">
                <a:solidFill>
                  <a:schemeClr val="tx1"/>
                </a:solidFill>
              </a:rPr>
              <a:t>Sivasubramaniam</a:t>
            </a:r>
            <a:r>
              <a:rPr lang="en-US" dirty="0" smtClean="0">
                <a:solidFill>
                  <a:schemeClr val="tx1"/>
                </a:solidFill>
              </a:rPr>
              <a:t>, S. (2013). Careful reading versus expeditious reading: Investigating the construct validity of a multiple-choice reading test. </a:t>
            </a:r>
            <a:r>
              <a:rPr lang="en-US" i="1" dirty="0" smtClean="0">
                <a:solidFill>
                  <a:schemeClr val="tx1"/>
                </a:solidFill>
              </a:rPr>
              <a:t>Theory and Practice in Language Studies</a:t>
            </a:r>
            <a:r>
              <a:rPr lang="en-US" dirty="0" smtClean="0">
                <a:solidFill>
                  <a:schemeClr val="tx1"/>
                </a:solidFill>
              </a:rPr>
              <a:t>, 3(6), 877-884.</a:t>
            </a:r>
          </a:p>
          <a:p>
            <a:pPr marL="114300" indent="-457200">
              <a:buNone/>
            </a:pPr>
            <a:r>
              <a:rPr lang="en-US" dirty="0" smtClean="0"/>
              <a:t>Lockhart, T., &amp; </a:t>
            </a:r>
            <a:r>
              <a:rPr lang="en-US" dirty="0" err="1" smtClean="0"/>
              <a:t>Soliday</a:t>
            </a:r>
            <a:r>
              <a:rPr lang="en-US" dirty="0" smtClean="0"/>
              <a:t>, M. (2016). The critical place of reading in writing transfer (and beyond): A report of student experiences. </a:t>
            </a:r>
            <a:r>
              <a:rPr lang="en-US" i="1" dirty="0" smtClean="0"/>
              <a:t>Pedagogy,</a:t>
            </a:r>
            <a:r>
              <a:rPr lang="en-US" dirty="0" smtClean="0"/>
              <a:t> 16(1), 23-37.</a:t>
            </a:r>
          </a:p>
          <a:p>
            <a:pPr marL="114300" indent="-457200">
              <a:buNone/>
            </a:pPr>
            <a:r>
              <a:rPr lang="en-US" dirty="0" smtClean="0"/>
              <a:t>Shanahan, T. &amp; Shanahan, C. (2008). Teaching disciplinary reading to adolescents: Rethinking content area literacy. </a:t>
            </a:r>
            <a:r>
              <a:rPr lang="en-US" i="1" dirty="0" smtClean="0"/>
              <a:t>Harvard Educational Review</a:t>
            </a:r>
            <a:r>
              <a:rPr lang="en-US" dirty="0" smtClean="0"/>
              <a:t>, 78(1), 40-59.</a:t>
            </a:r>
          </a:p>
          <a:p>
            <a:pPr marL="114300" indent="-457200">
              <a:buNone/>
            </a:pPr>
            <a:r>
              <a:rPr lang="en-US" dirty="0" smtClean="0">
                <a:solidFill>
                  <a:schemeClr val="tx1"/>
                </a:solidFill>
              </a:rPr>
              <a:t>Stanger-Hall, K. F. (2012). Multiple-choice exams: An obstacle for higher-level thinking in introductory science classes. </a:t>
            </a:r>
            <a:r>
              <a:rPr lang="en-US" i="1" dirty="0" smtClean="0">
                <a:solidFill>
                  <a:schemeClr val="tx1"/>
                </a:solidFill>
              </a:rPr>
              <a:t>Life Sciences Education</a:t>
            </a:r>
            <a:r>
              <a:rPr lang="en-US" dirty="0" smtClean="0">
                <a:solidFill>
                  <a:schemeClr val="tx1"/>
                </a:solidFill>
              </a:rPr>
              <a:t>, 11, 294-306.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89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you’re feeling ambitious:</a:t>
            </a:r>
            <a:br>
              <a:rPr lang="en-US" dirty="0" smtClean="0"/>
            </a:br>
            <a:r>
              <a:rPr lang="en-US" dirty="0" smtClean="0"/>
              <a:t>Choose a reading.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03389"/>
            <a:ext cx="8596668" cy="470913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Anticipate student struggles such as:</a:t>
            </a:r>
          </a:p>
          <a:p>
            <a:pPr lvl="1"/>
            <a:r>
              <a:rPr lang="en-US" dirty="0" smtClean="0"/>
              <a:t>Lexicon: Will they know the words and how they’re used? (nominalization)</a:t>
            </a:r>
          </a:p>
          <a:p>
            <a:pPr lvl="1"/>
            <a:r>
              <a:rPr lang="en-US" dirty="0" smtClean="0"/>
              <a:t>Background knowledge: What should they already know to understand the reading?</a:t>
            </a:r>
          </a:p>
          <a:p>
            <a:pPr lvl="1"/>
            <a:r>
              <a:rPr lang="en-US" dirty="0" smtClean="0"/>
              <a:t>Prior Knowledge: How is this reading similar to or different from something else?</a:t>
            </a:r>
          </a:p>
          <a:p>
            <a:pPr lvl="1"/>
            <a:r>
              <a:rPr lang="en-US" dirty="0" smtClean="0"/>
              <a:t>Relevance: Why is this important?</a:t>
            </a:r>
          </a:p>
          <a:p>
            <a:pPr lvl="1"/>
            <a:r>
              <a:rPr lang="en-US" dirty="0" smtClean="0"/>
              <a:t>Context: What contextual factors matter (e.g., date, author, perspective, agenda, bias)?</a:t>
            </a:r>
          </a:p>
          <a:p>
            <a:pPr lvl="1"/>
            <a:r>
              <a:rPr lang="en-US" dirty="0" smtClean="0"/>
              <a:t>Arguments/Counter-arguments: Where is this reading situated in the broader disciplinary narrative? (</a:t>
            </a:r>
            <a:r>
              <a:rPr lang="en-US" dirty="0" smtClean="0">
                <a:hlinkClick r:id="rId2"/>
              </a:rPr>
              <a:t>Burke’s parlor analogy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Deep vs Surface Reading: What should they read deeply and what should they surface read (or not read at all)? </a:t>
            </a:r>
          </a:p>
          <a:p>
            <a:pPr lvl="1"/>
            <a:r>
              <a:rPr lang="en-US" dirty="0" smtClean="0"/>
              <a:t>Graphic Input: Are there charts, graphs, illustrations to study?</a:t>
            </a:r>
          </a:p>
          <a:p>
            <a:pPr lvl="1"/>
            <a:r>
              <a:rPr lang="en-US" dirty="0" smtClean="0"/>
              <a:t>Application: How will students use the reading?</a:t>
            </a:r>
          </a:p>
          <a:p>
            <a:r>
              <a:rPr lang="en-US" dirty="0" smtClean="0"/>
              <a:t>Redesign a reading assignment and set up structure for students to monitor their own comprehension. </a:t>
            </a:r>
          </a:p>
        </p:txBody>
      </p:sp>
    </p:spTree>
    <p:extLst>
      <p:ext uri="{BB962C8B-B14F-4D97-AF65-F5344CB8AC3E}">
        <p14:creationId xmlns:p14="http://schemas.microsoft.com/office/powerpoint/2010/main" val="339673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</a:t>
            </a:r>
            <a:r>
              <a:rPr lang="en-US" smtClean="0"/>
              <a:t>or Comments?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6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much </a:t>
            </a:r>
            <a:r>
              <a:rPr lang="en-US" dirty="0" smtClean="0"/>
              <a:t>of the assigned reading </a:t>
            </a:r>
            <a:r>
              <a:rPr lang="en-US" dirty="0"/>
              <a:t>do </a:t>
            </a:r>
            <a:r>
              <a:rPr lang="en-US" dirty="0" smtClean="0"/>
              <a:t>you actually do? It depends. . .</a:t>
            </a:r>
          </a:p>
          <a:p>
            <a:pPr lvl="1"/>
            <a:r>
              <a:rPr lang="en-US" dirty="0" smtClean="0"/>
              <a:t>Depends on the class. In a literature class, like 90%.</a:t>
            </a:r>
            <a:endParaRPr lang="en-US" dirty="0"/>
          </a:p>
          <a:p>
            <a:pPr lvl="1"/>
            <a:r>
              <a:rPr lang="en-US" dirty="0" smtClean="0"/>
              <a:t>Smaller chunks </a:t>
            </a:r>
            <a:r>
              <a:rPr lang="en-US" dirty="0"/>
              <a:t>I will read, but if it’s too much, I</a:t>
            </a:r>
            <a:r>
              <a:rPr lang="en-US" dirty="0" smtClean="0"/>
              <a:t> </a:t>
            </a:r>
            <a:r>
              <a:rPr lang="en-US" dirty="0"/>
              <a:t>just skim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55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much </a:t>
            </a:r>
            <a:r>
              <a:rPr lang="en-US" dirty="0" smtClean="0"/>
              <a:t>of the assigned reading </a:t>
            </a:r>
            <a:r>
              <a:rPr lang="en-US" dirty="0"/>
              <a:t>do </a:t>
            </a:r>
            <a:r>
              <a:rPr lang="en-US" dirty="0" smtClean="0"/>
              <a:t>you actually do? It depends. . .</a:t>
            </a:r>
          </a:p>
          <a:p>
            <a:pPr lvl="1"/>
            <a:r>
              <a:rPr lang="en-US" dirty="0" smtClean="0"/>
              <a:t>Depends on the class. In a literature class, like 90%.</a:t>
            </a:r>
            <a:endParaRPr lang="en-US" dirty="0"/>
          </a:p>
          <a:p>
            <a:pPr lvl="1"/>
            <a:r>
              <a:rPr lang="en-US" dirty="0" smtClean="0"/>
              <a:t>Smaller chunks </a:t>
            </a:r>
            <a:r>
              <a:rPr lang="en-US" dirty="0"/>
              <a:t>I will read, but if it’s too much, I</a:t>
            </a:r>
            <a:r>
              <a:rPr lang="en-US" dirty="0" smtClean="0"/>
              <a:t> </a:t>
            </a:r>
            <a:r>
              <a:rPr lang="en-US" dirty="0"/>
              <a:t>just skim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More than four pages might be a skim unless it’s a really interesting.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47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much </a:t>
            </a:r>
            <a:r>
              <a:rPr lang="en-US" dirty="0" smtClean="0"/>
              <a:t>of the assigned reading </a:t>
            </a:r>
            <a:r>
              <a:rPr lang="en-US" dirty="0"/>
              <a:t>do </a:t>
            </a:r>
            <a:r>
              <a:rPr lang="en-US" dirty="0" smtClean="0"/>
              <a:t>you actually do? It depends. . .</a:t>
            </a:r>
          </a:p>
          <a:p>
            <a:pPr lvl="1"/>
            <a:r>
              <a:rPr lang="en-US" dirty="0" smtClean="0"/>
              <a:t>Depends on the class. In a literature class, like 90%.</a:t>
            </a:r>
            <a:endParaRPr lang="en-US" dirty="0"/>
          </a:p>
          <a:p>
            <a:pPr lvl="1"/>
            <a:r>
              <a:rPr lang="en-US" dirty="0" smtClean="0"/>
              <a:t>Smaller chunks </a:t>
            </a:r>
            <a:r>
              <a:rPr lang="en-US" dirty="0"/>
              <a:t>I will read, but if it’s too much, I</a:t>
            </a:r>
            <a:r>
              <a:rPr lang="en-US" dirty="0" smtClean="0"/>
              <a:t> </a:t>
            </a:r>
            <a:r>
              <a:rPr lang="en-US" dirty="0"/>
              <a:t>just skim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More than four pages might be a skim unless it’s a really interesting.</a:t>
            </a:r>
          </a:p>
          <a:p>
            <a:pPr lvl="1"/>
            <a:r>
              <a:rPr lang="en-US" dirty="0"/>
              <a:t>If it’s too much, you have consider your other obligations and prioritize what you do.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96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much </a:t>
            </a:r>
            <a:r>
              <a:rPr lang="en-US" dirty="0" smtClean="0"/>
              <a:t>of the assigned reading </a:t>
            </a:r>
            <a:r>
              <a:rPr lang="en-US" dirty="0"/>
              <a:t>do </a:t>
            </a:r>
            <a:r>
              <a:rPr lang="en-US" dirty="0" smtClean="0"/>
              <a:t>you actually do? It depends. . .</a:t>
            </a:r>
          </a:p>
          <a:p>
            <a:pPr lvl="1"/>
            <a:r>
              <a:rPr lang="en-US" dirty="0" smtClean="0"/>
              <a:t>Depends on the class. In a literature class, like 90%.</a:t>
            </a:r>
            <a:endParaRPr lang="en-US" dirty="0"/>
          </a:p>
          <a:p>
            <a:pPr lvl="1"/>
            <a:r>
              <a:rPr lang="en-US" dirty="0" smtClean="0"/>
              <a:t>Smaller chunks </a:t>
            </a:r>
            <a:r>
              <a:rPr lang="en-US" dirty="0"/>
              <a:t>I will read, but if it’s too much, I</a:t>
            </a:r>
            <a:r>
              <a:rPr lang="en-US" dirty="0" smtClean="0"/>
              <a:t> </a:t>
            </a:r>
            <a:r>
              <a:rPr lang="en-US" dirty="0"/>
              <a:t>just skim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More than four pages might be a skim unless it’s a really interesting.</a:t>
            </a:r>
          </a:p>
          <a:p>
            <a:pPr lvl="1"/>
            <a:r>
              <a:rPr lang="en-US" dirty="0"/>
              <a:t>If it’s too much, you have consider your other obligations and prioritize what you do. </a:t>
            </a:r>
          </a:p>
          <a:p>
            <a:pPr lvl="1"/>
            <a:r>
              <a:rPr lang="en-US" dirty="0" smtClean="0"/>
              <a:t>An unmanageable amount is 110 pages a night; Even 20 </a:t>
            </a:r>
            <a:r>
              <a:rPr lang="en-US" dirty="0"/>
              <a:t>is a lot of pages for one class, so more than that won’t get read.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26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3761</TotalTime>
  <Words>3974</Words>
  <Application>Microsoft Office PowerPoint</Application>
  <PresentationFormat>Widescreen</PresentationFormat>
  <Paragraphs>427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Arial</vt:lpstr>
      <vt:lpstr>Calibri</vt:lpstr>
      <vt:lpstr>Cambria</vt:lpstr>
      <vt:lpstr>Times New Roman</vt:lpstr>
      <vt:lpstr>Adjacency</vt:lpstr>
      <vt:lpstr>Why Won’t They Read?! Encouraging Students to Engage in Reading</vt:lpstr>
      <vt:lpstr>Invisible Reading</vt:lpstr>
      <vt:lpstr>Informal (Admittedly Unscientific) Poll of Instructors</vt:lpstr>
      <vt:lpstr>Informal (Admittedly Unscientific) Poll of Students</vt:lpstr>
      <vt:lpstr>Students</vt:lpstr>
      <vt:lpstr>Students</vt:lpstr>
      <vt:lpstr>Students</vt:lpstr>
      <vt:lpstr>Students</vt:lpstr>
      <vt:lpstr>Students</vt:lpstr>
      <vt:lpstr>Students</vt:lpstr>
      <vt:lpstr>Students</vt:lpstr>
      <vt:lpstr>Students</vt:lpstr>
      <vt:lpstr>Students</vt:lpstr>
      <vt:lpstr>Students</vt:lpstr>
      <vt:lpstr>Students</vt:lpstr>
      <vt:lpstr>Students</vt:lpstr>
      <vt:lpstr>Students</vt:lpstr>
      <vt:lpstr>Students</vt:lpstr>
      <vt:lpstr>Results from (Admittedly Unscientific) Poll:</vt:lpstr>
      <vt:lpstr>Furthermore:</vt:lpstr>
      <vt:lpstr>Vicious Cycle</vt:lpstr>
      <vt:lpstr>Overview</vt:lpstr>
      <vt:lpstr>PowerPoint Presentation</vt:lpstr>
      <vt:lpstr>PowerPoint Presentation</vt:lpstr>
      <vt:lpstr>PowerPoint Presentation</vt:lpstr>
      <vt:lpstr>Disciplinary Literacy Variances</vt:lpstr>
      <vt:lpstr>Disciplinary Literacy as a Gatekeeper</vt:lpstr>
      <vt:lpstr>What does our disciplinary reading look like to students?</vt:lpstr>
      <vt:lpstr>Prong I: Disciplinary Reading Approaches</vt:lpstr>
      <vt:lpstr>Awareness of  Deep vs Surface Reading/Thinking</vt:lpstr>
      <vt:lpstr>What can you do? </vt:lpstr>
      <vt:lpstr>What else can you do? </vt:lpstr>
      <vt:lpstr>What else can you do? </vt:lpstr>
      <vt:lpstr>What else can you do? </vt:lpstr>
      <vt:lpstr>What else can you do? </vt:lpstr>
      <vt:lpstr>What else can you do?</vt:lpstr>
      <vt:lpstr>What else can you do?</vt:lpstr>
      <vt:lpstr>What else can you do?</vt:lpstr>
      <vt:lpstr>What else can you do?</vt:lpstr>
      <vt:lpstr>What else can you do?</vt:lpstr>
      <vt:lpstr>What else can you do?</vt:lpstr>
      <vt:lpstr>What else can you do?</vt:lpstr>
      <vt:lpstr>What else can you do?</vt:lpstr>
      <vt:lpstr>What can students do?</vt:lpstr>
      <vt:lpstr>What can students do?</vt:lpstr>
      <vt:lpstr>Prong II: Mindful Reading &amp; Metacognition</vt:lpstr>
      <vt:lpstr>Mindful reading &amp; Metacognition</vt:lpstr>
      <vt:lpstr>Teaching Mindfulness &amp; Metacognition</vt:lpstr>
      <vt:lpstr>Teaching Mindfulness &amp; Metacognition</vt:lpstr>
      <vt:lpstr>Adams’ reading inventory (p. 84)</vt:lpstr>
      <vt:lpstr>Stanger-Hall, 2012, p. 297</vt:lpstr>
      <vt:lpstr>Why reading?</vt:lpstr>
      <vt:lpstr>What I’ve tried . . . with some success.</vt:lpstr>
      <vt:lpstr>Two Prongs: Both Necessary</vt:lpstr>
      <vt:lpstr>Resources</vt:lpstr>
      <vt:lpstr>References (and worthwhile readings)</vt:lpstr>
      <vt:lpstr>If you’re feeling ambitious: Choose a reading. . . </vt:lpstr>
      <vt:lpstr>Questions or Comments?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Pennie Gray</dc:creator>
  <cp:lastModifiedBy>User Account</cp:lastModifiedBy>
  <cp:revision>146</cp:revision>
  <dcterms:created xsi:type="dcterms:W3CDTF">2014-09-12T02:18:09Z</dcterms:created>
  <dcterms:modified xsi:type="dcterms:W3CDTF">2017-01-12T17:54:42Z</dcterms:modified>
</cp:coreProperties>
</file>